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58" r:id="rId9"/>
    <p:sldId id="257" r:id="rId10"/>
    <p:sldId id="260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and Upcoming Features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 quality </a:t>
            </a:r>
            <a:r>
              <a:rPr lang="en-US" dirty="0" smtClean="0"/>
              <a:t>ratings</a:t>
            </a:r>
            <a:endParaRPr lang="en-US" dirty="0" smtClean="0"/>
          </a:p>
          <a:p>
            <a:r>
              <a:rPr lang="en-US" dirty="0" smtClean="0"/>
              <a:t>Searching with filters</a:t>
            </a:r>
          </a:p>
          <a:p>
            <a:r>
              <a:rPr lang="en-US" dirty="0" smtClean="0"/>
              <a:t>Recent </a:t>
            </a:r>
            <a:r>
              <a:rPr lang="en-US" dirty="0" smtClean="0"/>
              <a:t>features: </a:t>
            </a:r>
          </a:p>
          <a:p>
            <a:pPr lvl="1"/>
            <a:r>
              <a:rPr lang="en-US" dirty="0"/>
              <a:t>Reorganized navigation</a:t>
            </a:r>
          </a:p>
          <a:p>
            <a:pPr lvl="1"/>
            <a:r>
              <a:rPr lang="en-US" dirty="0" smtClean="0"/>
              <a:t>User guide </a:t>
            </a:r>
            <a:r>
              <a:rPr lang="en-US" dirty="0" smtClean="0"/>
              <a:t>with </a:t>
            </a:r>
            <a:r>
              <a:rPr lang="en-US" dirty="0" smtClean="0"/>
              <a:t>video tutorials</a:t>
            </a:r>
            <a:endParaRPr lang="en-US" dirty="0" smtClean="0"/>
          </a:p>
          <a:p>
            <a:pPr lvl="1"/>
            <a:r>
              <a:rPr lang="en-US" dirty="0" smtClean="0"/>
              <a:t>State CMF </a:t>
            </a:r>
            <a:r>
              <a:rPr lang="en-US" dirty="0" smtClean="0"/>
              <a:t>l</a:t>
            </a:r>
            <a:r>
              <a:rPr lang="en-US" dirty="0" smtClean="0"/>
              <a:t>ists</a:t>
            </a:r>
          </a:p>
          <a:p>
            <a:r>
              <a:rPr lang="en-US" dirty="0"/>
              <a:t>Upcoming features:</a:t>
            </a:r>
          </a:p>
          <a:p>
            <a:pPr lvl="1"/>
            <a:r>
              <a:rPr lang="en-US" dirty="0"/>
              <a:t>Comparison tool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3580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CMFs that look similar in search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Search for “rumble”</a:t>
            </a:r>
          </a:p>
          <a:p>
            <a:r>
              <a:rPr lang="en-US" dirty="0" smtClean="0"/>
              <a:t>Filter for “run off road” crash type and crash severities of fatal, serious injury, and minor injury</a:t>
            </a:r>
          </a:p>
          <a:p>
            <a:r>
              <a:rPr lang="en-US" dirty="0" smtClean="0"/>
              <a:t>Expand shoulder treatments -&gt; Shoulder rumble strips -&gt; Install shoulder rumble strips</a:t>
            </a:r>
          </a:p>
          <a:p>
            <a:r>
              <a:rPr lang="en-US" dirty="0" smtClean="0"/>
              <a:t>What makes the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ones different?</a:t>
            </a:r>
          </a:p>
          <a:p>
            <a:r>
              <a:rPr lang="en-US" dirty="0" smtClean="0"/>
              <a:t>Go to Details, see differences in road type and division; AADT range; states of origin</a:t>
            </a:r>
          </a:p>
        </p:txBody>
      </p:sp>
    </p:spTree>
    <p:extLst>
      <p:ext uri="{BB962C8B-B14F-4D97-AF65-F5344CB8AC3E}">
        <p14:creationId xmlns:p14="http://schemas.microsoft.com/office/powerpoint/2010/main" val="1288628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4381500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646" y="2209800"/>
            <a:ext cx="44291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5800" y="16764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CMF = 0.64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16764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CMF = 0.83</a:t>
            </a:r>
            <a:endParaRPr lang="en-US" sz="2800" dirty="0"/>
          </a:p>
        </p:txBody>
      </p:sp>
      <p:sp>
        <p:nvSpPr>
          <p:cNvPr id="5" name="Rounded Rectangle 4"/>
          <p:cNvSpPr/>
          <p:nvPr/>
        </p:nvSpPr>
        <p:spPr>
          <a:xfrm>
            <a:off x="1828800" y="3429000"/>
            <a:ext cx="1524000" cy="137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324600" y="3439886"/>
            <a:ext cx="2819400" cy="137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828800" y="5486400"/>
            <a:ext cx="28575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305550" y="5486400"/>
            <a:ext cx="28575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96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93"/>
          <a:stretch/>
        </p:blipFill>
        <p:spPr bwMode="auto">
          <a:xfrm>
            <a:off x="152400" y="2160310"/>
            <a:ext cx="4395275" cy="3745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94"/>
          <a:stretch/>
        </p:blipFill>
        <p:spPr bwMode="auto">
          <a:xfrm>
            <a:off x="4700075" y="2152219"/>
            <a:ext cx="4291525" cy="376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85800" y="16764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CMF = 0.64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16764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CMF = 0.83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2476500" y="3347104"/>
            <a:ext cx="1181100" cy="4628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934200" y="3347104"/>
            <a:ext cx="914400" cy="4628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03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Recently added</a:t>
            </a:r>
          </a:p>
          <a:p>
            <a:pPr lvl="1"/>
            <a:r>
              <a:rPr lang="en-US" dirty="0"/>
              <a:t>Reorganized navigation</a:t>
            </a:r>
          </a:p>
          <a:p>
            <a:pPr lvl="1"/>
            <a:r>
              <a:rPr lang="en-US" dirty="0"/>
              <a:t>User guide with video tutorials</a:t>
            </a:r>
          </a:p>
          <a:p>
            <a:pPr lvl="1"/>
            <a:r>
              <a:rPr lang="en-US" dirty="0"/>
              <a:t>State CMF </a:t>
            </a:r>
            <a:r>
              <a:rPr lang="en-US" dirty="0" smtClean="0"/>
              <a:t>lists</a:t>
            </a:r>
          </a:p>
          <a:p>
            <a:r>
              <a:rPr lang="en-US" dirty="0" smtClean="0"/>
              <a:t>Upcoming</a:t>
            </a:r>
            <a:endParaRPr lang="en-US" dirty="0"/>
          </a:p>
          <a:p>
            <a:pPr lvl="1"/>
            <a:r>
              <a:rPr lang="en-US" dirty="0"/>
              <a:t>Comparison tool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75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Star Qualit</a:t>
            </a:r>
            <a:r>
              <a:rPr lang="en-US" altLang="en-US" dirty="0" smtClean="0"/>
              <a:t>y Rating</a:t>
            </a:r>
            <a:endParaRPr lang="en-US" altLang="en-U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pPr marL="344487" lvl="1" indent="0">
              <a:buClr>
                <a:schemeClr val="tx1"/>
              </a:buClr>
              <a:buNone/>
            </a:pPr>
            <a:r>
              <a:rPr lang="en-US" altLang="en-US" dirty="0" smtClean="0"/>
              <a:t>Criteria</a:t>
            </a:r>
          </a:p>
          <a:p>
            <a:pPr marL="858837" lvl="1" indent="-514350">
              <a:buClr>
                <a:schemeClr val="tx1"/>
              </a:buClr>
              <a:buFont typeface="+mj-lt"/>
              <a:buAutoNum type="arabicPeriod"/>
            </a:pPr>
            <a:r>
              <a:rPr lang="en-US" altLang="en-US" dirty="0" smtClean="0"/>
              <a:t>Study </a:t>
            </a:r>
            <a:r>
              <a:rPr lang="en-US" altLang="en-US" dirty="0" smtClean="0"/>
              <a:t>design</a:t>
            </a:r>
          </a:p>
          <a:p>
            <a:pPr marL="858837" lvl="1" indent="-514350">
              <a:buClr>
                <a:schemeClr val="tx1"/>
              </a:buClr>
              <a:buFont typeface="+mj-lt"/>
              <a:buAutoNum type="arabicPeriod"/>
            </a:pPr>
            <a:r>
              <a:rPr lang="en-US" altLang="en-US" dirty="0" smtClean="0"/>
              <a:t>Sample size</a:t>
            </a:r>
          </a:p>
          <a:p>
            <a:pPr marL="858837" lvl="1" indent="-514350">
              <a:buClr>
                <a:schemeClr val="tx1"/>
              </a:buClr>
              <a:buFont typeface="+mj-lt"/>
              <a:buAutoNum type="arabicPeriod"/>
            </a:pPr>
            <a:r>
              <a:rPr lang="en-US" altLang="en-US" dirty="0" smtClean="0"/>
              <a:t>Standard error</a:t>
            </a:r>
          </a:p>
          <a:p>
            <a:pPr marL="858837" lvl="1" indent="-514350">
              <a:buClr>
                <a:schemeClr val="tx1"/>
              </a:buClr>
              <a:buFont typeface="+mj-lt"/>
              <a:buAutoNum type="arabicPeriod"/>
            </a:pPr>
            <a:r>
              <a:rPr lang="en-US" altLang="en-US" dirty="0" smtClean="0"/>
              <a:t>Potential bias</a:t>
            </a:r>
          </a:p>
          <a:p>
            <a:pPr marL="858837" lvl="1" indent="-514350">
              <a:buClr>
                <a:schemeClr val="tx1"/>
              </a:buClr>
              <a:buFont typeface="+mj-lt"/>
              <a:buAutoNum type="arabicPeriod"/>
            </a:pPr>
            <a:r>
              <a:rPr lang="en-US" altLang="en-US" dirty="0" smtClean="0"/>
              <a:t>Data source</a:t>
            </a:r>
          </a:p>
          <a:p>
            <a:pPr marL="990600" lvl="1" indent="-646113" eaLnBrk="1" hangingPunct="1"/>
            <a:endParaRPr lang="en-US" altLang="en-US" dirty="0" smtClean="0"/>
          </a:p>
        </p:txBody>
      </p:sp>
      <p:sp>
        <p:nvSpPr>
          <p:cNvPr id="2" name="5-Point Star 1"/>
          <p:cNvSpPr/>
          <p:nvPr/>
        </p:nvSpPr>
        <p:spPr>
          <a:xfrm>
            <a:off x="3030535" y="1219200"/>
            <a:ext cx="685800" cy="685800"/>
          </a:xfrm>
          <a:prstGeom prst="star5">
            <a:avLst/>
          </a:prstGeom>
          <a:solidFill>
            <a:srgbClr val="FFFF00">
              <a:alpha val="7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5-Point Star 4"/>
          <p:cNvSpPr/>
          <p:nvPr/>
        </p:nvSpPr>
        <p:spPr>
          <a:xfrm>
            <a:off x="3697569" y="1219200"/>
            <a:ext cx="685800" cy="685800"/>
          </a:xfrm>
          <a:prstGeom prst="star5">
            <a:avLst/>
          </a:prstGeom>
          <a:solidFill>
            <a:srgbClr val="FFFF00">
              <a:alpha val="7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4279305" y="1219200"/>
            <a:ext cx="685800" cy="685800"/>
          </a:xfrm>
          <a:prstGeom prst="star5">
            <a:avLst/>
          </a:prstGeom>
          <a:solidFill>
            <a:srgbClr val="FFFF00">
              <a:alpha val="7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4977615" y="1219200"/>
            <a:ext cx="685800" cy="685800"/>
          </a:xfrm>
          <a:prstGeom prst="star5">
            <a:avLst/>
          </a:prstGeom>
          <a:solidFill>
            <a:srgbClr val="FFFF00">
              <a:alpha val="7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5663415" y="1218063"/>
            <a:ext cx="685800" cy="685800"/>
          </a:xfrm>
          <a:prstGeom prst="star5">
            <a:avLst/>
          </a:prstGeom>
          <a:solidFill>
            <a:srgbClr val="FFFF00">
              <a:alpha val="7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Methodology of the study</a:t>
            </a:r>
          </a:p>
          <a:p>
            <a:r>
              <a:rPr lang="en-US" u="sng" dirty="0" smtClean="0"/>
              <a:t>Excellent</a:t>
            </a:r>
            <a:r>
              <a:rPr lang="en-US" dirty="0"/>
              <a:t>: Statistically rigorous study design with reference group or randomized experiment and control</a:t>
            </a:r>
          </a:p>
          <a:p>
            <a:r>
              <a:rPr lang="en-US" u="sng" dirty="0"/>
              <a:t>Fair</a:t>
            </a:r>
            <a:r>
              <a:rPr lang="en-US" dirty="0"/>
              <a:t>: Cross sectional study or other coefficient based </a:t>
            </a:r>
            <a:r>
              <a:rPr lang="en-US" dirty="0" smtClean="0"/>
              <a:t>analysis</a:t>
            </a:r>
          </a:p>
          <a:p>
            <a:r>
              <a:rPr lang="en-US" u="sng" dirty="0"/>
              <a:t>Poor</a:t>
            </a:r>
            <a:r>
              <a:rPr lang="en-US" dirty="0"/>
              <a:t>: Simple </a:t>
            </a:r>
            <a:r>
              <a:rPr lang="en-US" dirty="0" smtClean="0"/>
              <a:t>before/after </a:t>
            </a:r>
            <a:r>
              <a:rPr lang="en-US" dirty="0"/>
              <a:t>study</a:t>
            </a:r>
          </a:p>
        </p:txBody>
      </p:sp>
    </p:spTree>
    <p:extLst>
      <p:ext uri="{BB962C8B-B14F-4D97-AF65-F5344CB8AC3E}">
        <p14:creationId xmlns:p14="http://schemas.microsoft.com/office/powerpoint/2010/main" val="369380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Crashes, mile-years, site-years, miles, or sites</a:t>
            </a:r>
          </a:p>
          <a:p>
            <a:pPr lvl="1"/>
            <a:r>
              <a:rPr lang="en-US" dirty="0" smtClean="0"/>
              <a:t>Ex: 8 </a:t>
            </a:r>
            <a:r>
              <a:rPr lang="en-US" dirty="0"/>
              <a:t>miles for 5 years is 40 </a:t>
            </a:r>
            <a:r>
              <a:rPr lang="en-US" dirty="0" smtClean="0"/>
              <a:t>mile-years</a:t>
            </a:r>
          </a:p>
          <a:p>
            <a:r>
              <a:rPr lang="en-US" u="sng" dirty="0" smtClean="0"/>
              <a:t>Excellent/fair/poor</a:t>
            </a:r>
            <a:r>
              <a:rPr lang="en-US" dirty="0" smtClean="0"/>
              <a:t>: Larger is better. Rating depends on size of sample, with considerations for study design.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8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Statistical indication of the reliability of the CMF value</a:t>
            </a:r>
          </a:p>
          <a:p>
            <a:r>
              <a:rPr lang="en-US" u="sng" dirty="0" smtClean="0"/>
              <a:t>Excellent</a:t>
            </a:r>
            <a:r>
              <a:rPr lang="en-US" dirty="0" smtClean="0"/>
              <a:t>: Significant at 95% confidence level (SE=0.05, CMF=0.80)</a:t>
            </a:r>
          </a:p>
          <a:p>
            <a:r>
              <a:rPr lang="en-US" u="sng" dirty="0" smtClean="0"/>
              <a:t>Fair</a:t>
            </a:r>
            <a:r>
              <a:rPr lang="en-US" dirty="0" smtClean="0"/>
              <a:t>: Significant at 90% confidence level but not 95% confidence (SE=0.11, CMF=0.80)</a:t>
            </a:r>
          </a:p>
          <a:p>
            <a:r>
              <a:rPr lang="en-US" u="sng" dirty="0" smtClean="0"/>
              <a:t>Poor</a:t>
            </a:r>
            <a:r>
              <a:rPr lang="en-US" dirty="0" smtClean="0"/>
              <a:t>: Not significant at 90% confidence level (SE=0.20, CMF=0.80)</a:t>
            </a:r>
          </a:p>
        </p:txBody>
      </p:sp>
    </p:spTree>
    <p:extLst>
      <p:ext uri="{BB962C8B-B14F-4D97-AF65-F5344CB8AC3E}">
        <p14:creationId xmlns:p14="http://schemas.microsoft.com/office/powerpoint/2010/main" val="2936939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Bias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biases observed by the reviewer</a:t>
            </a:r>
          </a:p>
          <a:p>
            <a:pPr lvl="1"/>
            <a:r>
              <a:rPr lang="en-US" dirty="0" smtClean="0"/>
              <a:t>Ex: Makeup of the study site group, issues with analysis or modeling, etc.</a:t>
            </a:r>
          </a:p>
          <a:p>
            <a:r>
              <a:rPr lang="en-US" u="sng" dirty="0" smtClean="0"/>
              <a:t>Excellent/fair/poor</a:t>
            </a:r>
            <a:r>
              <a:rPr lang="en-US" dirty="0" smtClean="0"/>
              <a:t>: Better rating for fewer biases.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0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Diversity of the data used to develop the CMF</a:t>
            </a:r>
          </a:p>
          <a:p>
            <a:r>
              <a:rPr lang="en-US" u="sng" dirty="0"/>
              <a:t>Excellent</a:t>
            </a:r>
            <a:r>
              <a:rPr lang="en-US" dirty="0"/>
              <a:t>: Diversity in States representing different </a:t>
            </a:r>
            <a:r>
              <a:rPr lang="en-US" dirty="0" smtClean="0"/>
              <a:t>geographies</a:t>
            </a:r>
          </a:p>
          <a:p>
            <a:r>
              <a:rPr lang="en-US" u="sng" dirty="0"/>
              <a:t>Fair</a:t>
            </a:r>
            <a:r>
              <a:rPr lang="en-US" dirty="0"/>
              <a:t>: Limited to one State, but diversity in geography within State (e.g., CA</a:t>
            </a:r>
            <a:r>
              <a:rPr lang="en-US" dirty="0" smtClean="0"/>
              <a:t>)</a:t>
            </a:r>
          </a:p>
          <a:p>
            <a:r>
              <a:rPr lang="en-US" u="sng" dirty="0"/>
              <a:t>Poor</a:t>
            </a:r>
            <a:r>
              <a:rPr lang="en-US" dirty="0"/>
              <a:t>: Limited to one jurisdiction in one State</a:t>
            </a:r>
          </a:p>
        </p:txBody>
      </p:sp>
    </p:spTree>
    <p:extLst>
      <p:ext uri="{BB962C8B-B14F-4D97-AF65-F5344CB8AC3E}">
        <p14:creationId xmlns:p14="http://schemas.microsoft.com/office/powerpoint/2010/main" val="1242415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2" y="1295400"/>
            <a:ext cx="9134475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 Quality Rating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572" y="1371600"/>
            <a:ext cx="3771900" cy="2661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3962400" y="4629150"/>
            <a:ext cx="1752600" cy="7048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 rot="1921229">
            <a:off x="5324402" y="3985383"/>
            <a:ext cx="3810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399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Search “signal</a:t>
            </a:r>
            <a:r>
              <a:rPr lang="en-US" dirty="0" smtClean="0"/>
              <a:t>” (581 results)</a:t>
            </a:r>
            <a:endParaRPr lang="en-US" dirty="0" smtClean="0"/>
          </a:p>
          <a:p>
            <a:r>
              <a:rPr lang="en-US" dirty="0" smtClean="0"/>
              <a:t>Filter for only 3,4, or 5 star </a:t>
            </a:r>
            <a:r>
              <a:rPr lang="en-US" dirty="0" smtClean="0"/>
              <a:t>CMFs (389 results)</a:t>
            </a:r>
            <a:endParaRPr lang="en-US" dirty="0" smtClean="0"/>
          </a:p>
          <a:p>
            <a:r>
              <a:rPr lang="en-US" dirty="0" smtClean="0"/>
              <a:t>Filter for only angle crash </a:t>
            </a:r>
            <a:r>
              <a:rPr lang="en-US" dirty="0" smtClean="0"/>
              <a:t>CMFs (38 results)</a:t>
            </a:r>
            <a:endParaRPr lang="en-US" dirty="0" smtClean="0"/>
          </a:p>
          <a:p>
            <a:r>
              <a:rPr lang="en-US" dirty="0" smtClean="0"/>
              <a:t>Filter for only urban </a:t>
            </a:r>
            <a:r>
              <a:rPr lang="en-US" dirty="0" smtClean="0"/>
              <a:t>CMFs (24 results)</a:t>
            </a:r>
          </a:p>
          <a:p>
            <a:r>
              <a:rPr lang="en-US" dirty="0" smtClean="0"/>
              <a:t>Discuss all results, why various categories appear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370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409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Current and Upcoming Features</vt:lpstr>
      <vt:lpstr>Star Quality Rating</vt:lpstr>
      <vt:lpstr>Study Design</vt:lpstr>
      <vt:lpstr>Sample Size</vt:lpstr>
      <vt:lpstr>Standard Error</vt:lpstr>
      <vt:lpstr>Potential Bias</vt:lpstr>
      <vt:lpstr>Data Source</vt:lpstr>
      <vt:lpstr>Star Quality Rating</vt:lpstr>
      <vt:lpstr>Using Filters</vt:lpstr>
      <vt:lpstr>CMFs that look similar in search results</vt:lpstr>
      <vt:lpstr>Comparison</vt:lpstr>
      <vt:lpstr>Comparison</vt:lpstr>
      <vt:lpstr>Website Features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dcarter</dc:creator>
  <cp:lastModifiedBy>Daniel Carter</cp:lastModifiedBy>
  <cp:revision>47</cp:revision>
  <dcterms:created xsi:type="dcterms:W3CDTF">2006-08-16T00:00:00Z</dcterms:created>
  <dcterms:modified xsi:type="dcterms:W3CDTF">2015-12-08T17:57:43Z</dcterms:modified>
</cp:coreProperties>
</file>