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handoutMasterIdLst>
    <p:handoutMasterId r:id="rId33"/>
  </p:handoutMasterIdLst>
  <p:sldIdLst>
    <p:sldId id="256" r:id="rId2"/>
    <p:sldId id="305" r:id="rId3"/>
    <p:sldId id="307" r:id="rId4"/>
    <p:sldId id="314" r:id="rId5"/>
    <p:sldId id="322" r:id="rId6"/>
    <p:sldId id="328" r:id="rId7"/>
    <p:sldId id="325" r:id="rId8"/>
    <p:sldId id="324" r:id="rId9"/>
    <p:sldId id="327" r:id="rId10"/>
    <p:sldId id="309" r:id="rId11"/>
    <p:sldId id="294" r:id="rId12"/>
    <p:sldId id="296" r:id="rId13"/>
    <p:sldId id="297" r:id="rId14"/>
    <p:sldId id="300" r:id="rId15"/>
    <p:sldId id="299" r:id="rId16"/>
    <p:sldId id="298" r:id="rId17"/>
    <p:sldId id="310" r:id="rId18"/>
    <p:sldId id="306" r:id="rId19"/>
    <p:sldId id="311" r:id="rId20"/>
    <p:sldId id="295" r:id="rId21"/>
    <p:sldId id="301" r:id="rId22"/>
    <p:sldId id="302" r:id="rId23"/>
    <p:sldId id="313" r:id="rId24"/>
    <p:sldId id="303" r:id="rId25"/>
    <p:sldId id="312" r:id="rId26"/>
    <p:sldId id="330" r:id="rId27"/>
    <p:sldId id="331" r:id="rId28"/>
    <p:sldId id="292" r:id="rId29"/>
    <p:sldId id="288" r:id="rId30"/>
    <p:sldId id="329" r:id="rId31"/>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211" autoAdjust="0"/>
    <p:restoredTop sz="96241" autoAdjust="0"/>
  </p:normalViewPr>
  <p:slideViewPr>
    <p:cSldViewPr snapToGrid="0">
      <p:cViewPr>
        <p:scale>
          <a:sx n="57" d="100"/>
          <a:sy n="57" d="100"/>
        </p:scale>
        <p:origin x="-1998" y="-768"/>
      </p:cViewPr>
      <p:guideLst>
        <p:guide orient="horz" pos="2160"/>
        <p:guide pos="3840"/>
      </p:guideLst>
    </p:cSldViewPr>
  </p:slideViewPr>
  <p:notesTextViewPr>
    <p:cViewPr>
      <p:scale>
        <a:sx n="1" d="1"/>
        <a:sy n="1" d="1"/>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1804"/>
          </a:xfrm>
          <a:prstGeom prst="rect">
            <a:avLst/>
          </a:prstGeom>
        </p:spPr>
        <p:txBody>
          <a:bodyPr vert="horz" lIns="92135" tIns="46067" rIns="92135" bIns="46067"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1804"/>
          </a:xfrm>
          <a:prstGeom prst="rect">
            <a:avLst/>
          </a:prstGeom>
        </p:spPr>
        <p:txBody>
          <a:bodyPr vert="horz" lIns="92135" tIns="46067" rIns="92135" bIns="46067" rtlCol="0"/>
          <a:lstStyle>
            <a:lvl1pPr algn="r">
              <a:defRPr sz="1200"/>
            </a:lvl1pPr>
          </a:lstStyle>
          <a:p>
            <a:fld id="{2EAF8DA9-2B08-479D-ADB7-A21761EC2307}" type="datetimeFigureOut">
              <a:rPr lang="en-US" smtClean="0"/>
              <a:t>12/9/2015</a:t>
            </a:fld>
            <a:endParaRPr lang="en-US"/>
          </a:p>
        </p:txBody>
      </p:sp>
      <p:sp>
        <p:nvSpPr>
          <p:cNvPr id="4" name="Footer Placeholder 3"/>
          <p:cNvSpPr>
            <a:spLocks noGrp="1"/>
          </p:cNvSpPr>
          <p:nvPr>
            <p:ph type="ftr" sz="quarter" idx="2"/>
          </p:nvPr>
        </p:nvSpPr>
        <p:spPr>
          <a:xfrm>
            <a:off x="1" y="8772668"/>
            <a:ext cx="3037840" cy="461804"/>
          </a:xfrm>
          <a:prstGeom prst="rect">
            <a:avLst/>
          </a:prstGeom>
        </p:spPr>
        <p:txBody>
          <a:bodyPr vert="horz" lIns="92135" tIns="46067" rIns="92135" bIns="46067"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772668"/>
            <a:ext cx="3037840" cy="461804"/>
          </a:xfrm>
          <a:prstGeom prst="rect">
            <a:avLst/>
          </a:prstGeom>
        </p:spPr>
        <p:txBody>
          <a:bodyPr vert="horz" lIns="92135" tIns="46067" rIns="92135" bIns="46067" rtlCol="0" anchor="b"/>
          <a:lstStyle>
            <a:lvl1pPr algn="r">
              <a:defRPr sz="1200"/>
            </a:lvl1pPr>
          </a:lstStyle>
          <a:p>
            <a:fld id="{F319758E-C178-40DC-B2A3-6E8401637A60}" type="slidenum">
              <a:rPr lang="en-US" smtClean="0"/>
              <a:t>‹#›</a:t>
            </a:fld>
            <a:endParaRPr lang="en-US"/>
          </a:p>
        </p:txBody>
      </p:sp>
    </p:spTree>
    <p:extLst>
      <p:ext uri="{BB962C8B-B14F-4D97-AF65-F5344CB8AC3E}">
        <p14:creationId xmlns:p14="http://schemas.microsoft.com/office/powerpoint/2010/main" val="4553783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7840" cy="463408"/>
          </a:xfrm>
          <a:prstGeom prst="rect">
            <a:avLst/>
          </a:prstGeom>
        </p:spPr>
        <p:txBody>
          <a:bodyPr vert="horz" lIns="92135" tIns="46067" rIns="92135" bIns="46067" rtlCol="0"/>
          <a:lstStyle>
            <a:lvl1pPr algn="l">
              <a:defRPr sz="1200"/>
            </a:lvl1pPr>
          </a:lstStyle>
          <a:p>
            <a:endParaRPr lang="en-US"/>
          </a:p>
        </p:txBody>
      </p:sp>
      <p:sp>
        <p:nvSpPr>
          <p:cNvPr id="3" name="Date Placeholder 2"/>
          <p:cNvSpPr>
            <a:spLocks noGrp="1"/>
          </p:cNvSpPr>
          <p:nvPr>
            <p:ph type="dt" idx="1"/>
          </p:nvPr>
        </p:nvSpPr>
        <p:spPr>
          <a:xfrm>
            <a:off x="3970938" y="1"/>
            <a:ext cx="3037840" cy="463408"/>
          </a:xfrm>
          <a:prstGeom prst="rect">
            <a:avLst/>
          </a:prstGeom>
        </p:spPr>
        <p:txBody>
          <a:bodyPr vert="horz" lIns="92135" tIns="46067" rIns="92135" bIns="46067" rtlCol="0"/>
          <a:lstStyle>
            <a:lvl1pPr algn="r">
              <a:defRPr sz="1200"/>
            </a:lvl1pPr>
          </a:lstStyle>
          <a:p>
            <a:fld id="{F0043B72-9B78-4A18-B5BA-F0C633AE5299}" type="datetimeFigureOut">
              <a:rPr lang="en-US" smtClean="0"/>
              <a:t>12/9/2015</a:t>
            </a:fld>
            <a:endParaRPr lang="en-US"/>
          </a:p>
        </p:txBody>
      </p:sp>
      <p:sp>
        <p:nvSpPr>
          <p:cNvPr id="4" name="Slide Image Placeholder 3"/>
          <p:cNvSpPr>
            <a:spLocks noGrp="1" noRot="1" noChangeAspect="1"/>
          </p:cNvSpPr>
          <p:nvPr>
            <p:ph type="sldImg" idx="2"/>
          </p:nvPr>
        </p:nvSpPr>
        <p:spPr>
          <a:xfrm>
            <a:off x="735013" y="1154113"/>
            <a:ext cx="5540375" cy="3116262"/>
          </a:xfrm>
          <a:prstGeom prst="rect">
            <a:avLst/>
          </a:prstGeom>
          <a:noFill/>
          <a:ln w="12700">
            <a:solidFill>
              <a:prstClr val="black"/>
            </a:solidFill>
          </a:ln>
        </p:spPr>
        <p:txBody>
          <a:bodyPr vert="horz" lIns="92135" tIns="46067" rIns="92135" bIns="46067" rtlCol="0" anchor="ctr"/>
          <a:lstStyle/>
          <a:p>
            <a:endParaRPr lang="en-US"/>
          </a:p>
        </p:txBody>
      </p:sp>
      <p:sp>
        <p:nvSpPr>
          <p:cNvPr id="5" name="Notes Placeholder 4"/>
          <p:cNvSpPr>
            <a:spLocks noGrp="1"/>
          </p:cNvSpPr>
          <p:nvPr>
            <p:ph type="body" sz="quarter" idx="3"/>
          </p:nvPr>
        </p:nvSpPr>
        <p:spPr>
          <a:xfrm>
            <a:off x="701040" y="4444861"/>
            <a:ext cx="5608320" cy="3636705"/>
          </a:xfrm>
          <a:prstGeom prst="rect">
            <a:avLst/>
          </a:prstGeom>
        </p:spPr>
        <p:txBody>
          <a:bodyPr vert="horz" lIns="92135" tIns="46067" rIns="92135" bIns="4606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772669"/>
            <a:ext cx="3037840" cy="463407"/>
          </a:xfrm>
          <a:prstGeom prst="rect">
            <a:avLst/>
          </a:prstGeom>
        </p:spPr>
        <p:txBody>
          <a:bodyPr vert="horz" lIns="92135" tIns="46067" rIns="92135" bIns="46067"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72669"/>
            <a:ext cx="3037840" cy="463407"/>
          </a:xfrm>
          <a:prstGeom prst="rect">
            <a:avLst/>
          </a:prstGeom>
        </p:spPr>
        <p:txBody>
          <a:bodyPr vert="horz" lIns="92135" tIns="46067" rIns="92135" bIns="46067" rtlCol="0" anchor="b"/>
          <a:lstStyle>
            <a:lvl1pPr algn="r">
              <a:defRPr sz="1200"/>
            </a:lvl1pPr>
          </a:lstStyle>
          <a:p>
            <a:fld id="{5406ED50-9850-4909-B50C-51C277A32A71}" type="slidenum">
              <a:rPr lang="en-US" smtClean="0"/>
              <a:t>‹#›</a:t>
            </a:fld>
            <a:endParaRPr lang="en-US"/>
          </a:p>
        </p:txBody>
      </p:sp>
    </p:spTree>
    <p:extLst>
      <p:ext uri="{BB962C8B-B14F-4D97-AF65-F5344CB8AC3E}">
        <p14:creationId xmlns:p14="http://schemas.microsoft.com/office/powerpoint/2010/main" val="190747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xfrm>
            <a:off x="736600" y="1154113"/>
            <a:ext cx="5537200" cy="3116262"/>
          </a:xfrm>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ea typeface="ＭＳ Ｐゴシック" pitchFamily="34" charset="-128"/>
              </a:rPr>
              <a:t>We are facing many changes with how projects get built.  We are here to assist local governments, staff, and the public in understanding the different pieces of new policy and legislation which will guide transportation project planning, scoring, selection, and funding in the Commonwealth beginning with the Six-Year Improvement Program on July 1, 2016.</a:t>
            </a:r>
          </a:p>
          <a:p>
            <a:endParaRPr lang="en-US" altLang="en-US" dirty="0" smtClean="0">
              <a:ea typeface="ＭＳ Ｐゴシック" pitchFamily="34" charset="-128"/>
            </a:endParaRPr>
          </a:p>
          <a:p>
            <a:r>
              <a:rPr lang="en-US" altLang="en-US" dirty="0" smtClean="0">
                <a:ea typeface="ＭＳ Ｐゴシック" pitchFamily="34" charset="-128"/>
              </a:rPr>
              <a:t>The vision document, planning, and project scoring outreach which is currently underway, will not only influence, but will determine how projects ultimately make their way from an idea, to an actual funded transportation project.  </a:t>
            </a:r>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643">
              <a:defRPr sz="2400">
                <a:solidFill>
                  <a:schemeClr val="tx1"/>
                </a:solidFill>
                <a:latin typeface="Arial" charset="0"/>
                <a:ea typeface="ＭＳ Ｐゴシック" pitchFamily="34" charset="-128"/>
              </a:defRPr>
            </a:lvl1pPr>
            <a:lvl2pPr marL="747705" indent="-287579" defTabSz="926643">
              <a:defRPr sz="2400">
                <a:solidFill>
                  <a:schemeClr val="tx1"/>
                </a:solidFill>
                <a:latin typeface="Arial" charset="0"/>
                <a:ea typeface="ＭＳ Ｐゴシック" pitchFamily="34" charset="-128"/>
              </a:defRPr>
            </a:lvl2pPr>
            <a:lvl3pPr marL="1150315" indent="-230063" defTabSz="926643">
              <a:defRPr sz="2400">
                <a:solidFill>
                  <a:schemeClr val="tx1"/>
                </a:solidFill>
                <a:latin typeface="Arial" charset="0"/>
                <a:ea typeface="ＭＳ Ｐゴシック" pitchFamily="34" charset="-128"/>
              </a:defRPr>
            </a:lvl3pPr>
            <a:lvl4pPr marL="1610441" indent="-230063" defTabSz="926643">
              <a:defRPr sz="2400">
                <a:solidFill>
                  <a:schemeClr val="tx1"/>
                </a:solidFill>
                <a:latin typeface="Arial" charset="0"/>
                <a:ea typeface="ＭＳ Ｐゴシック" pitchFamily="34" charset="-128"/>
              </a:defRPr>
            </a:lvl4pPr>
            <a:lvl5pPr marL="2070567" indent="-230063" defTabSz="926643">
              <a:defRPr sz="2400">
                <a:solidFill>
                  <a:schemeClr val="tx1"/>
                </a:solidFill>
                <a:latin typeface="Arial" charset="0"/>
                <a:ea typeface="ＭＳ Ｐゴシック" pitchFamily="34" charset="-128"/>
              </a:defRPr>
            </a:lvl5pPr>
            <a:lvl6pPr marL="2530693" indent="-230063" defTabSz="926643" eaLnBrk="0" fontAlgn="base" hangingPunct="0">
              <a:spcBef>
                <a:spcPct val="0"/>
              </a:spcBef>
              <a:spcAft>
                <a:spcPct val="0"/>
              </a:spcAft>
              <a:defRPr sz="2400">
                <a:solidFill>
                  <a:schemeClr val="tx1"/>
                </a:solidFill>
                <a:latin typeface="Arial" charset="0"/>
                <a:ea typeface="ＭＳ Ｐゴシック" pitchFamily="34" charset="-128"/>
              </a:defRPr>
            </a:lvl6pPr>
            <a:lvl7pPr marL="2990820" indent="-230063" defTabSz="926643" eaLnBrk="0" fontAlgn="base" hangingPunct="0">
              <a:spcBef>
                <a:spcPct val="0"/>
              </a:spcBef>
              <a:spcAft>
                <a:spcPct val="0"/>
              </a:spcAft>
              <a:defRPr sz="2400">
                <a:solidFill>
                  <a:schemeClr val="tx1"/>
                </a:solidFill>
                <a:latin typeface="Arial" charset="0"/>
                <a:ea typeface="ＭＳ Ｐゴシック" pitchFamily="34" charset="-128"/>
              </a:defRPr>
            </a:lvl7pPr>
            <a:lvl8pPr marL="3450946" indent="-230063" defTabSz="926643" eaLnBrk="0" fontAlgn="base" hangingPunct="0">
              <a:spcBef>
                <a:spcPct val="0"/>
              </a:spcBef>
              <a:spcAft>
                <a:spcPct val="0"/>
              </a:spcAft>
              <a:defRPr sz="2400">
                <a:solidFill>
                  <a:schemeClr val="tx1"/>
                </a:solidFill>
                <a:latin typeface="Arial" charset="0"/>
                <a:ea typeface="ＭＳ Ｐゴシック" pitchFamily="34" charset="-128"/>
              </a:defRPr>
            </a:lvl8pPr>
            <a:lvl9pPr marL="3911072" indent="-230063" defTabSz="926643" eaLnBrk="0" fontAlgn="base" hangingPunct="0">
              <a:spcBef>
                <a:spcPct val="0"/>
              </a:spcBef>
              <a:spcAft>
                <a:spcPct val="0"/>
              </a:spcAft>
              <a:defRPr sz="2400">
                <a:solidFill>
                  <a:schemeClr val="tx1"/>
                </a:solidFill>
                <a:latin typeface="Arial" charset="0"/>
                <a:ea typeface="ＭＳ Ｐゴシック" pitchFamily="34" charset="-128"/>
              </a:defRPr>
            </a:lvl9pPr>
          </a:lstStyle>
          <a:p>
            <a:fld id="{41232EF2-D198-4DB2-84E2-8A7774F9E861}" type="slidenum">
              <a:rPr lang="en-US" altLang="en-US" sz="1200"/>
              <a:pPr/>
              <a:t>4</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6600" y="1154113"/>
            <a:ext cx="5537200" cy="3116262"/>
          </a:xfrm>
        </p:spPr>
      </p:sp>
      <p:sp>
        <p:nvSpPr>
          <p:cNvPr id="3" name="Notes Placeholder 2"/>
          <p:cNvSpPr>
            <a:spLocks noGrp="1"/>
          </p:cNvSpPr>
          <p:nvPr>
            <p:ph type="body" idx="1"/>
          </p:nvPr>
        </p:nvSpPr>
        <p:spPr/>
        <p:txBody>
          <a:bodyPr/>
          <a:lstStyle/>
          <a:p>
            <a:r>
              <a:rPr lang="en-US" sz="2400" dirty="0" smtClean="0"/>
              <a:t>High Priority Projects – Project must meet a need identified for </a:t>
            </a:r>
          </a:p>
          <a:p>
            <a:pPr lvl="1"/>
            <a:r>
              <a:rPr lang="en-US" sz="2200" dirty="0" smtClean="0"/>
              <a:t>Corridor of Statewide Significance </a:t>
            </a:r>
          </a:p>
          <a:p>
            <a:pPr lvl="1"/>
            <a:r>
              <a:rPr lang="en-US" sz="2200" dirty="0" smtClean="0"/>
              <a:t>Regional Network </a:t>
            </a:r>
          </a:p>
          <a:p>
            <a:r>
              <a:rPr lang="en-US" sz="2400" dirty="0" smtClean="0"/>
              <a:t>Construction District Grant Programs – Project must meet a need identified for</a:t>
            </a:r>
          </a:p>
          <a:p>
            <a:pPr lvl="1"/>
            <a:r>
              <a:rPr lang="en-US" sz="2200" dirty="0" smtClean="0"/>
              <a:t>Corridor Statewide Significance</a:t>
            </a:r>
          </a:p>
          <a:p>
            <a:pPr lvl="1"/>
            <a:r>
              <a:rPr lang="en-US" sz="2200" dirty="0" smtClean="0"/>
              <a:t>Regional Network</a:t>
            </a:r>
          </a:p>
          <a:p>
            <a:pPr lvl="1"/>
            <a:r>
              <a:rPr lang="en-US" sz="2200" dirty="0" smtClean="0"/>
              <a:t>Urban Development Area</a:t>
            </a:r>
          </a:p>
          <a:p>
            <a:pPr lvl="1"/>
            <a:r>
              <a:rPr lang="en-US" sz="2200" dirty="0" smtClean="0"/>
              <a:t>Safety </a:t>
            </a:r>
          </a:p>
          <a:p>
            <a:endParaRPr lang="en-US" dirty="0"/>
          </a:p>
        </p:txBody>
      </p:sp>
      <p:sp>
        <p:nvSpPr>
          <p:cNvPr id="4" name="Slide Number Placeholder 3"/>
          <p:cNvSpPr>
            <a:spLocks noGrp="1"/>
          </p:cNvSpPr>
          <p:nvPr>
            <p:ph type="sldNum" sz="quarter" idx="10"/>
          </p:nvPr>
        </p:nvSpPr>
        <p:spPr/>
        <p:txBody>
          <a:bodyPr/>
          <a:lstStyle/>
          <a:p>
            <a:fld id="{8CB20959-ECD7-4256-B54C-3168CF2EB4A4}" type="slidenum">
              <a:rPr lang="en-US" smtClean="0"/>
              <a:t>5</a:t>
            </a:fld>
            <a:endParaRPr lang="en-US" dirty="0"/>
          </a:p>
        </p:txBody>
      </p:sp>
    </p:spTree>
    <p:extLst>
      <p:ext uri="{BB962C8B-B14F-4D97-AF65-F5344CB8AC3E}">
        <p14:creationId xmlns:p14="http://schemas.microsoft.com/office/powerpoint/2010/main" val="157375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xfrm>
            <a:off x="736600" y="1154113"/>
            <a:ext cx="5537200" cy="3116262"/>
          </a:xfrm>
          <a:ln/>
        </p:spPr>
      </p:sp>
      <p:sp>
        <p:nvSpPr>
          <p:cNvPr id="86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ea typeface="ＭＳ Ｐゴシック" pitchFamily="34" charset="-128"/>
            </a:endParaRPr>
          </a:p>
        </p:txBody>
      </p:sp>
      <p:sp>
        <p:nvSpPr>
          <p:cNvPr id="86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477">
              <a:defRPr sz="2400">
                <a:solidFill>
                  <a:schemeClr val="tx1"/>
                </a:solidFill>
                <a:latin typeface="Arial" charset="0"/>
                <a:ea typeface="ＭＳ Ｐゴシック" pitchFamily="34" charset="-128"/>
              </a:defRPr>
            </a:lvl1pPr>
            <a:lvl2pPr marL="747569" indent="-287527" defTabSz="926477">
              <a:defRPr sz="2400">
                <a:solidFill>
                  <a:schemeClr val="tx1"/>
                </a:solidFill>
                <a:latin typeface="Arial" charset="0"/>
                <a:ea typeface="ＭＳ Ｐゴシック" pitchFamily="34" charset="-128"/>
              </a:defRPr>
            </a:lvl2pPr>
            <a:lvl3pPr marL="1150108" indent="-230021" defTabSz="926477">
              <a:defRPr sz="2400">
                <a:solidFill>
                  <a:schemeClr val="tx1"/>
                </a:solidFill>
                <a:latin typeface="Arial" charset="0"/>
                <a:ea typeface="ＭＳ Ｐゴシック" pitchFamily="34" charset="-128"/>
              </a:defRPr>
            </a:lvl3pPr>
            <a:lvl4pPr marL="1610151" indent="-230021" defTabSz="926477">
              <a:defRPr sz="2400">
                <a:solidFill>
                  <a:schemeClr val="tx1"/>
                </a:solidFill>
                <a:latin typeface="Arial" charset="0"/>
                <a:ea typeface="ＭＳ Ｐゴシック" pitchFamily="34" charset="-128"/>
              </a:defRPr>
            </a:lvl4pPr>
            <a:lvl5pPr marL="2070194" indent="-230021" defTabSz="926477">
              <a:defRPr sz="2400">
                <a:solidFill>
                  <a:schemeClr val="tx1"/>
                </a:solidFill>
                <a:latin typeface="Arial" charset="0"/>
                <a:ea typeface="ＭＳ Ｐゴシック" pitchFamily="34" charset="-128"/>
              </a:defRPr>
            </a:lvl5pPr>
            <a:lvl6pPr marL="2530237" indent="-230021" defTabSz="926477" eaLnBrk="0" fontAlgn="base" hangingPunct="0">
              <a:spcBef>
                <a:spcPct val="0"/>
              </a:spcBef>
              <a:spcAft>
                <a:spcPct val="0"/>
              </a:spcAft>
              <a:defRPr sz="2400">
                <a:solidFill>
                  <a:schemeClr val="tx1"/>
                </a:solidFill>
                <a:latin typeface="Arial" charset="0"/>
                <a:ea typeface="ＭＳ Ｐゴシック" pitchFamily="34" charset="-128"/>
              </a:defRPr>
            </a:lvl6pPr>
            <a:lvl7pPr marL="2990280" indent="-230021" defTabSz="926477" eaLnBrk="0" fontAlgn="base" hangingPunct="0">
              <a:spcBef>
                <a:spcPct val="0"/>
              </a:spcBef>
              <a:spcAft>
                <a:spcPct val="0"/>
              </a:spcAft>
              <a:defRPr sz="2400">
                <a:solidFill>
                  <a:schemeClr val="tx1"/>
                </a:solidFill>
                <a:latin typeface="Arial" charset="0"/>
                <a:ea typeface="ＭＳ Ｐゴシック" pitchFamily="34" charset="-128"/>
              </a:defRPr>
            </a:lvl7pPr>
            <a:lvl8pPr marL="3450322" indent="-230021" defTabSz="926477" eaLnBrk="0" fontAlgn="base" hangingPunct="0">
              <a:spcBef>
                <a:spcPct val="0"/>
              </a:spcBef>
              <a:spcAft>
                <a:spcPct val="0"/>
              </a:spcAft>
              <a:defRPr sz="2400">
                <a:solidFill>
                  <a:schemeClr val="tx1"/>
                </a:solidFill>
                <a:latin typeface="Arial" charset="0"/>
                <a:ea typeface="ＭＳ Ｐゴシック" pitchFamily="34" charset="-128"/>
              </a:defRPr>
            </a:lvl8pPr>
            <a:lvl9pPr marL="3910366" indent="-230021" defTabSz="926477" eaLnBrk="0" fontAlgn="base" hangingPunct="0">
              <a:spcBef>
                <a:spcPct val="0"/>
              </a:spcBef>
              <a:spcAft>
                <a:spcPct val="0"/>
              </a:spcAft>
              <a:defRPr sz="2400">
                <a:solidFill>
                  <a:schemeClr val="tx1"/>
                </a:solidFill>
                <a:latin typeface="Arial" charset="0"/>
                <a:ea typeface="ＭＳ Ｐゴシック" pitchFamily="34" charset="-128"/>
              </a:defRPr>
            </a:lvl9pPr>
          </a:lstStyle>
          <a:p>
            <a:fld id="{2E9FBBEC-38EA-4702-B2D5-D699B2DECE37}" type="slidenum">
              <a:rPr lang="en-US" altLang="en-US" sz="1200"/>
              <a:pPr/>
              <a:t>7</a:t>
            </a:fld>
            <a:endParaRPr lang="en-US" altLang="en-US" sz="12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6600" y="1154113"/>
            <a:ext cx="5537200" cy="311626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F7D2982-30B7-43F3-8421-6BFC58882D49}" type="slidenum">
              <a:rPr lang="en-US" smtClean="0"/>
              <a:pPr>
                <a:defRPr/>
              </a:pPr>
              <a:t>8</a:t>
            </a:fld>
            <a:endParaRPr lang="en-US" dirty="0"/>
          </a:p>
        </p:txBody>
      </p:sp>
    </p:spTree>
    <p:extLst>
      <p:ext uri="{BB962C8B-B14F-4D97-AF65-F5344CB8AC3E}">
        <p14:creationId xmlns:p14="http://schemas.microsoft.com/office/powerpoint/2010/main" val="14899157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736600" y="1154113"/>
            <a:ext cx="5537200" cy="3116262"/>
          </a:xfrm>
          <a:ln/>
        </p:spPr>
      </p:sp>
      <p:sp>
        <p:nvSpPr>
          <p:cNvPr id="3" name="Notes Placeholder 2"/>
          <p:cNvSpPr>
            <a:spLocks noGrp="1"/>
          </p:cNvSpPr>
          <p:nvPr>
            <p:ph type="body" idx="1"/>
          </p:nvPr>
        </p:nvSpPr>
        <p:spPr/>
        <p:txBody>
          <a:bodyPr/>
          <a:lstStyle/>
          <a:p>
            <a:pPr>
              <a:defRPr/>
            </a:pPr>
            <a:endParaRPr lang="en-US" dirty="0"/>
          </a:p>
        </p:txBody>
      </p:sp>
      <p:sp>
        <p:nvSpPr>
          <p:cNvPr id="890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591">
              <a:defRPr sz="2400">
                <a:solidFill>
                  <a:schemeClr val="tx1"/>
                </a:solidFill>
                <a:latin typeface="Arial" charset="0"/>
                <a:ea typeface="ＭＳ Ｐゴシック" pitchFamily="34" charset="-128"/>
              </a:defRPr>
            </a:lvl1pPr>
            <a:lvl2pPr marL="747662" indent="-287562" defTabSz="926591">
              <a:defRPr sz="2400">
                <a:solidFill>
                  <a:schemeClr val="tx1"/>
                </a:solidFill>
                <a:latin typeface="Arial" charset="0"/>
                <a:ea typeface="ＭＳ Ｐゴシック" pitchFamily="34" charset="-128"/>
              </a:defRPr>
            </a:lvl2pPr>
            <a:lvl3pPr marL="1150249" indent="-230050" defTabSz="926591">
              <a:defRPr sz="2400">
                <a:solidFill>
                  <a:schemeClr val="tx1"/>
                </a:solidFill>
                <a:latin typeface="Arial" charset="0"/>
                <a:ea typeface="ＭＳ Ｐゴシック" pitchFamily="34" charset="-128"/>
              </a:defRPr>
            </a:lvl3pPr>
            <a:lvl4pPr marL="1610349" indent="-230050" defTabSz="926591">
              <a:defRPr sz="2400">
                <a:solidFill>
                  <a:schemeClr val="tx1"/>
                </a:solidFill>
                <a:latin typeface="Arial" charset="0"/>
                <a:ea typeface="ＭＳ Ｐゴシック" pitchFamily="34" charset="-128"/>
              </a:defRPr>
            </a:lvl4pPr>
            <a:lvl5pPr marL="2070449" indent="-230050" defTabSz="926591">
              <a:defRPr sz="2400">
                <a:solidFill>
                  <a:schemeClr val="tx1"/>
                </a:solidFill>
                <a:latin typeface="Arial" charset="0"/>
                <a:ea typeface="ＭＳ Ｐゴシック" pitchFamily="34" charset="-128"/>
              </a:defRPr>
            </a:lvl5pPr>
            <a:lvl6pPr marL="2530548" indent="-230050" defTabSz="926591" eaLnBrk="0" fontAlgn="base" hangingPunct="0">
              <a:spcBef>
                <a:spcPct val="0"/>
              </a:spcBef>
              <a:spcAft>
                <a:spcPct val="0"/>
              </a:spcAft>
              <a:defRPr sz="2400">
                <a:solidFill>
                  <a:schemeClr val="tx1"/>
                </a:solidFill>
                <a:latin typeface="Arial" charset="0"/>
                <a:ea typeface="ＭＳ Ｐゴシック" pitchFamily="34" charset="-128"/>
              </a:defRPr>
            </a:lvl6pPr>
            <a:lvl7pPr marL="2990649" indent="-230050" defTabSz="926591" eaLnBrk="0" fontAlgn="base" hangingPunct="0">
              <a:spcBef>
                <a:spcPct val="0"/>
              </a:spcBef>
              <a:spcAft>
                <a:spcPct val="0"/>
              </a:spcAft>
              <a:defRPr sz="2400">
                <a:solidFill>
                  <a:schemeClr val="tx1"/>
                </a:solidFill>
                <a:latin typeface="Arial" charset="0"/>
                <a:ea typeface="ＭＳ Ｐゴシック" pitchFamily="34" charset="-128"/>
              </a:defRPr>
            </a:lvl7pPr>
            <a:lvl8pPr marL="3450748" indent="-230050" defTabSz="926591" eaLnBrk="0" fontAlgn="base" hangingPunct="0">
              <a:spcBef>
                <a:spcPct val="0"/>
              </a:spcBef>
              <a:spcAft>
                <a:spcPct val="0"/>
              </a:spcAft>
              <a:defRPr sz="2400">
                <a:solidFill>
                  <a:schemeClr val="tx1"/>
                </a:solidFill>
                <a:latin typeface="Arial" charset="0"/>
                <a:ea typeface="ＭＳ Ｐゴシック" pitchFamily="34" charset="-128"/>
              </a:defRPr>
            </a:lvl8pPr>
            <a:lvl9pPr marL="3910848" indent="-230050" defTabSz="926591" eaLnBrk="0" fontAlgn="base" hangingPunct="0">
              <a:spcBef>
                <a:spcPct val="0"/>
              </a:spcBef>
              <a:spcAft>
                <a:spcPct val="0"/>
              </a:spcAft>
              <a:defRPr sz="2400">
                <a:solidFill>
                  <a:schemeClr val="tx1"/>
                </a:solidFill>
                <a:latin typeface="Arial" charset="0"/>
                <a:ea typeface="ＭＳ Ｐゴシック" pitchFamily="34" charset="-128"/>
              </a:defRPr>
            </a:lvl9pPr>
          </a:lstStyle>
          <a:p>
            <a:fld id="{485DD3FF-1E22-41F4-AC6C-14BE1B2C32A9}" type="slidenum">
              <a:rPr lang="en-US" altLang="en-US" sz="1100"/>
              <a:pPr/>
              <a:t>9</a:t>
            </a:fld>
            <a:endParaRPr lang="en-US" altLang="en-US" sz="11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order to capture more general improvement</a:t>
            </a:r>
            <a:r>
              <a:rPr lang="en-US" baseline="0" dirty="0" smtClean="0"/>
              <a:t> types, countermeasures were grouped and combined into broader categories.  For example, access control/management included a variety of countermeasures, including the following:</a:t>
            </a:r>
          </a:p>
          <a:p>
            <a:pPr marL="171450" indent="-171450">
              <a:buFontTx/>
              <a:buChar char="-"/>
            </a:pPr>
            <a:r>
              <a:rPr lang="en-US" baseline="0" dirty="0" smtClean="0"/>
              <a:t>Install median</a:t>
            </a:r>
          </a:p>
          <a:p>
            <a:pPr marL="171450" indent="-171450">
              <a:buFontTx/>
              <a:buChar char="-"/>
            </a:pPr>
            <a:r>
              <a:rPr lang="en-US" baseline="0" dirty="0" smtClean="0"/>
              <a:t>Install directional median</a:t>
            </a:r>
          </a:p>
          <a:p>
            <a:pPr marL="171450" indent="-171450">
              <a:buFontTx/>
              <a:buChar char="-"/>
            </a:pPr>
            <a:r>
              <a:rPr lang="en-US" baseline="0" dirty="0" smtClean="0"/>
              <a:t>Install RCUT</a:t>
            </a:r>
          </a:p>
          <a:p>
            <a:pPr marL="171450" indent="-171450">
              <a:buFontTx/>
              <a:buChar char="-"/>
            </a:pPr>
            <a:r>
              <a:rPr lang="en-US" baseline="0" dirty="0" smtClean="0"/>
              <a:t>Close/relocate driveways</a:t>
            </a:r>
          </a:p>
          <a:p>
            <a:pPr marL="171450" indent="-171450">
              <a:buFontTx/>
              <a:buChar char="-"/>
            </a:pPr>
            <a:endParaRPr lang="en-US" baseline="0" dirty="0" smtClean="0"/>
          </a:p>
          <a:p>
            <a:pPr marL="0" indent="0">
              <a:buFontTx/>
              <a:buNone/>
            </a:pPr>
            <a:r>
              <a:rPr lang="en-US" baseline="0" dirty="0" smtClean="0"/>
              <a:t>The average CMFs ranged from 0.61 – 0.79</a:t>
            </a:r>
          </a:p>
          <a:p>
            <a:pPr marL="0" indent="0">
              <a:buFontTx/>
              <a:buNone/>
            </a:pPr>
            <a:r>
              <a:rPr lang="en-US" baseline="0" dirty="0" smtClean="0"/>
              <a:t>The median CMFs ranged from 0.67 – 0.80</a:t>
            </a:r>
          </a:p>
          <a:p>
            <a:pPr marL="0" indent="0">
              <a:buFontTx/>
              <a:buNone/>
            </a:pPr>
            <a:r>
              <a:rPr lang="en-US" baseline="0" dirty="0" smtClean="0"/>
              <a:t>Taking into consideration the standard deviation, a planning level CMF of 0.75 was selected.</a:t>
            </a:r>
          </a:p>
          <a:p>
            <a:endParaRPr lang="en-US" dirty="0"/>
          </a:p>
        </p:txBody>
      </p:sp>
      <p:sp>
        <p:nvSpPr>
          <p:cNvPr id="4" name="Slide Number Placeholder 3"/>
          <p:cNvSpPr>
            <a:spLocks noGrp="1"/>
          </p:cNvSpPr>
          <p:nvPr>
            <p:ph type="sldNum" sz="quarter" idx="10"/>
          </p:nvPr>
        </p:nvSpPr>
        <p:spPr/>
        <p:txBody>
          <a:bodyPr/>
          <a:lstStyle/>
          <a:p>
            <a:fld id="{5406ED50-9850-4909-B50C-51C277A32A71}" type="slidenum">
              <a:rPr lang="en-US" smtClean="0"/>
              <a:t>15</a:t>
            </a:fld>
            <a:endParaRPr lang="en-US"/>
          </a:p>
        </p:txBody>
      </p:sp>
    </p:spTree>
    <p:extLst>
      <p:ext uri="{BB962C8B-B14F-4D97-AF65-F5344CB8AC3E}">
        <p14:creationId xmlns:p14="http://schemas.microsoft.com/office/powerpoint/2010/main" val="1814424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Developing a CMF from</a:t>
            </a:r>
            <a:r>
              <a:rPr lang="en-US" baseline="0" dirty="0" smtClean="0"/>
              <a:t> the SPF is a function of AADT. </a:t>
            </a:r>
            <a:r>
              <a:rPr lang="en-US" dirty="0" smtClean="0"/>
              <a:t>In order to calculate the CMFs, the min, max, and average values of AADT from the report on the development of the SPFs (report number is FHWA/VCTIR 14-r14). These AADTs were</a:t>
            </a:r>
            <a:r>
              <a:rPr lang="en-US" baseline="0" dirty="0" smtClean="0"/>
              <a:t> plugged into the SPF equations.  This method was used for the following:</a:t>
            </a:r>
          </a:p>
          <a:p>
            <a:endParaRPr lang="en-US" dirty="0" smtClean="0"/>
          </a:p>
          <a:p>
            <a:r>
              <a:rPr lang="en-US" dirty="0" smtClean="0"/>
              <a:t>-Rural four to six lane</a:t>
            </a:r>
          </a:p>
          <a:p>
            <a:r>
              <a:rPr lang="en-US" dirty="0" smtClean="0"/>
              <a:t>-Urban four to six lane</a:t>
            </a:r>
          </a:p>
          <a:p>
            <a:r>
              <a:rPr lang="en-US" dirty="0" smtClean="0"/>
              <a:t>-Urban four to eight lane</a:t>
            </a:r>
          </a:p>
          <a:p>
            <a:r>
              <a:rPr lang="en-US" dirty="0" smtClean="0"/>
              <a:t>-Urban six to eight lane</a:t>
            </a:r>
          </a:p>
          <a:p>
            <a:endParaRPr lang="en-US" dirty="0" smtClean="0"/>
          </a:p>
          <a:p>
            <a:r>
              <a:rPr lang="en-US" dirty="0" smtClean="0"/>
              <a:t>Important note:  The CMFs that</a:t>
            </a:r>
            <a:r>
              <a:rPr lang="en-US" baseline="0" dirty="0" smtClean="0"/>
              <a:t> were developed are dependent on AADT, which is why the min, max, and </a:t>
            </a:r>
            <a:r>
              <a:rPr lang="en-US" baseline="0" dirty="0" err="1" smtClean="0"/>
              <a:t>ave</a:t>
            </a:r>
            <a:r>
              <a:rPr lang="en-US" baseline="0" dirty="0" smtClean="0"/>
              <a:t> were calculated to show the range in CMFs based on AADT.</a:t>
            </a:r>
            <a:endParaRPr lang="en-US" dirty="0"/>
          </a:p>
        </p:txBody>
      </p:sp>
      <p:sp>
        <p:nvSpPr>
          <p:cNvPr id="4" name="Slide Number Placeholder 3"/>
          <p:cNvSpPr>
            <a:spLocks noGrp="1"/>
          </p:cNvSpPr>
          <p:nvPr>
            <p:ph type="sldNum" sz="quarter" idx="10"/>
          </p:nvPr>
        </p:nvSpPr>
        <p:spPr/>
        <p:txBody>
          <a:bodyPr/>
          <a:lstStyle/>
          <a:p>
            <a:fld id="{5406ED50-9850-4909-B50C-51C277A32A71}" type="slidenum">
              <a:rPr lang="en-US" smtClean="0"/>
              <a:t>17</a:t>
            </a:fld>
            <a:endParaRPr lang="en-US"/>
          </a:p>
        </p:txBody>
      </p:sp>
    </p:spTree>
    <p:extLst>
      <p:ext uri="{BB962C8B-B14F-4D97-AF65-F5344CB8AC3E}">
        <p14:creationId xmlns:p14="http://schemas.microsoft.com/office/powerpoint/2010/main" val="11636670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Assumes average cost of K/A crash = $625,000</a:t>
            </a:r>
            <a:endParaRPr lang="en-US" dirty="0"/>
          </a:p>
        </p:txBody>
      </p:sp>
      <p:sp>
        <p:nvSpPr>
          <p:cNvPr id="4" name="Slide Number Placeholder 3"/>
          <p:cNvSpPr>
            <a:spLocks noGrp="1"/>
          </p:cNvSpPr>
          <p:nvPr>
            <p:ph type="sldNum" sz="quarter" idx="10"/>
          </p:nvPr>
        </p:nvSpPr>
        <p:spPr/>
        <p:txBody>
          <a:bodyPr/>
          <a:lstStyle/>
          <a:p>
            <a:fld id="{5406ED50-9850-4909-B50C-51C277A32A71}" type="slidenum">
              <a:rPr lang="en-US" smtClean="0"/>
              <a:t>28</a:t>
            </a:fld>
            <a:endParaRPr lang="en-US"/>
          </a:p>
        </p:txBody>
      </p:sp>
    </p:spTree>
    <p:extLst>
      <p:ext uri="{BB962C8B-B14F-4D97-AF65-F5344CB8AC3E}">
        <p14:creationId xmlns:p14="http://schemas.microsoft.com/office/powerpoint/2010/main" val="30143769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http://safety.fhwa.dot.gov/intersection/roundabouts/presentations/safety_aspects/short.cfm </a:t>
            </a:r>
            <a:endParaRPr lang="en-US" dirty="0"/>
          </a:p>
        </p:txBody>
      </p:sp>
      <p:sp>
        <p:nvSpPr>
          <p:cNvPr id="4" name="Slide Number Placeholder 3"/>
          <p:cNvSpPr>
            <a:spLocks noGrp="1"/>
          </p:cNvSpPr>
          <p:nvPr>
            <p:ph type="sldNum" sz="quarter" idx="10"/>
          </p:nvPr>
        </p:nvSpPr>
        <p:spPr/>
        <p:txBody>
          <a:bodyPr/>
          <a:lstStyle/>
          <a:p>
            <a:fld id="{5406ED50-9850-4909-B50C-51C277A32A71}" type="slidenum">
              <a:rPr lang="en-US" smtClean="0"/>
              <a:t>29</a:t>
            </a:fld>
            <a:endParaRPr lang="en-US"/>
          </a:p>
        </p:txBody>
      </p:sp>
    </p:spTree>
    <p:extLst>
      <p:ext uri="{BB962C8B-B14F-4D97-AF65-F5344CB8AC3E}">
        <p14:creationId xmlns:p14="http://schemas.microsoft.com/office/powerpoint/2010/main" val="26011034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6086" name="Picture 6" descr="07060_powerPointFINAL"/>
          <p:cNvPicPr>
            <a:picLocks noChangeAspect="1" noChangeArrowheads="1"/>
          </p:cNvPicPr>
          <p:nvPr/>
        </p:nvPicPr>
        <p:blipFill>
          <a:blip r:embed="rId2" cstate="print"/>
          <a:srcRect/>
          <a:stretch>
            <a:fillRect/>
          </a:stretch>
        </p:blipFill>
        <p:spPr bwMode="auto">
          <a:xfrm>
            <a:off x="0" y="-1588"/>
            <a:ext cx="12194117" cy="6859588"/>
          </a:xfrm>
          <a:prstGeom prst="rect">
            <a:avLst/>
          </a:prstGeom>
          <a:noFill/>
        </p:spPr>
      </p:pic>
      <p:sp>
        <p:nvSpPr>
          <p:cNvPr id="46083" name="Rectangle 3"/>
          <p:cNvSpPr>
            <a:spLocks noGrp="1" noChangeArrowheads="1"/>
          </p:cNvSpPr>
          <p:nvPr>
            <p:ph type="ctrTitle"/>
          </p:nvPr>
        </p:nvSpPr>
        <p:spPr>
          <a:xfrm>
            <a:off x="1828800" y="3505200"/>
            <a:ext cx="9144000" cy="1371600"/>
          </a:xfrm>
        </p:spPr>
        <p:txBody>
          <a:bodyPr/>
          <a:lstStyle>
            <a:lvl1pPr algn="l">
              <a:defRPr sz="1800"/>
            </a:lvl1pPr>
          </a:lstStyle>
          <a:p>
            <a:r>
              <a:rPr lang="en-US" smtClean="0"/>
              <a:t>Click to edit Master title style</a:t>
            </a:r>
            <a:endParaRPr lang="en-US"/>
          </a:p>
        </p:txBody>
      </p:sp>
      <p:sp>
        <p:nvSpPr>
          <p:cNvPr id="46084" name="Rectangle 4"/>
          <p:cNvSpPr>
            <a:spLocks noGrp="1" noChangeArrowheads="1"/>
          </p:cNvSpPr>
          <p:nvPr>
            <p:ph type="subTitle" idx="1"/>
          </p:nvPr>
        </p:nvSpPr>
        <p:spPr>
          <a:xfrm>
            <a:off x="1828800" y="5029200"/>
            <a:ext cx="4673600" cy="990600"/>
          </a:xfrm>
        </p:spPr>
        <p:txBody>
          <a:bodyPr/>
          <a:lstStyle>
            <a:lvl1pPr marL="0" indent="0">
              <a:defRPr sz="1400" b="0">
                <a:solidFill>
                  <a:srgbClr val="00408D"/>
                </a:solidFill>
              </a:defRPr>
            </a:lvl1pPr>
          </a:lstStyle>
          <a:p>
            <a:r>
              <a:rPr lang="en-US" smtClean="0"/>
              <a:t>Click to edit Master subtitle style</a:t>
            </a:r>
            <a:endParaRPr lang="en-US"/>
          </a:p>
        </p:txBody>
      </p:sp>
    </p:spTree>
    <p:extLst>
      <p:ext uri="{BB962C8B-B14F-4D97-AF65-F5344CB8AC3E}">
        <p14:creationId xmlns:p14="http://schemas.microsoft.com/office/powerpoint/2010/main" val="14625280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B8140F55-BA43-4699-B1EC-675C362EA452}" type="slidenum">
              <a:rPr lang="en-US" smtClean="0"/>
              <a:t>‹#›</a:t>
            </a:fld>
            <a:endParaRPr lang="en-US"/>
          </a:p>
        </p:txBody>
      </p:sp>
    </p:spTree>
    <p:extLst>
      <p:ext uri="{BB962C8B-B14F-4D97-AF65-F5344CB8AC3E}">
        <p14:creationId xmlns:p14="http://schemas.microsoft.com/office/powerpoint/2010/main" val="1221497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228600"/>
            <a:ext cx="27940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28600"/>
            <a:ext cx="81788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B8140F55-BA43-4699-B1EC-675C362EA452}" type="slidenum">
              <a:rPr lang="en-US" smtClean="0"/>
              <a:t>‹#›</a:t>
            </a:fld>
            <a:endParaRPr lang="en-US"/>
          </a:p>
        </p:txBody>
      </p:sp>
    </p:spTree>
    <p:extLst>
      <p:ext uri="{BB962C8B-B14F-4D97-AF65-F5344CB8AC3E}">
        <p14:creationId xmlns:p14="http://schemas.microsoft.com/office/powerpoint/2010/main" val="9395781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p>
            <a:fld id="{B8140F55-BA43-4699-B1EC-675C362EA452}" type="slidenum">
              <a:rPr lang="en-US" smtClean="0"/>
              <a:t>‹#›</a:t>
            </a:fld>
            <a:endParaRPr lang="en-US"/>
          </a:p>
        </p:txBody>
      </p:sp>
    </p:spTree>
    <p:extLst>
      <p:ext uri="{BB962C8B-B14F-4D97-AF65-F5344CB8AC3E}">
        <p14:creationId xmlns:p14="http://schemas.microsoft.com/office/powerpoint/2010/main" val="15766169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ColTx" preserve="1">
  <p:cSld name="Title and 2-Column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0"/>
            <a:ext cx="54864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9200" y="1600200"/>
            <a:ext cx="54864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p>
            <a:fld id="{B8140F55-BA43-4699-B1EC-675C362EA452}" type="slidenum">
              <a:rPr lang="en-US" smtClean="0"/>
              <a:t>‹#›</a:t>
            </a:fld>
            <a:endParaRPr lang="en-US"/>
          </a:p>
        </p:txBody>
      </p:sp>
    </p:spTree>
    <p:extLst>
      <p:ext uri="{BB962C8B-B14F-4D97-AF65-F5344CB8AC3E}">
        <p14:creationId xmlns:p14="http://schemas.microsoft.com/office/powerpoint/2010/main" val="183418974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B8140F55-BA43-4699-B1EC-675C362EA452}" type="slidenum">
              <a:rPr lang="en-US" smtClean="0"/>
              <a:t>‹#›</a:t>
            </a:fld>
            <a:endParaRPr lang="en-US"/>
          </a:p>
        </p:txBody>
      </p:sp>
    </p:spTree>
    <p:extLst>
      <p:ext uri="{BB962C8B-B14F-4D97-AF65-F5344CB8AC3E}">
        <p14:creationId xmlns:p14="http://schemas.microsoft.com/office/powerpoint/2010/main" val="42684451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B8140F55-BA43-4699-B1EC-675C362EA452}" type="slidenum">
              <a:rPr lang="en-US" smtClean="0"/>
              <a:t>‹#›</a:t>
            </a:fld>
            <a:endParaRPr lang="en-US"/>
          </a:p>
        </p:txBody>
      </p:sp>
    </p:spTree>
    <p:extLst>
      <p:ext uri="{BB962C8B-B14F-4D97-AF65-F5344CB8AC3E}">
        <p14:creationId xmlns:p14="http://schemas.microsoft.com/office/powerpoint/2010/main" val="5390787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0"/>
            <a:ext cx="54864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299200" y="1600200"/>
            <a:ext cx="54864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B8140F55-BA43-4699-B1EC-675C362EA452}" type="slidenum">
              <a:rPr lang="en-US" smtClean="0"/>
              <a:t>‹#›</a:t>
            </a:fld>
            <a:endParaRPr lang="en-US"/>
          </a:p>
        </p:txBody>
      </p:sp>
    </p:spTree>
    <p:extLst>
      <p:ext uri="{BB962C8B-B14F-4D97-AF65-F5344CB8AC3E}">
        <p14:creationId xmlns:p14="http://schemas.microsoft.com/office/powerpoint/2010/main" val="578477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B8140F55-BA43-4699-B1EC-675C362EA452}" type="slidenum">
              <a:rPr lang="en-US" smtClean="0"/>
              <a:t>‹#›</a:t>
            </a:fld>
            <a:endParaRPr lang="en-US"/>
          </a:p>
        </p:txBody>
      </p:sp>
    </p:spTree>
    <p:extLst>
      <p:ext uri="{BB962C8B-B14F-4D97-AF65-F5344CB8AC3E}">
        <p14:creationId xmlns:p14="http://schemas.microsoft.com/office/powerpoint/2010/main" val="4169806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B8140F55-BA43-4699-B1EC-675C362EA452}" type="slidenum">
              <a:rPr lang="en-US" smtClean="0"/>
              <a:t>‹#›</a:t>
            </a:fld>
            <a:endParaRPr lang="en-US"/>
          </a:p>
        </p:txBody>
      </p:sp>
    </p:spTree>
    <p:extLst>
      <p:ext uri="{BB962C8B-B14F-4D97-AF65-F5344CB8AC3E}">
        <p14:creationId xmlns:p14="http://schemas.microsoft.com/office/powerpoint/2010/main" val="4468932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B8140F55-BA43-4699-B1EC-675C362EA452}" type="slidenum">
              <a:rPr lang="en-US" smtClean="0"/>
              <a:t>‹#›</a:t>
            </a:fld>
            <a:endParaRPr lang="en-US"/>
          </a:p>
        </p:txBody>
      </p:sp>
    </p:spTree>
    <p:extLst>
      <p:ext uri="{BB962C8B-B14F-4D97-AF65-F5344CB8AC3E}">
        <p14:creationId xmlns:p14="http://schemas.microsoft.com/office/powerpoint/2010/main" val="31455592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B8140F55-BA43-4699-B1EC-675C362EA452}" type="slidenum">
              <a:rPr lang="en-US" smtClean="0"/>
              <a:t>‹#›</a:t>
            </a:fld>
            <a:endParaRPr lang="en-US"/>
          </a:p>
        </p:txBody>
      </p:sp>
    </p:spTree>
    <p:extLst>
      <p:ext uri="{BB962C8B-B14F-4D97-AF65-F5344CB8AC3E}">
        <p14:creationId xmlns:p14="http://schemas.microsoft.com/office/powerpoint/2010/main" val="13009178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B8140F55-BA43-4699-B1EC-675C362EA452}" type="slidenum">
              <a:rPr lang="en-US" smtClean="0"/>
              <a:t>‹#›</a:t>
            </a:fld>
            <a:endParaRPr lang="en-US"/>
          </a:p>
        </p:txBody>
      </p:sp>
    </p:spTree>
    <p:extLst>
      <p:ext uri="{BB962C8B-B14F-4D97-AF65-F5344CB8AC3E}">
        <p14:creationId xmlns:p14="http://schemas.microsoft.com/office/powerpoint/2010/main" val="19177370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1" name="Picture 7" descr="top corner curve2"/>
          <p:cNvPicPr>
            <a:picLocks noChangeAspect="1" noChangeArrowheads="1"/>
          </p:cNvPicPr>
          <p:nvPr/>
        </p:nvPicPr>
        <p:blipFill>
          <a:blip r:embed="rId15" cstate="print"/>
          <a:srcRect/>
          <a:stretch>
            <a:fillRect/>
          </a:stretch>
        </p:blipFill>
        <p:spPr bwMode="auto">
          <a:xfrm>
            <a:off x="1" y="0"/>
            <a:ext cx="3790951" cy="2266950"/>
          </a:xfrm>
          <a:prstGeom prst="rect">
            <a:avLst/>
          </a:prstGeom>
          <a:noFill/>
        </p:spPr>
      </p:pic>
      <p:sp>
        <p:nvSpPr>
          <p:cNvPr id="1026" name="Rectangle 2"/>
          <p:cNvSpPr>
            <a:spLocks noGrp="1" noChangeArrowheads="1"/>
          </p:cNvSpPr>
          <p:nvPr>
            <p:ph type="title"/>
          </p:nvPr>
        </p:nvSpPr>
        <p:spPr bwMode="auto">
          <a:xfrm>
            <a:off x="2844800" y="228600"/>
            <a:ext cx="8940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09600" y="1600200"/>
            <a:ext cx="11176000" cy="434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Rectangle 6"/>
          <p:cNvSpPr>
            <a:spLocks noGrp="1" noChangeArrowheads="1"/>
          </p:cNvSpPr>
          <p:nvPr>
            <p:ph type="sldNum" sz="quarter" idx="4"/>
          </p:nvPr>
        </p:nvSpPr>
        <p:spPr bwMode="auto">
          <a:xfrm>
            <a:off x="9245600" y="6248400"/>
            <a:ext cx="2540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000">
                <a:solidFill>
                  <a:srgbClr val="FF8000"/>
                </a:solidFill>
              </a:defRPr>
            </a:lvl1pPr>
          </a:lstStyle>
          <a:p>
            <a:fld id="{B8140F55-BA43-4699-B1EC-675C362EA452}" type="slidenum">
              <a:rPr lang="en-US" smtClean="0"/>
              <a:t>‹#›</a:t>
            </a:fld>
            <a:endParaRPr lang="en-US"/>
          </a:p>
        </p:txBody>
      </p:sp>
    </p:spTree>
    <p:extLst>
      <p:ext uri="{BB962C8B-B14F-4D97-AF65-F5344CB8AC3E}">
        <p14:creationId xmlns:p14="http://schemas.microsoft.com/office/powerpoint/2010/main" val="19286225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rtl="0" eaLnBrk="1" fontAlgn="base" hangingPunct="1">
        <a:spcBef>
          <a:spcPct val="0"/>
        </a:spcBef>
        <a:spcAft>
          <a:spcPct val="0"/>
        </a:spcAft>
        <a:defRPr sz="2400" b="1">
          <a:solidFill>
            <a:srgbClr val="FF8000"/>
          </a:solidFill>
          <a:latin typeface="+mj-lt"/>
          <a:ea typeface="+mj-ea"/>
          <a:cs typeface="+mj-cs"/>
        </a:defRPr>
      </a:lvl1pPr>
      <a:lvl2pPr algn="ctr" rtl="0" eaLnBrk="1" fontAlgn="base" hangingPunct="1">
        <a:spcBef>
          <a:spcPct val="0"/>
        </a:spcBef>
        <a:spcAft>
          <a:spcPct val="0"/>
        </a:spcAft>
        <a:defRPr sz="2400" b="1">
          <a:solidFill>
            <a:srgbClr val="FF8000"/>
          </a:solidFill>
          <a:latin typeface="Arial" charset="0"/>
          <a:ea typeface="ＭＳ Ｐゴシック" pitchFamily="1" charset="-128"/>
        </a:defRPr>
      </a:lvl2pPr>
      <a:lvl3pPr algn="ctr" rtl="0" eaLnBrk="1" fontAlgn="base" hangingPunct="1">
        <a:spcBef>
          <a:spcPct val="0"/>
        </a:spcBef>
        <a:spcAft>
          <a:spcPct val="0"/>
        </a:spcAft>
        <a:defRPr sz="2400" b="1">
          <a:solidFill>
            <a:srgbClr val="FF8000"/>
          </a:solidFill>
          <a:latin typeface="Arial" charset="0"/>
          <a:ea typeface="ＭＳ Ｐゴシック" pitchFamily="1" charset="-128"/>
        </a:defRPr>
      </a:lvl3pPr>
      <a:lvl4pPr algn="ctr" rtl="0" eaLnBrk="1" fontAlgn="base" hangingPunct="1">
        <a:spcBef>
          <a:spcPct val="0"/>
        </a:spcBef>
        <a:spcAft>
          <a:spcPct val="0"/>
        </a:spcAft>
        <a:defRPr sz="2400" b="1">
          <a:solidFill>
            <a:srgbClr val="FF8000"/>
          </a:solidFill>
          <a:latin typeface="Arial" charset="0"/>
          <a:ea typeface="ＭＳ Ｐゴシック" pitchFamily="1" charset="-128"/>
        </a:defRPr>
      </a:lvl4pPr>
      <a:lvl5pPr algn="ctr" rtl="0" eaLnBrk="1" fontAlgn="base" hangingPunct="1">
        <a:spcBef>
          <a:spcPct val="0"/>
        </a:spcBef>
        <a:spcAft>
          <a:spcPct val="0"/>
        </a:spcAft>
        <a:defRPr sz="2400" b="1">
          <a:solidFill>
            <a:srgbClr val="FF8000"/>
          </a:solidFill>
          <a:latin typeface="Arial" charset="0"/>
          <a:ea typeface="ＭＳ Ｐゴシック" pitchFamily="1" charset="-128"/>
        </a:defRPr>
      </a:lvl5pPr>
      <a:lvl6pPr marL="457200" algn="ctr" rtl="0" eaLnBrk="1" fontAlgn="base" hangingPunct="1">
        <a:spcBef>
          <a:spcPct val="0"/>
        </a:spcBef>
        <a:spcAft>
          <a:spcPct val="0"/>
        </a:spcAft>
        <a:defRPr sz="2400" b="1">
          <a:solidFill>
            <a:srgbClr val="FF8000"/>
          </a:solidFill>
          <a:latin typeface="Arial" charset="0"/>
          <a:ea typeface="ＭＳ Ｐゴシック" pitchFamily="1" charset="-128"/>
        </a:defRPr>
      </a:lvl6pPr>
      <a:lvl7pPr marL="914400" algn="ctr" rtl="0" eaLnBrk="1" fontAlgn="base" hangingPunct="1">
        <a:spcBef>
          <a:spcPct val="0"/>
        </a:spcBef>
        <a:spcAft>
          <a:spcPct val="0"/>
        </a:spcAft>
        <a:defRPr sz="2400" b="1">
          <a:solidFill>
            <a:srgbClr val="FF8000"/>
          </a:solidFill>
          <a:latin typeface="Arial" charset="0"/>
          <a:ea typeface="ＭＳ Ｐゴシック" pitchFamily="1" charset="-128"/>
        </a:defRPr>
      </a:lvl7pPr>
      <a:lvl8pPr marL="1371600" algn="ctr" rtl="0" eaLnBrk="1" fontAlgn="base" hangingPunct="1">
        <a:spcBef>
          <a:spcPct val="0"/>
        </a:spcBef>
        <a:spcAft>
          <a:spcPct val="0"/>
        </a:spcAft>
        <a:defRPr sz="2400" b="1">
          <a:solidFill>
            <a:srgbClr val="FF8000"/>
          </a:solidFill>
          <a:latin typeface="Arial" charset="0"/>
          <a:ea typeface="ＭＳ Ｐゴシック" pitchFamily="1" charset="-128"/>
        </a:defRPr>
      </a:lvl8pPr>
      <a:lvl9pPr marL="1828800" algn="ctr" rtl="0" eaLnBrk="1" fontAlgn="base" hangingPunct="1">
        <a:spcBef>
          <a:spcPct val="0"/>
        </a:spcBef>
        <a:spcAft>
          <a:spcPct val="0"/>
        </a:spcAft>
        <a:defRPr sz="2400" b="1">
          <a:solidFill>
            <a:srgbClr val="FF8000"/>
          </a:solidFill>
          <a:latin typeface="Arial" charset="0"/>
          <a:ea typeface="ＭＳ Ｐゴシック" pitchFamily="1" charset="-128"/>
        </a:defRPr>
      </a:lvl9pPr>
    </p:titleStyle>
    <p:bodyStyle>
      <a:lvl1pPr marL="342900" indent="-342900" algn="l" rtl="0" eaLnBrk="1" fontAlgn="base" hangingPunct="1">
        <a:spcBef>
          <a:spcPct val="20000"/>
        </a:spcBef>
        <a:spcAft>
          <a:spcPct val="0"/>
        </a:spcAft>
        <a:defRPr b="1">
          <a:solidFill>
            <a:srgbClr val="FF8000"/>
          </a:solidFill>
          <a:latin typeface="+mn-lt"/>
          <a:ea typeface="+mn-ea"/>
          <a:cs typeface="+mn-cs"/>
        </a:defRPr>
      </a:lvl1pPr>
      <a:lvl2pPr marL="742950" indent="-285750" algn="l" rtl="0" eaLnBrk="1" fontAlgn="base" hangingPunct="1">
        <a:spcBef>
          <a:spcPct val="20000"/>
        </a:spcBef>
        <a:spcAft>
          <a:spcPct val="0"/>
        </a:spcAft>
        <a:defRPr sz="1600" b="1">
          <a:solidFill>
            <a:srgbClr val="00408D"/>
          </a:solidFill>
          <a:latin typeface="+mn-lt"/>
          <a:ea typeface="+mn-ea"/>
        </a:defRPr>
      </a:lvl2pPr>
      <a:lvl3pPr marL="1143000" indent="-228600" algn="l" rtl="0" eaLnBrk="1" fontAlgn="base" hangingPunct="1">
        <a:spcBef>
          <a:spcPct val="20000"/>
        </a:spcBef>
        <a:spcAft>
          <a:spcPct val="0"/>
        </a:spcAft>
        <a:buChar char="•"/>
        <a:defRPr sz="1400">
          <a:solidFill>
            <a:srgbClr val="00408D"/>
          </a:solidFill>
          <a:latin typeface="+mn-lt"/>
          <a:ea typeface="+mn-ea"/>
        </a:defRPr>
      </a:lvl3pPr>
      <a:lvl4pPr marL="1600200" indent="-228600" algn="l" rtl="0" eaLnBrk="1" fontAlgn="base" hangingPunct="1">
        <a:spcBef>
          <a:spcPct val="20000"/>
        </a:spcBef>
        <a:spcAft>
          <a:spcPct val="0"/>
        </a:spcAft>
        <a:buChar char="–"/>
        <a:defRPr sz="1400">
          <a:solidFill>
            <a:srgbClr val="00408D"/>
          </a:solidFill>
          <a:latin typeface="+mn-lt"/>
          <a:ea typeface="+mn-ea"/>
        </a:defRPr>
      </a:lvl4pPr>
      <a:lvl5pPr marL="2057400" indent="-228600" algn="l" rtl="0" eaLnBrk="1" fontAlgn="base" hangingPunct="1">
        <a:spcBef>
          <a:spcPct val="20000"/>
        </a:spcBef>
        <a:spcAft>
          <a:spcPct val="0"/>
        </a:spcAft>
        <a:buChar char="»"/>
        <a:defRPr sz="1400">
          <a:solidFill>
            <a:srgbClr val="00408D"/>
          </a:solidFill>
          <a:latin typeface="+mn-lt"/>
          <a:ea typeface="+mn-ea"/>
        </a:defRPr>
      </a:lvl5pPr>
      <a:lvl6pPr marL="2514600" indent="-228600" algn="l" rtl="0" eaLnBrk="1" fontAlgn="base" hangingPunct="1">
        <a:spcBef>
          <a:spcPct val="20000"/>
        </a:spcBef>
        <a:spcAft>
          <a:spcPct val="0"/>
        </a:spcAft>
        <a:buChar char="»"/>
        <a:defRPr sz="1400">
          <a:solidFill>
            <a:srgbClr val="00408D"/>
          </a:solidFill>
          <a:latin typeface="+mn-lt"/>
          <a:ea typeface="+mn-ea"/>
        </a:defRPr>
      </a:lvl6pPr>
      <a:lvl7pPr marL="2971800" indent="-228600" algn="l" rtl="0" eaLnBrk="1" fontAlgn="base" hangingPunct="1">
        <a:spcBef>
          <a:spcPct val="20000"/>
        </a:spcBef>
        <a:spcAft>
          <a:spcPct val="0"/>
        </a:spcAft>
        <a:buChar char="»"/>
        <a:defRPr sz="1400">
          <a:solidFill>
            <a:srgbClr val="00408D"/>
          </a:solidFill>
          <a:latin typeface="+mn-lt"/>
          <a:ea typeface="+mn-ea"/>
        </a:defRPr>
      </a:lvl7pPr>
      <a:lvl8pPr marL="3429000" indent="-228600" algn="l" rtl="0" eaLnBrk="1" fontAlgn="base" hangingPunct="1">
        <a:spcBef>
          <a:spcPct val="20000"/>
        </a:spcBef>
        <a:spcAft>
          <a:spcPct val="0"/>
        </a:spcAft>
        <a:buChar char="»"/>
        <a:defRPr sz="1400">
          <a:solidFill>
            <a:srgbClr val="00408D"/>
          </a:solidFill>
          <a:latin typeface="+mn-lt"/>
          <a:ea typeface="+mn-ea"/>
        </a:defRPr>
      </a:lvl8pPr>
      <a:lvl9pPr marL="3886200" indent="-228600" algn="l" rtl="0" eaLnBrk="1" fontAlgn="base" hangingPunct="1">
        <a:spcBef>
          <a:spcPct val="20000"/>
        </a:spcBef>
        <a:spcAft>
          <a:spcPct val="0"/>
        </a:spcAft>
        <a:buChar char="»"/>
        <a:defRPr sz="1400">
          <a:solidFill>
            <a:srgbClr val="00408D"/>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emf"/><Relationship Id="rId1" Type="http://schemas.openxmlformats.org/officeDocument/2006/relationships/slideLayout" Target="../slideLayouts/slideLayout4.xml"/><Relationship Id="rId5" Type="http://schemas.openxmlformats.org/officeDocument/2006/relationships/image" Target="../media/image14.jpeg"/><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virginiahb2.org/" TargetMode="External"/><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28057" y="3167742"/>
            <a:ext cx="10668000" cy="1785257"/>
          </a:xfrm>
        </p:spPr>
        <p:txBody>
          <a:bodyPr/>
          <a:lstStyle/>
          <a:p>
            <a:r>
              <a:rPr lang="en-US" sz="3600" dirty="0" smtClean="0"/>
              <a:t>Using CMFs in Planning</a:t>
            </a:r>
            <a:br>
              <a:rPr lang="en-US" sz="3600" dirty="0" smtClean="0"/>
            </a:br>
            <a:r>
              <a:rPr lang="en-US" sz="3600" dirty="0" smtClean="0"/>
              <a:t>for Virginia’s Project Funding Prioritization </a:t>
            </a:r>
            <a:endParaRPr lang="en-US" sz="3600" dirty="0"/>
          </a:p>
        </p:txBody>
      </p:sp>
      <p:sp>
        <p:nvSpPr>
          <p:cNvPr id="3" name="Subtitle 2"/>
          <p:cNvSpPr>
            <a:spLocks noGrp="1"/>
          </p:cNvSpPr>
          <p:nvPr>
            <p:ph type="subTitle" idx="1"/>
          </p:nvPr>
        </p:nvSpPr>
        <p:spPr>
          <a:xfrm>
            <a:off x="1687286" y="5029200"/>
            <a:ext cx="4673600" cy="990600"/>
          </a:xfrm>
        </p:spPr>
        <p:txBody>
          <a:bodyPr/>
          <a:lstStyle/>
          <a:p>
            <a:r>
              <a:rPr lang="en-US" sz="1800" b="1" dirty="0" smtClean="0"/>
              <a:t>December 2015 </a:t>
            </a:r>
          </a:p>
          <a:p>
            <a:r>
              <a:rPr lang="en-US" sz="1800" b="1" dirty="0" smtClean="0"/>
              <a:t>Stephen W. Read, P.E.</a:t>
            </a:r>
            <a:endParaRPr lang="en-US" sz="1800" b="1" dirty="0"/>
          </a:p>
        </p:txBody>
      </p:sp>
    </p:spTree>
    <p:extLst>
      <p:ext uri="{BB962C8B-B14F-4D97-AF65-F5344CB8AC3E}">
        <p14:creationId xmlns:p14="http://schemas.microsoft.com/office/powerpoint/2010/main" val="10859228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914400" lvl="0" indent="-914400">
              <a:buFont typeface="+mj-lt"/>
              <a:buAutoNum type="arabicPeriod" startAt="3"/>
            </a:pPr>
            <a:r>
              <a:rPr lang="en-US" sz="4800" dirty="0" smtClean="0">
                <a:solidFill>
                  <a:schemeClr val="tx1"/>
                </a:solidFill>
              </a:rPr>
              <a:t> Developing </a:t>
            </a:r>
            <a:r>
              <a:rPr lang="en-US" sz="4800" dirty="0">
                <a:solidFill>
                  <a:schemeClr val="tx1"/>
                </a:solidFill>
              </a:rPr>
              <a:t>Planning Level CMFs</a:t>
            </a:r>
          </a:p>
          <a:p>
            <a:pPr lvl="0" algn="ctr"/>
            <a:endParaRPr lang="en-US" sz="4800" dirty="0">
              <a:solidFill>
                <a:schemeClr val="tx1"/>
              </a:solidFill>
            </a:endParaRPr>
          </a:p>
          <a:p>
            <a:endParaRPr lang="en-US" dirty="0"/>
          </a:p>
        </p:txBody>
      </p:sp>
    </p:spTree>
    <p:extLst>
      <p:ext uri="{BB962C8B-B14F-4D97-AF65-F5344CB8AC3E}">
        <p14:creationId xmlns:p14="http://schemas.microsoft.com/office/powerpoint/2010/main" val="36405624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lowchart: Off-page Connector 8"/>
          <p:cNvSpPr/>
          <p:nvPr/>
        </p:nvSpPr>
        <p:spPr bwMode="auto">
          <a:xfrm rot="5400000">
            <a:off x="5858897" y="-173708"/>
            <a:ext cx="3542616" cy="8628294"/>
          </a:xfrm>
          <a:custGeom>
            <a:avLst/>
            <a:gdLst>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0 h 11493"/>
              <a:gd name="connsiteX1" fmla="*/ 10000 w 10000"/>
              <a:gd name="connsiteY1" fmla="*/ 0 h 11493"/>
              <a:gd name="connsiteX2" fmla="*/ 10000 w 10000"/>
              <a:gd name="connsiteY2" fmla="*/ 8000 h 11493"/>
              <a:gd name="connsiteX3" fmla="*/ 1681 w 10000"/>
              <a:gd name="connsiteY3" fmla="*/ 11493 h 11493"/>
              <a:gd name="connsiteX4" fmla="*/ 0 w 10000"/>
              <a:gd name="connsiteY4" fmla="*/ 8000 h 11493"/>
              <a:gd name="connsiteX5" fmla="*/ 0 w 10000"/>
              <a:gd name="connsiteY5" fmla="*/ 0 h 11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1493">
                <a:moveTo>
                  <a:pt x="0" y="0"/>
                </a:moveTo>
                <a:lnTo>
                  <a:pt x="10000" y="0"/>
                </a:lnTo>
                <a:lnTo>
                  <a:pt x="10000" y="8000"/>
                </a:lnTo>
                <a:lnTo>
                  <a:pt x="1681" y="11493"/>
                </a:lnTo>
                <a:lnTo>
                  <a:pt x="0" y="8000"/>
                </a:lnTo>
                <a:lnTo>
                  <a:pt x="0" y="0"/>
                </a:lnTo>
                <a:close/>
              </a:path>
            </a:pathLst>
          </a:custGeom>
          <a:solidFill>
            <a:schemeClr val="accent1">
              <a:lumMod val="40000"/>
              <a:lumOff val="60000"/>
            </a:schemeClr>
          </a:solidFill>
          <a:ln w="381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a typeface="ＭＳ Ｐゴシック" pitchFamily="1" charset="-128"/>
            </a:endParaRPr>
          </a:p>
        </p:txBody>
      </p:sp>
      <p:sp>
        <p:nvSpPr>
          <p:cNvPr id="2" name="Title 1"/>
          <p:cNvSpPr>
            <a:spLocks noGrp="1"/>
          </p:cNvSpPr>
          <p:nvPr>
            <p:ph type="title"/>
          </p:nvPr>
        </p:nvSpPr>
        <p:spPr/>
        <p:txBody>
          <a:bodyPr/>
          <a:lstStyle/>
          <a:p>
            <a:r>
              <a:rPr lang="en-US" sz="2800" dirty="0" smtClean="0"/>
              <a:t>Developing Planning Level CMFs</a:t>
            </a:r>
            <a:endParaRPr lang="en-US" sz="2800" dirty="0"/>
          </a:p>
        </p:txBody>
      </p:sp>
      <p:sp>
        <p:nvSpPr>
          <p:cNvPr id="3" name="Content Placeholder 2"/>
          <p:cNvSpPr>
            <a:spLocks noGrp="1"/>
          </p:cNvSpPr>
          <p:nvPr>
            <p:ph sz="half" idx="1"/>
          </p:nvPr>
        </p:nvSpPr>
        <p:spPr>
          <a:xfrm>
            <a:off x="400052" y="2222973"/>
            <a:ext cx="4246415" cy="3481635"/>
          </a:xfrm>
        </p:spPr>
        <p:txBody>
          <a:bodyPr/>
          <a:lstStyle/>
          <a:p>
            <a:pPr marL="0"/>
            <a:r>
              <a:rPr lang="en-US" kern="1200" dirty="0">
                <a:solidFill>
                  <a:schemeClr val="tx1"/>
                </a:solidFill>
              </a:rPr>
              <a:t>Project Extents:</a:t>
            </a:r>
          </a:p>
          <a:p>
            <a:pPr marL="971550" indent="-514350">
              <a:buAutoNum type="arabicPeriod"/>
            </a:pPr>
            <a:r>
              <a:rPr lang="en-US" sz="2400" kern="1200" dirty="0">
                <a:solidFill>
                  <a:schemeClr val="tx1"/>
                </a:solidFill>
              </a:rPr>
              <a:t>Intersection</a:t>
            </a:r>
          </a:p>
          <a:p>
            <a:pPr marL="971550" indent="-514350">
              <a:buAutoNum type="arabicPeriod"/>
            </a:pPr>
            <a:r>
              <a:rPr lang="en-US" sz="2400" kern="1200" dirty="0">
                <a:solidFill>
                  <a:schemeClr val="tx1"/>
                </a:solidFill>
              </a:rPr>
              <a:t>Interchange</a:t>
            </a:r>
          </a:p>
          <a:p>
            <a:pPr marL="971550" indent="-514350">
              <a:buAutoNum type="arabicPeriod"/>
            </a:pPr>
            <a:r>
              <a:rPr lang="en-US" sz="2400" kern="1200" dirty="0">
                <a:solidFill>
                  <a:schemeClr val="tx1"/>
                </a:solidFill>
              </a:rPr>
              <a:t>Segments</a:t>
            </a:r>
          </a:p>
          <a:p>
            <a:pPr marL="971550" indent="-514350">
              <a:buAutoNum type="arabicPeriod"/>
            </a:pPr>
            <a:r>
              <a:rPr lang="en-US" sz="2400" kern="1200" dirty="0">
                <a:solidFill>
                  <a:schemeClr val="tx1"/>
                </a:solidFill>
              </a:rPr>
              <a:t>Bicycle and Pedestrian</a:t>
            </a:r>
          </a:p>
          <a:p>
            <a:pPr marL="971550" indent="-514350">
              <a:buAutoNum type="arabicPeriod"/>
            </a:pPr>
            <a:r>
              <a:rPr lang="en-US" sz="2400" kern="1200" dirty="0" smtClean="0">
                <a:solidFill>
                  <a:schemeClr val="tx1"/>
                </a:solidFill>
              </a:rPr>
              <a:t>Bridges</a:t>
            </a:r>
            <a:endParaRPr lang="en-US" sz="2400" kern="1200" dirty="0">
              <a:solidFill>
                <a:schemeClr val="tx1"/>
              </a:solidFill>
            </a:endParaRPr>
          </a:p>
        </p:txBody>
      </p:sp>
      <p:sp>
        <p:nvSpPr>
          <p:cNvPr id="6" name="TextBox 5"/>
          <p:cNvSpPr txBox="1"/>
          <p:nvPr/>
        </p:nvSpPr>
        <p:spPr>
          <a:xfrm>
            <a:off x="400052" y="1403609"/>
            <a:ext cx="11582400" cy="738664"/>
          </a:xfrm>
          <a:prstGeom prst="rect">
            <a:avLst/>
          </a:prstGeom>
          <a:noFill/>
        </p:spPr>
        <p:txBody>
          <a:bodyPr wrap="square" rtlCol="0">
            <a:spAutoFit/>
          </a:bodyPr>
          <a:lstStyle/>
          <a:p>
            <a:r>
              <a:rPr lang="en-US" sz="2400" b="1" dirty="0" smtClean="0">
                <a:solidFill>
                  <a:srgbClr val="FF8000"/>
                </a:solidFill>
              </a:rPr>
              <a:t>Each project extent has several improvement categories - </a:t>
            </a:r>
            <a:endParaRPr lang="en-US" sz="2400" b="1" dirty="0">
              <a:solidFill>
                <a:srgbClr val="FF8000"/>
              </a:solidFill>
            </a:endParaRPr>
          </a:p>
          <a:p>
            <a:endParaRPr lang="en-US" dirty="0"/>
          </a:p>
        </p:txBody>
      </p:sp>
      <p:sp>
        <p:nvSpPr>
          <p:cNvPr id="7" name="Content Placeholder 2"/>
          <p:cNvSpPr>
            <a:spLocks noGrp="1"/>
          </p:cNvSpPr>
          <p:nvPr>
            <p:ph sz="half" idx="1"/>
          </p:nvPr>
        </p:nvSpPr>
        <p:spPr>
          <a:xfrm>
            <a:off x="5924551" y="2461964"/>
            <a:ext cx="6019799" cy="3481635"/>
          </a:xfrm>
        </p:spPr>
        <p:txBody>
          <a:bodyPr/>
          <a:lstStyle/>
          <a:p>
            <a:pPr marL="0"/>
            <a:r>
              <a:rPr lang="en-US" sz="2400" kern="1200" dirty="0" smtClean="0">
                <a:solidFill>
                  <a:schemeClr val="tx1"/>
                </a:solidFill>
              </a:rPr>
              <a:t>1. Intersection: Improvement Features</a:t>
            </a:r>
            <a:endParaRPr lang="en-US" sz="2400" kern="1200" dirty="0">
              <a:solidFill>
                <a:schemeClr val="tx1"/>
              </a:solidFill>
            </a:endParaRPr>
          </a:p>
          <a:p>
            <a:pPr marL="971550" indent="-514350">
              <a:buFont typeface="Wingdings" panose="05000000000000000000" pitchFamily="2" charset="2"/>
              <a:buChar char="Ø"/>
            </a:pPr>
            <a:r>
              <a:rPr lang="en-US" sz="2000" kern="1200" dirty="0" smtClean="0">
                <a:solidFill>
                  <a:schemeClr val="tx1"/>
                </a:solidFill>
              </a:rPr>
              <a:t>Signal: New</a:t>
            </a:r>
          </a:p>
          <a:p>
            <a:pPr marL="971550" indent="-514350">
              <a:buFont typeface="Wingdings" panose="05000000000000000000" pitchFamily="2" charset="2"/>
              <a:buChar char="Ø"/>
            </a:pPr>
            <a:r>
              <a:rPr lang="en-US" sz="2000" kern="1200" dirty="0" smtClean="0">
                <a:solidFill>
                  <a:schemeClr val="tx1"/>
                </a:solidFill>
              </a:rPr>
              <a:t>Roundabout: New</a:t>
            </a:r>
          </a:p>
          <a:p>
            <a:pPr marL="971550" indent="-514350">
              <a:buFont typeface="Wingdings" panose="05000000000000000000" pitchFamily="2" charset="2"/>
              <a:buChar char="Ø"/>
            </a:pPr>
            <a:r>
              <a:rPr lang="en-US" sz="2000" kern="1200" dirty="0" smtClean="0">
                <a:solidFill>
                  <a:schemeClr val="tx1"/>
                </a:solidFill>
              </a:rPr>
              <a:t>New Turn Lane</a:t>
            </a:r>
          </a:p>
          <a:p>
            <a:pPr marL="971550" indent="-514350">
              <a:buFont typeface="Wingdings" panose="05000000000000000000" pitchFamily="2" charset="2"/>
              <a:buChar char="Ø"/>
            </a:pPr>
            <a:r>
              <a:rPr lang="en-US" sz="2000" kern="1200" dirty="0" smtClean="0">
                <a:solidFill>
                  <a:schemeClr val="tx1"/>
                </a:solidFill>
              </a:rPr>
              <a:t>Add Turn Lane</a:t>
            </a:r>
          </a:p>
          <a:p>
            <a:pPr marL="971550" indent="-514350">
              <a:buFont typeface="Wingdings" panose="05000000000000000000" pitchFamily="2" charset="2"/>
              <a:buChar char="Ø"/>
            </a:pPr>
            <a:r>
              <a:rPr lang="en-US" sz="2000" kern="1200" dirty="0" smtClean="0">
                <a:solidFill>
                  <a:schemeClr val="tx1"/>
                </a:solidFill>
              </a:rPr>
              <a:t>Remove minor approach left-turns (use right-turn and downstream </a:t>
            </a:r>
            <a:r>
              <a:rPr lang="en-US" sz="2000" kern="1200" dirty="0" err="1" smtClean="0">
                <a:solidFill>
                  <a:schemeClr val="tx1"/>
                </a:solidFill>
              </a:rPr>
              <a:t>u-turn</a:t>
            </a:r>
            <a:r>
              <a:rPr lang="en-US" sz="2000" kern="1200" dirty="0" smtClean="0">
                <a:solidFill>
                  <a:schemeClr val="tx1"/>
                </a:solidFill>
              </a:rPr>
              <a:t>)</a:t>
            </a:r>
          </a:p>
          <a:p>
            <a:pPr marL="971550" indent="-514350">
              <a:buFont typeface="Wingdings" panose="05000000000000000000" pitchFamily="2" charset="2"/>
              <a:buChar char="Ø"/>
            </a:pPr>
            <a:r>
              <a:rPr lang="en-US" sz="2000" kern="1200" dirty="0" smtClean="0">
                <a:solidFill>
                  <a:schemeClr val="tx1"/>
                </a:solidFill>
              </a:rPr>
              <a:t>Improve skew angle</a:t>
            </a:r>
            <a:endParaRPr lang="en-US" sz="2000" kern="1200" dirty="0">
              <a:solidFill>
                <a:schemeClr val="tx1"/>
              </a:solidFill>
            </a:endParaRPr>
          </a:p>
        </p:txBody>
      </p:sp>
    </p:spTree>
    <p:extLst>
      <p:ext uri="{BB962C8B-B14F-4D97-AF65-F5344CB8AC3E}">
        <p14:creationId xmlns:p14="http://schemas.microsoft.com/office/powerpoint/2010/main" val="12658865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Developing Planning Level CMFs</a:t>
            </a:r>
            <a:endParaRPr lang="en-US" sz="2800" dirty="0"/>
          </a:p>
        </p:txBody>
      </p:sp>
      <p:sp>
        <p:nvSpPr>
          <p:cNvPr id="3" name="Content Placeholder 2"/>
          <p:cNvSpPr>
            <a:spLocks noGrp="1"/>
          </p:cNvSpPr>
          <p:nvPr>
            <p:ph sz="half" idx="1"/>
          </p:nvPr>
        </p:nvSpPr>
        <p:spPr>
          <a:xfrm>
            <a:off x="400052" y="2375373"/>
            <a:ext cx="4246415" cy="3481635"/>
          </a:xfrm>
        </p:spPr>
        <p:txBody>
          <a:bodyPr/>
          <a:lstStyle/>
          <a:p>
            <a:pPr marL="0"/>
            <a:r>
              <a:rPr lang="en-US" sz="2400" kern="1200" dirty="0" smtClean="0">
                <a:solidFill>
                  <a:schemeClr val="tx1"/>
                </a:solidFill>
              </a:rPr>
              <a:t>1. Intersection</a:t>
            </a:r>
            <a:endParaRPr lang="en-US" sz="2400" kern="1200" dirty="0">
              <a:solidFill>
                <a:schemeClr val="tx1"/>
              </a:solidFill>
            </a:endParaRPr>
          </a:p>
          <a:p>
            <a:pPr marL="971550" indent="-514350">
              <a:buFont typeface="Wingdings" panose="05000000000000000000" pitchFamily="2" charset="2"/>
              <a:buChar char="Ø"/>
            </a:pPr>
            <a:r>
              <a:rPr lang="en-US" sz="2400" kern="1200" dirty="0">
                <a:solidFill>
                  <a:schemeClr val="tx1"/>
                </a:solidFill>
              </a:rPr>
              <a:t>Signal: New</a:t>
            </a:r>
          </a:p>
          <a:p>
            <a:pPr marL="971550" indent="-514350">
              <a:buAutoNum type="arabicPeriod"/>
            </a:pPr>
            <a:endParaRPr lang="en-US" sz="2400" kern="1200" dirty="0">
              <a:solidFill>
                <a:schemeClr val="tx1"/>
              </a:solidFill>
            </a:endParaRPr>
          </a:p>
        </p:txBody>
      </p:sp>
      <p:sp>
        <p:nvSpPr>
          <p:cNvPr id="6" name="TextBox 5"/>
          <p:cNvSpPr txBox="1"/>
          <p:nvPr/>
        </p:nvSpPr>
        <p:spPr>
          <a:xfrm>
            <a:off x="400052" y="1471490"/>
            <a:ext cx="7004682" cy="1107996"/>
          </a:xfrm>
          <a:prstGeom prst="rect">
            <a:avLst/>
          </a:prstGeom>
          <a:noFill/>
        </p:spPr>
        <p:txBody>
          <a:bodyPr wrap="square" rtlCol="0">
            <a:spAutoFit/>
          </a:bodyPr>
          <a:lstStyle/>
          <a:p>
            <a:r>
              <a:rPr lang="en-US" sz="2400" b="1" dirty="0" smtClean="0">
                <a:solidFill>
                  <a:srgbClr val="FF8000"/>
                </a:solidFill>
              </a:rPr>
              <a:t>Compile </a:t>
            </a:r>
            <a:r>
              <a:rPr lang="en-US" sz="2400" b="1" dirty="0">
                <a:solidFill>
                  <a:srgbClr val="FF8000"/>
                </a:solidFill>
              </a:rPr>
              <a:t>improvement </a:t>
            </a:r>
            <a:r>
              <a:rPr lang="en-US" sz="2400" b="1" dirty="0" smtClean="0">
                <a:solidFill>
                  <a:srgbClr val="FF8000"/>
                </a:solidFill>
              </a:rPr>
              <a:t>category values </a:t>
            </a:r>
          </a:p>
          <a:p>
            <a:r>
              <a:rPr lang="en-US" sz="2400" b="1" dirty="0" smtClean="0">
                <a:solidFill>
                  <a:srgbClr val="FF0000"/>
                </a:solidFill>
              </a:rPr>
              <a:t>from</a:t>
            </a:r>
            <a:r>
              <a:rPr lang="en-US" sz="2400" b="1" dirty="0" smtClean="0">
                <a:solidFill>
                  <a:srgbClr val="FF8000"/>
                </a:solidFill>
              </a:rPr>
              <a:t> the CMF Clearinghouse</a:t>
            </a:r>
            <a:endParaRPr lang="en-US" sz="2400" b="1" dirty="0">
              <a:solidFill>
                <a:srgbClr val="FF8000"/>
              </a:solidFill>
            </a:endParaRPr>
          </a:p>
          <a:p>
            <a:endParaRPr lang="en-US" dirty="0"/>
          </a:p>
        </p:txBody>
      </p:sp>
      <p:pic>
        <p:nvPicPr>
          <p:cNvPr id="8" name="Picture 7"/>
          <p:cNvPicPr>
            <a:picLocks noChangeAspect="1"/>
          </p:cNvPicPr>
          <p:nvPr/>
        </p:nvPicPr>
        <p:blipFill rotWithShape="1">
          <a:blip r:embed="rId2"/>
          <a:srcRect l="24118" t="9225" r="24985" b="53194"/>
          <a:stretch/>
        </p:blipFill>
        <p:spPr>
          <a:xfrm>
            <a:off x="6383215" y="1249508"/>
            <a:ext cx="5792066" cy="2405650"/>
          </a:xfrm>
          <a:prstGeom prst="rect">
            <a:avLst/>
          </a:prstGeom>
        </p:spPr>
      </p:pic>
      <p:pic>
        <p:nvPicPr>
          <p:cNvPr id="5" name="Picture 4"/>
          <p:cNvPicPr>
            <a:picLocks noChangeAspect="1"/>
          </p:cNvPicPr>
          <p:nvPr/>
        </p:nvPicPr>
        <p:blipFill rotWithShape="1">
          <a:blip r:embed="rId3"/>
          <a:srcRect l="30624" t="7260" r="24814" b="60160"/>
          <a:stretch/>
        </p:blipFill>
        <p:spPr>
          <a:xfrm>
            <a:off x="1410999" y="3351935"/>
            <a:ext cx="8137790" cy="3346577"/>
          </a:xfrm>
          <a:prstGeom prst="rect">
            <a:avLst/>
          </a:prstGeom>
        </p:spPr>
      </p:pic>
    </p:spTree>
    <p:extLst>
      <p:ext uri="{BB962C8B-B14F-4D97-AF65-F5344CB8AC3E}">
        <p14:creationId xmlns:p14="http://schemas.microsoft.com/office/powerpoint/2010/main" val="42179614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3484" y="206829"/>
            <a:ext cx="8940800" cy="1143000"/>
          </a:xfrm>
        </p:spPr>
        <p:txBody>
          <a:bodyPr/>
          <a:lstStyle/>
          <a:p>
            <a:r>
              <a:rPr lang="en-US" sz="2800" dirty="0" smtClean="0"/>
              <a:t>Developing Planning Level CMFs</a:t>
            </a:r>
            <a:endParaRPr lang="en-US" sz="2800" dirty="0"/>
          </a:p>
        </p:txBody>
      </p:sp>
      <p:sp>
        <p:nvSpPr>
          <p:cNvPr id="6" name="TextBox 5"/>
          <p:cNvSpPr txBox="1"/>
          <p:nvPr/>
        </p:nvSpPr>
        <p:spPr>
          <a:xfrm>
            <a:off x="400052" y="1588666"/>
            <a:ext cx="11582400" cy="738664"/>
          </a:xfrm>
          <a:prstGeom prst="rect">
            <a:avLst/>
          </a:prstGeom>
          <a:noFill/>
        </p:spPr>
        <p:txBody>
          <a:bodyPr wrap="square" rtlCol="0">
            <a:spAutoFit/>
          </a:bodyPr>
          <a:lstStyle/>
          <a:p>
            <a:r>
              <a:rPr lang="en-US" sz="2400" b="1" dirty="0" smtClean="0">
                <a:solidFill>
                  <a:srgbClr val="FF8000"/>
                </a:solidFill>
              </a:rPr>
              <a:t>Select appropriate CMFs for HB2 application</a:t>
            </a:r>
            <a:endParaRPr lang="en-US" sz="2400" b="1" dirty="0">
              <a:solidFill>
                <a:srgbClr val="FF8000"/>
              </a:solidFill>
            </a:endParaRPr>
          </a:p>
          <a:p>
            <a:endParaRPr lang="en-US" dirty="0"/>
          </a:p>
        </p:txBody>
      </p:sp>
      <p:pic>
        <p:nvPicPr>
          <p:cNvPr id="5" name="Picture 4"/>
          <p:cNvPicPr>
            <a:picLocks noChangeAspect="1"/>
          </p:cNvPicPr>
          <p:nvPr/>
        </p:nvPicPr>
        <p:blipFill rotWithShape="1">
          <a:blip r:embed="rId2"/>
          <a:srcRect l="30624" t="7260" r="24814" b="60160"/>
          <a:stretch/>
        </p:blipFill>
        <p:spPr>
          <a:xfrm>
            <a:off x="2003281" y="3251009"/>
            <a:ext cx="8137790" cy="3346577"/>
          </a:xfrm>
          <a:prstGeom prst="rect">
            <a:avLst/>
          </a:prstGeom>
        </p:spPr>
      </p:pic>
      <p:cxnSp>
        <p:nvCxnSpPr>
          <p:cNvPr id="12" name="Straight Arrow Connector 11"/>
          <p:cNvCxnSpPr/>
          <p:nvPr/>
        </p:nvCxnSpPr>
        <p:spPr bwMode="auto">
          <a:xfrm flipV="1">
            <a:off x="1876647" y="4626854"/>
            <a:ext cx="2349795" cy="10632"/>
          </a:xfrm>
          <a:prstGeom prst="straightConnector1">
            <a:avLst/>
          </a:prstGeom>
          <a:ln w="76200">
            <a:solidFill>
              <a:schemeClr val="accent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14" name="Content Placeholder 2"/>
          <p:cNvSpPr>
            <a:spLocks noGrp="1"/>
          </p:cNvSpPr>
          <p:nvPr>
            <p:ph sz="half" idx="1"/>
          </p:nvPr>
        </p:nvSpPr>
        <p:spPr>
          <a:xfrm>
            <a:off x="121627" y="3972245"/>
            <a:ext cx="2499092" cy="2727545"/>
          </a:xfrm>
        </p:spPr>
        <p:txBody>
          <a:bodyPr/>
          <a:lstStyle/>
          <a:p>
            <a:pPr marL="0" indent="0"/>
            <a:r>
              <a:rPr lang="en-US" sz="2400" kern="1200" dirty="0" smtClean="0">
                <a:solidFill>
                  <a:schemeClr val="tx1"/>
                </a:solidFill>
              </a:rPr>
              <a:t>Want to use CMFs with higher quality rating</a:t>
            </a:r>
            <a:endParaRPr lang="en-US" sz="2400" kern="1200" dirty="0">
              <a:solidFill>
                <a:schemeClr val="tx1"/>
              </a:solidFill>
            </a:endParaRPr>
          </a:p>
        </p:txBody>
      </p:sp>
      <p:cxnSp>
        <p:nvCxnSpPr>
          <p:cNvPr id="10" name="Straight Arrow Connector 9"/>
          <p:cNvCxnSpPr/>
          <p:nvPr/>
        </p:nvCxnSpPr>
        <p:spPr bwMode="auto">
          <a:xfrm>
            <a:off x="5569527" y="3129463"/>
            <a:ext cx="11142" cy="1175285"/>
          </a:xfrm>
          <a:prstGeom prst="straightConnector1">
            <a:avLst/>
          </a:prstGeom>
          <a:ln w="76200">
            <a:solidFill>
              <a:schemeClr val="accent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11" name="Content Placeholder 2"/>
          <p:cNvSpPr>
            <a:spLocks noGrp="1"/>
          </p:cNvSpPr>
          <p:nvPr>
            <p:ph sz="half" idx="1"/>
          </p:nvPr>
        </p:nvSpPr>
        <p:spPr>
          <a:xfrm>
            <a:off x="4646467" y="2194340"/>
            <a:ext cx="1926840" cy="935123"/>
          </a:xfrm>
        </p:spPr>
        <p:txBody>
          <a:bodyPr/>
          <a:lstStyle/>
          <a:p>
            <a:pPr marL="0" indent="0"/>
            <a:r>
              <a:rPr lang="en-US" sz="2400" kern="1200" dirty="0" smtClean="0">
                <a:solidFill>
                  <a:schemeClr val="tx1"/>
                </a:solidFill>
              </a:rPr>
              <a:t>For all crash types</a:t>
            </a:r>
            <a:endParaRPr lang="en-US" sz="2400" kern="1200" dirty="0">
              <a:solidFill>
                <a:schemeClr val="tx1"/>
              </a:solidFill>
            </a:endParaRPr>
          </a:p>
        </p:txBody>
      </p:sp>
      <p:cxnSp>
        <p:nvCxnSpPr>
          <p:cNvPr id="15" name="Straight Arrow Connector 14"/>
          <p:cNvCxnSpPr/>
          <p:nvPr/>
        </p:nvCxnSpPr>
        <p:spPr bwMode="auto">
          <a:xfrm flipH="1" flipV="1">
            <a:off x="6983884" y="6146777"/>
            <a:ext cx="3396633" cy="15032"/>
          </a:xfrm>
          <a:prstGeom prst="straightConnector1">
            <a:avLst/>
          </a:prstGeom>
          <a:ln w="76200">
            <a:solidFill>
              <a:schemeClr val="accent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16" name="Content Placeholder 2"/>
          <p:cNvSpPr>
            <a:spLocks noGrp="1"/>
          </p:cNvSpPr>
          <p:nvPr>
            <p:ph sz="half" idx="1"/>
          </p:nvPr>
        </p:nvSpPr>
        <p:spPr>
          <a:xfrm>
            <a:off x="10380517" y="5427195"/>
            <a:ext cx="1642208" cy="935123"/>
          </a:xfrm>
        </p:spPr>
        <p:txBody>
          <a:bodyPr/>
          <a:lstStyle/>
          <a:p>
            <a:pPr marL="0" indent="0"/>
            <a:r>
              <a:rPr lang="en-US" sz="2400" kern="1200" dirty="0" smtClean="0">
                <a:solidFill>
                  <a:schemeClr val="tx1"/>
                </a:solidFill>
              </a:rPr>
              <a:t>And fatal and injury crashes</a:t>
            </a:r>
            <a:endParaRPr lang="en-US" sz="2400" kern="1200" dirty="0">
              <a:solidFill>
                <a:schemeClr val="tx1"/>
              </a:solidFill>
            </a:endParaRPr>
          </a:p>
        </p:txBody>
      </p:sp>
    </p:spTree>
    <p:extLst>
      <p:ext uri="{BB962C8B-B14F-4D97-AF65-F5344CB8AC3E}">
        <p14:creationId xmlns:p14="http://schemas.microsoft.com/office/powerpoint/2010/main" val="4218330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6"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Developing Planning Level CMFs</a:t>
            </a:r>
            <a:endParaRPr lang="en-US" sz="2800" dirty="0"/>
          </a:p>
        </p:txBody>
      </p:sp>
      <p:sp>
        <p:nvSpPr>
          <p:cNvPr id="3" name="Content Placeholder 2"/>
          <p:cNvSpPr>
            <a:spLocks noGrp="1"/>
          </p:cNvSpPr>
          <p:nvPr>
            <p:ph sz="half" idx="1"/>
          </p:nvPr>
        </p:nvSpPr>
        <p:spPr>
          <a:xfrm>
            <a:off x="400052" y="2222973"/>
            <a:ext cx="4246415" cy="3481635"/>
          </a:xfrm>
        </p:spPr>
        <p:txBody>
          <a:bodyPr/>
          <a:lstStyle/>
          <a:p>
            <a:pPr marL="0"/>
            <a:r>
              <a:rPr lang="en-US" sz="2400" kern="1200" dirty="0" smtClean="0">
                <a:solidFill>
                  <a:schemeClr val="tx1"/>
                </a:solidFill>
              </a:rPr>
              <a:t>1. Intersection</a:t>
            </a:r>
            <a:endParaRPr lang="en-US" sz="2400" kern="1200" dirty="0">
              <a:solidFill>
                <a:schemeClr val="tx1"/>
              </a:solidFill>
            </a:endParaRPr>
          </a:p>
          <a:p>
            <a:pPr marL="971550" indent="-514350">
              <a:buFont typeface="Wingdings" panose="05000000000000000000" pitchFamily="2" charset="2"/>
              <a:buChar char="Ø"/>
            </a:pPr>
            <a:r>
              <a:rPr lang="en-US" sz="2400" kern="1200" dirty="0">
                <a:solidFill>
                  <a:schemeClr val="tx1"/>
                </a:solidFill>
              </a:rPr>
              <a:t>Signal: New</a:t>
            </a:r>
          </a:p>
          <a:p>
            <a:pPr marL="971550" indent="-514350">
              <a:buAutoNum type="arabicPeriod"/>
            </a:pPr>
            <a:endParaRPr lang="en-US" sz="2400" kern="1200" dirty="0">
              <a:solidFill>
                <a:schemeClr val="tx1"/>
              </a:solidFill>
            </a:endParaRPr>
          </a:p>
        </p:txBody>
      </p:sp>
      <p:sp>
        <p:nvSpPr>
          <p:cNvPr id="6" name="TextBox 5"/>
          <p:cNvSpPr txBox="1"/>
          <p:nvPr/>
        </p:nvSpPr>
        <p:spPr>
          <a:xfrm>
            <a:off x="400052" y="1420014"/>
            <a:ext cx="11582400" cy="830997"/>
          </a:xfrm>
          <a:prstGeom prst="rect">
            <a:avLst/>
          </a:prstGeom>
          <a:noFill/>
        </p:spPr>
        <p:txBody>
          <a:bodyPr wrap="square" rtlCol="0">
            <a:spAutoFit/>
          </a:bodyPr>
          <a:lstStyle/>
          <a:p>
            <a:r>
              <a:rPr lang="en-US" sz="2400" b="1" dirty="0" smtClean="0">
                <a:solidFill>
                  <a:srgbClr val="FF8000"/>
                </a:solidFill>
              </a:rPr>
              <a:t>Define range of </a:t>
            </a:r>
            <a:r>
              <a:rPr lang="en-US" sz="2400" b="1" dirty="0">
                <a:solidFill>
                  <a:srgbClr val="FF8000"/>
                </a:solidFill>
              </a:rPr>
              <a:t>CMFs for </a:t>
            </a:r>
            <a:r>
              <a:rPr lang="en-US" sz="2400" b="1" dirty="0" smtClean="0">
                <a:solidFill>
                  <a:srgbClr val="FF8000"/>
                </a:solidFill>
              </a:rPr>
              <a:t>various conditions to select applicable planning level value. </a:t>
            </a:r>
            <a:endParaRPr lang="en-US" sz="2400" b="1" dirty="0">
              <a:solidFill>
                <a:srgbClr val="FF8000"/>
              </a:solidFill>
            </a:endParaRPr>
          </a:p>
        </p:txBody>
      </p:sp>
      <p:pic>
        <p:nvPicPr>
          <p:cNvPr id="5" name="Picture 4"/>
          <p:cNvPicPr>
            <a:picLocks noChangeAspect="1"/>
          </p:cNvPicPr>
          <p:nvPr/>
        </p:nvPicPr>
        <p:blipFill rotWithShape="1">
          <a:blip r:embed="rId2"/>
          <a:srcRect l="35145" t="7259" r="33818" b="46496"/>
          <a:stretch/>
        </p:blipFill>
        <p:spPr>
          <a:xfrm>
            <a:off x="169637" y="3413157"/>
            <a:ext cx="3945163" cy="3306619"/>
          </a:xfrm>
          <a:prstGeom prst="rect">
            <a:avLst/>
          </a:prstGeom>
        </p:spPr>
      </p:pic>
      <p:sp>
        <p:nvSpPr>
          <p:cNvPr id="7" name="Right Arrow 6"/>
          <p:cNvSpPr/>
          <p:nvPr/>
        </p:nvSpPr>
        <p:spPr bwMode="auto">
          <a:xfrm>
            <a:off x="3605645" y="4898148"/>
            <a:ext cx="774988" cy="613063"/>
          </a:xfrm>
          <a:prstGeom prst="rightArrow">
            <a:avLst/>
          </a:prstGeom>
          <a:solidFill>
            <a:schemeClr val="accent1">
              <a:lumMod val="40000"/>
              <a:lumOff val="60000"/>
            </a:schemeClr>
          </a:solidFill>
          <a:ln w="381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800">
              <a:latin typeface="Arial" charset="0"/>
              <a:ea typeface="ＭＳ Ｐゴシック" pitchFamily="1" charset="-128"/>
            </a:endParaRPr>
          </a:p>
        </p:txBody>
      </p:sp>
      <p:graphicFrame>
        <p:nvGraphicFramePr>
          <p:cNvPr id="13" name="Table 12"/>
          <p:cNvGraphicFramePr>
            <a:graphicFrameLocks noGrp="1"/>
          </p:cNvGraphicFramePr>
          <p:nvPr/>
        </p:nvGraphicFramePr>
        <p:xfrm>
          <a:off x="4447310" y="3963790"/>
          <a:ext cx="7744690" cy="1873484"/>
        </p:xfrm>
        <a:graphic>
          <a:graphicData uri="http://schemas.openxmlformats.org/drawingml/2006/table">
            <a:tbl>
              <a:tblPr firstRow="1" bandRow="1">
                <a:tableStyleId>{073A0DAA-6AF3-43AB-8588-CEC1D06C72B9}</a:tableStyleId>
              </a:tblPr>
              <a:tblGrid>
                <a:gridCol w="1385453"/>
                <a:gridCol w="1491201"/>
                <a:gridCol w="665807"/>
                <a:gridCol w="622149"/>
                <a:gridCol w="674022"/>
                <a:gridCol w="886188"/>
                <a:gridCol w="862236"/>
                <a:gridCol w="1157634"/>
              </a:tblGrid>
              <a:tr h="849204">
                <a:tc>
                  <a:txBody>
                    <a:bodyPr/>
                    <a:lstStyle/>
                    <a:p>
                      <a:pPr marL="61913" indent="0" algn="l" defTabSz="914400" rtl="0" eaLnBrk="1" fontAlgn="ctr" latinLnBrk="0" hangingPunct="1"/>
                      <a:r>
                        <a:rPr lang="en-US" sz="1600" kern="1200" dirty="0"/>
                        <a:t>Project Extent</a:t>
                      </a:r>
                      <a:endParaRPr lang="en-US" sz="1600" b="1" kern="1200" dirty="0">
                        <a:solidFill>
                          <a:schemeClr val="lt1"/>
                        </a:solidFill>
                        <a:latin typeface="+mn-lt"/>
                        <a:ea typeface="+mn-ea"/>
                        <a:cs typeface="+mn-cs"/>
                      </a:endParaRPr>
                    </a:p>
                  </a:txBody>
                  <a:tcPr marL="0" marR="0" marT="0" marB="0" anchor="ctr"/>
                </a:tc>
                <a:tc>
                  <a:txBody>
                    <a:bodyPr/>
                    <a:lstStyle/>
                    <a:p>
                      <a:pPr marL="61913" indent="0" algn="l" defTabSz="914400" rtl="0" eaLnBrk="1" fontAlgn="ctr" latinLnBrk="0" hangingPunct="1"/>
                      <a:r>
                        <a:rPr lang="en-US" sz="1600" kern="1200" dirty="0"/>
                        <a:t>Improvement Type</a:t>
                      </a:r>
                      <a:endParaRPr lang="en-US" sz="1600" b="1" kern="1200" dirty="0">
                        <a:solidFill>
                          <a:schemeClr val="lt1"/>
                        </a:solidFill>
                        <a:latin typeface="+mn-lt"/>
                        <a:ea typeface="+mn-ea"/>
                        <a:cs typeface="+mn-cs"/>
                      </a:endParaRPr>
                    </a:p>
                  </a:txBody>
                  <a:tcPr marL="0" marR="0" marT="0" marB="0" anchor="ctr"/>
                </a:tc>
                <a:tc>
                  <a:txBody>
                    <a:bodyPr/>
                    <a:lstStyle/>
                    <a:p>
                      <a:pPr marL="61913" indent="0" algn="l" defTabSz="914400" rtl="0" eaLnBrk="1" fontAlgn="ctr" latinLnBrk="0" hangingPunct="1"/>
                      <a:r>
                        <a:rPr lang="en-US" sz="1600" kern="1200" dirty="0"/>
                        <a:t>MIN</a:t>
                      </a:r>
                      <a:endParaRPr lang="en-US" sz="1600" b="1" kern="1200" dirty="0">
                        <a:solidFill>
                          <a:schemeClr val="lt1"/>
                        </a:solidFill>
                        <a:latin typeface="+mn-lt"/>
                        <a:ea typeface="+mn-ea"/>
                        <a:cs typeface="+mn-cs"/>
                      </a:endParaRPr>
                    </a:p>
                  </a:txBody>
                  <a:tcPr marL="0" marR="0" marT="0" marB="0" anchor="ctr"/>
                </a:tc>
                <a:tc>
                  <a:txBody>
                    <a:bodyPr/>
                    <a:lstStyle/>
                    <a:p>
                      <a:pPr marL="61913" indent="0" algn="l" defTabSz="914400" rtl="0" eaLnBrk="1" fontAlgn="ctr" latinLnBrk="0" hangingPunct="1"/>
                      <a:r>
                        <a:rPr lang="en-US" sz="1600" kern="1200" dirty="0"/>
                        <a:t>MAX</a:t>
                      </a:r>
                      <a:endParaRPr lang="en-US" sz="1600" b="1" kern="1200" dirty="0">
                        <a:solidFill>
                          <a:schemeClr val="lt1"/>
                        </a:solidFill>
                        <a:latin typeface="+mn-lt"/>
                        <a:ea typeface="+mn-ea"/>
                        <a:cs typeface="+mn-cs"/>
                      </a:endParaRPr>
                    </a:p>
                  </a:txBody>
                  <a:tcPr marL="0" marR="0" marT="0" marB="0" anchor="ctr"/>
                </a:tc>
                <a:tc>
                  <a:txBody>
                    <a:bodyPr/>
                    <a:lstStyle/>
                    <a:p>
                      <a:pPr marL="61913" indent="0" algn="l" defTabSz="914400" rtl="0" eaLnBrk="1" fontAlgn="ctr" latinLnBrk="0" hangingPunct="1"/>
                      <a:r>
                        <a:rPr lang="en-US" sz="1600" kern="1200" dirty="0"/>
                        <a:t>AVE</a:t>
                      </a:r>
                      <a:endParaRPr lang="en-US" sz="1600" b="1" kern="1200" dirty="0">
                        <a:solidFill>
                          <a:schemeClr val="lt1"/>
                        </a:solidFill>
                        <a:latin typeface="+mn-lt"/>
                        <a:ea typeface="+mn-ea"/>
                        <a:cs typeface="+mn-cs"/>
                      </a:endParaRPr>
                    </a:p>
                  </a:txBody>
                  <a:tcPr marL="0" marR="0" marT="0" marB="0" anchor="ctr"/>
                </a:tc>
                <a:tc>
                  <a:txBody>
                    <a:bodyPr/>
                    <a:lstStyle/>
                    <a:p>
                      <a:pPr marL="61913" indent="0" algn="l" defTabSz="914400" rtl="0" eaLnBrk="1" fontAlgn="ctr" latinLnBrk="0" hangingPunct="1"/>
                      <a:r>
                        <a:rPr lang="en-US" sz="1600" kern="1200" dirty="0" smtClean="0"/>
                        <a:t>MEDIAN</a:t>
                      </a:r>
                      <a:endParaRPr lang="en-US" sz="1600" b="1" kern="1200" dirty="0">
                        <a:solidFill>
                          <a:schemeClr val="lt1"/>
                        </a:solidFill>
                        <a:latin typeface="+mn-lt"/>
                        <a:ea typeface="+mn-ea"/>
                        <a:cs typeface="+mn-cs"/>
                      </a:endParaRPr>
                    </a:p>
                  </a:txBody>
                  <a:tcPr marL="0" marR="0" marT="0" marB="0" anchor="ctr"/>
                </a:tc>
                <a:tc>
                  <a:txBody>
                    <a:bodyPr/>
                    <a:lstStyle/>
                    <a:p>
                      <a:pPr marL="61913" indent="0" algn="l" defTabSz="914400" rtl="0" eaLnBrk="1" fontAlgn="ctr" latinLnBrk="0" hangingPunct="1"/>
                      <a:r>
                        <a:rPr lang="en-US" sz="1600" kern="1200" dirty="0"/>
                        <a:t>STDEV</a:t>
                      </a:r>
                      <a:endParaRPr lang="en-US" sz="1600" b="1" kern="1200" dirty="0">
                        <a:solidFill>
                          <a:schemeClr val="lt1"/>
                        </a:solidFill>
                        <a:latin typeface="+mn-lt"/>
                        <a:ea typeface="+mn-ea"/>
                        <a:cs typeface="+mn-cs"/>
                      </a:endParaRPr>
                    </a:p>
                  </a:txBody>
                  <a:tcPr marL="0" marR="0" marT="0" marB="0" anchor="ctr"/>
                </a:tc>
                <a:tc>
                  <a:txBody>
                    <a:bodyPr/>
                    <a:lstStyle/>
                    <a:p>
                      <a:r>
                        <a:rPr lang="en-US" sz="1600" dirty="0" smtClean="0"/>
                        <a:t>Planning Level </a:t>
                      </a:r>
                    </a:p>
                    <a:p>
                      <a:r>
                        <a:rPr lang="en-US" sz="1600" dirty="0" smtClean="0"/>
                        <a:t>CMF</a:t>
                      </a:r>
                      <a:endParaRPr lang="en-US" sz="1600" dirty="0"/>
                    </a:p>
                  </a:txBody>
                  <a:tcPr anchor="ctr"/>
                </a:tc>
              </a:tr>
              <a:tr h="426692">
                <a:tc>
                  <a:txBody>
                    <a:bodyPr/>
                    <a:lstStyle/>
                    <a:p>
                      <a:r>
                        <a:rPr lang="en-US" sz="1600" b="1" dirty="0" smtClean="0"/>
                        <a:t>Intersection</a:t>
                      </a:r>
                      <a:endParaRPr lang="en-US" sz="1600" b="1" dirty="0"/>
                    </a:p>
                  </a:txBody>
                  <a:tcPr/>
                </a:tc>
                <a:tc>
                  <a:txBody>
                    <a:bodyPr/>
                    <a:lstStyle/>
                    <a:p>
                      <a:endParaRPr lang="en-US" sz="1600" dirty="0"/>
                    </a:p>
                  </a:txBody>
                  <a:tcPr/>
                </a:tc>
                <a:tc>
                  <a:txBody>
                    <a:bodyPr/>
                    <a:lstStyle/>
                    <a:p>
                      <a:endParaRPr lang="en-US" sz="1600" dirty="0"/>
                    </a:p>
                  </a:txBody>
                  <a:tcPr/>
                </a:tc>
                <a:tc>
                  <a:txBody>
                    <a:bodyPr/>
                    <a:lstStyle/>
                    <a:p>
                      <a:endParaRPr lang="en-US" sz="1600" dirty="0"/>
                    </a:p>
                  </a:txBody>
                  <a:tcPr/>
                </a:tc>
                <a:tc>
                  <a:txBody>
                    <a:bodyPr/>
                    <a:lstStyle/>
                    <a:p>
                      <a:endParaRPr lang="en-US" sz="1600" dirty="0"/>
                    </a:p>
                  </a:txBody>
                  <a:tcPr/>
                </a:tc>
                <a:tc>
                  <a:txBody>
                    <a:bodyPr/>
                    <a:lstStyle/>
                    <a:p>
                      <a:endParaRPr lang="en-US" sz="1600" dirty="0"/>
                    </a:p>
                  </a:txBody>
                  <a:tcPr/>
                </a:tc>
                <a:tc>
                  <a:txBody>
                    <a:bodyPr/>
                    <a:lstStyle/>
                    <a:p>
                      <a:endParaRPr lang="en-US" sz="1600" dirty="0"/>
                    </a:p>
                  </a:txBody>
                  <a:tcPr/>
                </a:tc>
                <a:tc>
                  <a:txBody>
                    <a:bodyPr/>
                    <a:lstStyle/>
                    <a:p>
                      <a:endParaRPr lang="en-US" sz="1600" dirty="0"/>
                    </a:p>
                  </a:txBody>
                  <a:tcPr/>
                </a:tc>
              </a:tr>
              <a:tr h="597588">
                <a:tc>
                  <a:txBody>
                    <a:bodyPr/>
                    <a:lstStyle/>
                    <a:p>
                      <a:endParaRPr lang="en-US" sz="1600" dirty="0"/>
                    </a:p>
                  </a:txBody>
                  <a:tcPr/>
                </a:tc>
                <a:tc>
                  <a:txBody>
                    <a:bodyPr/>
                    <a:lstStyle/>
                    <a:p>
                      <a:r>
                        <a:rPr lang="en-US" sz="1600" dirty="0" smtClean="0"/>
                        <a:t>Signal: New</a:t>
                      </a:r>
                    </a:p>
                  </a:txBody>
                  <a:tcPr/>
                </a:tc>
                <a:tc>
                  <a:txBody>
                    <a:bodyPr/>
                    <a:lstStyle/>
                    <a:p>
                      <a:r>
                        <a:rPr lang="en-US" sz="1600" dirty="0" smtClean="0"/>
                        <a:t>0.33</a:t>
                      </a:r>
                    </a:p>
                    <a:p>
                      <a:endParaRPr lang="en-US" sz="1600" dirty="0"/>
                    </a:p>
                  </a:txBody>
                  <a:tcPr/>
                </a:tc>
                <a:tc>
                  <a:txBody>
                    <a:bodyPr/>
                    <a:lstStyle/>
                    <a:p>
                      <a:r>
                        <a:rPr lang="en-US" sz="1600" dirty="0" smtClean="0"/>
                        <a:t>0.86</a:t>
                      </a:r>
                    </a:p>
                    <a:p>
                      <a:endParaRPr lang="en-US" sz="1600" dirty="0"/>
                    </a:p>
                  </a:txBody>
                  <a:tcPr/>
                </a:tc>
                <a:tc>
                  <a:txBody>
                    <a:bodyPr/>
                    <a:lstStyle/>
                    <a:p>
                      <a:r>
                        <a:rPr lang="en-US" sz="1600" dirty="0" smtClean="0"/>
                        <a:t>0.65</a:t>
                      </a:r>
                    </a:p>
                    <a:p>
                      <a:endParaRPr lang="en-US" sz="1600" dirty="0"/>
                    </a:p>
                  </a:txBody>
                  <a:tcPr/>
                </a:tc>
                <a:tc>
                  <a:txBody>
                    <a:bodyPr/>
                    <a:lstStyle/>
                    <a:p>
                      <a:r>
                        <a:rPr lang="en-US" sz="1600" dirty="0" smtClean="0"/>
                        <a:t>0.67</a:t>
                      </a:r>
                    </a:p>
                    <a:p>
                      <a:endParaRPr lang="en-US" sz="1600" dirty="0"/>
                    </a:p>
                  </a:txBody>
                  <a:tcPr/>
                </a:tc>
                <a:tc>
                  <a:txBody>
                    <a:bodyPr/>
                    <a:lstStyle/>
                    <a:p>
                      <a:r>
                        <a:rPr lang="en-US" sz="1600" dirty="0" smtClean="0"/>
                        <a:t>0.18</a:t>
                      </a:r>
                    </a:p>
                    <a:p>
                      <a:endParaRPr lang="en-US" sz="1600" dirty="0"/>
                    </a:p>
                  </a:txBody>
                  <a:tcPr/>
                </a:tc>
                <a:tc>
                  <a:txBody>
                    <a:bodyPr/>
                    <a:lstStyle/>
                    <a:p>
                      <a:r>
                        <a:rPr lang="en-US" sz="1600" dirty="0" smtClean="0"/>
                        <a:t>0.65</a:t>
                      </a:r>
                    </a:p>
                    <a:p>
                      <a:endParaRPr lang="en-US" sz="1600" dirty="0"/>
                    </a:p>
                  </a:txBody>
                  <a:tcPr/>
                </a:tc>
              </a:tr>
            </a:tbl>
          </a:graphicData>
        </a:graphic>
      </p:graphicFrame>
    </p:spTree>
    <p:extLst>
      <p:ext uri="{BB962C8B-B14F-4D97-AF65-F5344CB8AC3E}">
        <p14:creationId xmlns:p14="http://schemas.microsoft.com/office/powerpoint/2010/main" val="14207411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4461" y="0"/>
            <a:ext cx="8940800" cy="1143000"/>
          </a:xfrm>
        </p:spPr>
        <p:txBody>
          <a:bodyPr/>
          <a:lstStyle/>
          <a:p>
            <a:r>
              <a:rPr lang="en-US" sz="2800" dirty="0" smtClean="0"/>
              <a:t>Developing of Planning Level CMFs</a:t>
            </a:r>
            <a:endParaRPr lang="en-US" sz="2800" dirty="0"/>
          </a:p>
        </p:txBody>
      </p:sp>
      <p:graphicFrame>
        <p:nvGraphicFramePr>
          <p:cNvPr id="13" name="Table 12"/>
          <p:cNvGraphicFramePr>
            <a:graphicFrameLocks noGrp="1"/>
          </p:cNvGraphicFramePr>
          <p:nvPr>
            <p:extLst>
              <p:ext uri="{D42A27DB-BD31-4B8C-83A1-F6EECF244321}">
                <p14:modId xmlns:p14="http://schemas.microsoft.com/office/powerpoint/2010/main" val="1813300665"/>
              </p:ext>
            </p:extLst>
          </p:nvPr>
        </p:nvGraphicFramePr>
        <p:xfrm>
          <a:off x="1002323" y="3177942"/>
          <a:ext cx="10625015" cy="3440098"/>
        </p:xfrm>
        <a:graphic>
          <a:graphicData uri="http://schemas.openxmlformats.org/drawingml/2006/table">
            <a:tbl>
              <a:tblPr firstRow="1" bandRow="1">
                <a:tableStyleId>{073A0DAA-6AF3-43AB-8588-CEC1D06C72B9}</a:tableStyleId>
              </a:tblPr>
              <a:tblGrid>
                <a:gridCol w="1819389"/>
                <a:gridCol w="2611935"/>
                <a:gridCol w="791307"/>
                <a:gridCol w="826477"/>
                <a:gridCol w="1019908"/>
                <a:gridCol w="1477108"/>
                <a:gridCol w="967154"/>
                <a:gridCol w="1111737"/>
              </a:tblGrid>
              <a:tr h="645483">
                <a:tc>
                  <a:txBody>
                    <a:bodyPr/>
                    <a:lstStyle/>
                    <a:p>
                      <a:pPr marL="61913" indent="0" algn="l" defTabSz="914400" rtl="0" eaLnBrk="1" fontAlgn="ctr" latinLnBrk="0" hangingPunct="1"/>
                      <a:r>
                        <a:rPr lang="en-US" sz="1600" kern="1200" dirty="0"/>
                        <a:t>Project Extent</a:t>
                      </a:r>
                      <a:endParaRPr lang="en-US" sz="1600" b="1" kern="1200" dirty="0">
                        <a:solidFill>
                          <a:schemeClr val="lt1"/>
                        </a:solidFill>
                        <a:latin typeface="+mn-lt"/>
                        <a:ea typeface="+mn-ea"/>
                        <a:cs typeface="+mn-cs"/>
                      </a:endParaRPr>
                    </a:p>
                  </a:txBody>
                  <a:tcPr marL="0" marR="0" marT="0" marB="0" anchor="ctr"/>
                </a:tc>
                <a:tc>
                  <a:txBody>
                    <a:bodyPr/>
                    <a:lstStyle/>
                    <a:p>
                      <a:pPr marL="61913" indent="0" algn="l" defTabSz="914400" rtl="0" eaLnBrk="1" fontAlgn="ctr" latinLnBrk="0" hangingPunct="1"/>
                      <a:r>
                        <a:rPr lang="en-US" sz="1600" kern="1200" dirty="0"/>
                        <a:t>Improvement Type</a:t>
                      </a:r>
                      <a:endParaRPr lang="en-US" sz="1600" b="1" kern="1200" dirty="0">
                        <a:solidFill>
                          <a:schemeClr val="lt1"/>
                        </a:solidFill>
                        <a:latin typeface="+mn-lt"/>
                        <a:ea typeface="+mn-ea"/>
                        <a:cs typeface="+mn-cs"/>
                      </a:endParaRPr>
                    </a:p>
                  </a:txBody>
                  <a:tcPr marL="0" marR="0" marT="0" marB="0" anchor="ctr"/>
                </a:tc>
                <a:tc>
                  <a:txBody>
                    <a:bodyPr/>
                    <a:lstStyle/>
                    <a:p>
                      <a:pPr marL="61913" indent="0" algn="l" defTabSz="914400" rtl="0" eaLnBrk="1" fontAlgn="ctr" latinLnBrk="0" hangingPunct="1"/>
                      <a:r>
                        <a:rPr lang="en-US" sz="1600" kern="1200" dirty="0"/>
                        <a:t>MIN</a:t>
                      </a:r>
                      <a:endParaRPr lang="en-US" sz="1600" b="1" kern="1200" dirty="0">
                        <a:solidFill>
                          <a:schemeClr val="lt1"/>
                        </a:solidFill>
                        <a:latin typeface="+mn-lt"/>
                        <a:ea typeface="+mn-ea"/>
                        <a:cs typeface="+mn-cs"/>
                      </a:endParaRPr>
                    </a:p>
                  </a:txBody>
                  <a:tcPr marL="0" marR="0" marT="0" marB="0" anchor="ctr"/>
                </a:tc>
                <a:tc>
                  <a:txBody>
                    <a:bodyPr/>
                    <a:lstStyle/>
                    <a:p>
                      <a:pPr marL="61913" indent="0" algn="l" defTabSz="914400" rtl="0" eaLnBrk="1" fontAlgn="ctr" latinLnBrk="0" hangingPunct="1"/>
                      <a:r>
                        <a:rPr lang="en-US" sz="1600" kern="1200" dirty="0"/>
                        <a:t>MAX</a:t>
                      </a:r>
                      <a:endParaRPr lang="en-US" sz="1600" b="1" kern="1200" dirty="0">
                        <a:solidFill>
                          <a:schemeClr val="lt1"/>
                        </a:solidFill>
                        <a:latin typeface="+mn-lt"/>
                        <a:ea typeface="+mn-ea"/>
                        <a:cs typeface="+mn-cs"/>
                      </a:endParaRPr>
                    </a:p>
                  </a:txBody>
                  <a:tcPr marL="0" marR="0" marT="0" marB="0" anchor="ctr"/>
                </a:tc>
                <a:tc>
                  <a:txBody>
                    <a:bodyPr/>
                    <a:lstStyle/>
                    <a:p>
                      <a:pPr marL="61913" indent="0" algn="l" defTabSz="914400" rtl="0" eaLnBrk="1" fontAlgn="ctr" latinLnBrk="0" hangingPunct="1"/>
                      <a:r>
                        <a:rPr lang="en-US" sz="1600" kern="1200" dirty="0"/>
                        <a:t>AVE</a:t>
                      </a:r>
                      <a:endParaRPr lang="en-US" sz="1600" b="1" kern="1200" dirty="0">
                        <a:solidFill>
                          <a:schemeClr val="lt1"/>
                        </a:solidFill>
                        <a:latin typeface="+mn-lt"/>
                        <a:ea typeface="+mn-ea"/>
                        <a:cs typeface="+mn-cs"/>
                      </a:endParaRPr>
                    </a:p>
                  </a:txBody>
                  <a:tcPr marL="0" marR="0" marT="0" marB="0" anchor="ctr"/>
                </a:tc>
                <a:tc>
                  <a:txBody>
                    <a:bodyPr/>
                    <a:lstStyle/>
                    <a:p>
                      <a:pPr marL="61913" indent="0" algn="l" defTabSz="914400" rtl="0" eaLnBrk="1" fontAlgn="ctr" latinLnBrk="0" hangingPunct="1"/>
                      <a:r>
                        <a:rPr lang="en-US" sz="1600" kern="1200" dirty="0" smtClean="0"/>
                        <a:t>MEDIAN</a:t>
                      </a:r>
                      <a:endParaRPr lang="en-US" sz="1600" b="1" kern="1200" dirty="0">
                        <a:solidFill>
                          <a:schemeClr val="lt1"/>
                        </a:solidFill>
                        <a:latin typeface="+mn-lt"/>
                        <a:ea typeface="+mn-ea"/>
                        <a:cs typeface="+mn-cs"/>
                      </a:endParaRPr>
                    </a:p>
                  </a:txBody>
                  <a:tcPr marL="0" marR="0" marT="0" marB="0" anchor="ctr"/>
                </a:tc>
                <a:tc>
                  <a:txBody>
                    <a:bodyPr/>
                    <a:lstStyle/>
                    <a:p>
                      <a:pPr marL="61913" indent="0" algn="l" defTabSz="914400" rtl="0" eaLnBrk="1" fontAlgn="ctr" latinLnBrk="0" hangingPunct="1"/>
                      <a:r>
                        <a:rPr lang="en-US" sz="1600" kern="1200" dirty="0"/>
                        <a:t>STDEV</a:t>
                      </a:r>
                      <a:endParaRPr lang="en-US" sz="1600" b="1" kern="1200" dirty="0">
                        <a:solidFill>
                          <a:schemeClr val="lt1"/>
                        </a:solidFill>
                        <a:latin typeface="+mn-lt"/>
                        <a:ea typeface="+mn-ea"/>
                        <a:cs typeface="+mn-cs"/>
                      </a:endParaRPr>
                    </a:p>
                  </a:txBody>
                  <a:tcPr marL="0" marR="0" marT="0" marB="0" anchor="ctr"/>
                </a:tc>
                <a:tc>
                  <a:txBody>
                    <a:bodyPr/>
                    <a:lstStyle/>
                    <a:p>
                      <a:r>
                        <a:rPr lang="en-US" sz="1600" dirty="0" smtClean="0"/>
                        <a:t>Planning Level </a:t>
                      </a:r>
                    </a:p>
                    <a:p>
                      <a:r>
                        <a:rPr lang="en-US" sz="1600" dirty="0" smtClean="0"/>
                        <a:t>CMF</a:t>
                      </a:r>
                      <a:endParaRPr lang="en-US" sz="1600" dirty="0"/>
                    </a:p>
                  </a:txBody>
                  <a:tcPr anchor="ctr"/>
                </a:tc>
              </a:tr>
              <a:tr h="288438">
                <a:tc>
                  <a:txBody>
                    <a:bodyPr/>
                    <a:lstStyle/>
                    <a:p>
                      <a:pPr marL="0" algn="l" defTabSz="914400" rtl="0" eaLnBrk="1" latinLnBrk="0" hangingPunct="1"/>
                      <a:r>
                        <a:rPr lang="en-US" sz="1600" b="1" kern="1200" dirty="0" smtClean="0"/>
                        <a:t>Segments</a:t>
                      </a:r>
                      <a:endParaRPr lang="en-US" sz="1600" b="1" kern="1200" dirty="0">
                        <a:solidFill>
                          <a:schemeClr val="dk1"/>
                        </a:solidFill>
                        <a:latin typeface="+mn-lt"/>
                        <a:ea typeface="+mn-ea"/>
                        <a:cs typeface="+mn-cs"/>
                      </a:endParaRPr>
                    </a:p>
                  </a:txBody>
                  <a:tcPr/>
                </a:tc>
                <a:tc>
                  <a:txBody>
                    <a:bodyPr/>
                    <a:lstStyle/>
                    <a:p>
                      <a:pPr marL="0" algn="l" defTabSz="914400" rtl="0" eaLnBrk="1" latinLnBrk="0" hangingPunct="1"/>
                      <a:endParaRPr lang="en-US" sz="1600" kern="1200" dirty="0">
                        <a:solidFill>
                          <a:schemeClr val="dk1"/>
                        </a:solidFill>
                        <a:latin typeface="+mn-lt"/>
                        <a:ea typeface="+mn-ea"/>
                        <a:cs typeface="+mn-cs"/>
                      </a:endParaRPr>
                    </a:p>
                  </a:txBody>
                  <a:tcPr/>
                </a:tc>
                <a:tc>
                  <a:txBody>
                    <a:bodyPr/>
                    <a:lstStyle/>
                    <a:p>
                      <a:pPr marL="0" algn="l" defTabSz="914400" rtl="0" eaLnBrk="1" latinLnBrk="0" hangingPunct="1"/>
                      <a:endParaRPr lang="en-US" sz="1600" kern="1200" dirty="0">
                        <a:solidFill>
                          <a:schemeClr val="dk1"/>
                        </a:solidFill>
                        <a:latin typeface="+mn-lt"/>
                        <a:ea typeface="+mn-ea"/>
                        <a:cs typeface="+mn-cs"/>
                      </a:endParaRPr>
                    </a:p>
                  </a:txBody>
                  <a:tcPr/>
                </a:tc>
                <a:tc>
                  <a:txBody>
                    <a:bodyPr/>
                    <a:lstStyle/>
                    <a:p>
                      <a:pPr marL="0" algn="l" defTabSz="914400" rtl="0" eaLnBrk="1" latinLnBrk="0" hangingPunct="1"/>
                      <a:endParaRPr lang="en-US" sz="1600" kern="1200" dirty="0">
                        <a:solidFill>
                          <a:schemeClr val="dk1"/>
                        </a:solidFill>
                        <a:latin typeface="+mn-lt"/>
                        <a:ea typeface="+mn-ea"/>
                        <a:cs typeface="+mn-cs"/>
                      </a:endParaRPr>
                    </a:p>
                  </a:txBody>
                  <a:tcPr/>
                </a:tc>
                <a:tc>
                  <a:txBody>
                    <a:bodyPr/>
                    <a:lstStyle/>
                    <a:p>
                      <a:pPr marL="0" algn="l" defTabSz="914400" rtl="0" eaLnBrk="1" latinLnBrk="0" hangingPunct="1"/>
                      <a:endParaRPr lang="en-US" sz="1600" kern="1200" dirty="0">
                        <a:solidFill>
                          <a:schemeClr val="dk1"/>
                        </a:solidFill>
                        <a:latin typeface="+mn-lt"/>
                        <a:ea typeface="+mn-ea"/>
                        <a:cs typeface="+mn-cs"/>
                      </a:endParaRPr>
                    </a:p>
                  </a:txBody>
                  <a:tcPr/>
                </a:tc>
                <a:tc>
                  <a:txBody>
                    <a:bodyPr/>
                    <a:lstStyle/>
                    <a:p>
                      <a:pPr marL="0" algn="l" defTabSz="914400" rtl="0" eaLnBrk="1" latinLnBrk="0" hangingPunct="1"/>
                      <a:endParaRPr lang="en-US" sz="1600" kern="1200" dirty="0">
                        <a:solidFill>
                          <a:schemeClr val="dk1"/>
                        </a:solidFill>
                        <a:latin typeface="+mn-lt"/>
                        <a:ea typeface="+mn-ea"/>
                        <a:cs typeface="+mn-cs"/>
                      </a:endParaRPr>
                    </a:p>
                  </a:txBody>
                  <a:tcPr/>
                </a:tc>
                <a:tc>
                  <a:txBody>
                    <a:bodyPr/>
                    <a:lstStyle/>
                    <a:p>
                      <a:pPr marL="0" algn="l" defTabSz="914400" rtl="0" eaLnBrk="1" latinLnBrk="0" hangingPunct="1"/>
                      <a:endParaRPr lang="en-US" sz="1600" kern="1200" dirty="0">
                        <a:solidFill>
                          <a:schemeClr val="dk1"/>
                        </a:solidFill>
                        <a:latin typeface="+mn-lt"/>
                        <a:ea typeface="+mn-ea"/>
                        <a:cs typeface="+mn-cs"/>
                      </a:endParaRPr>
                    </a:p>
                  </a:txBody>
                  <a:tcPr/>
                </a:tc>
                <a:tc>
                  <a:txBody>
                    <a:bodyPr/>
                    <a:lstStyle/>
                    <a:p>
                      <a:pPr marL="0" algn="l" defTabSz="914400" rtl="0" eaLnBrk="1" latinLnBrk="0" hangingPunct="1"/>
                      <a:endParaRPr lang="en-US" sz="1600" kern="1200" dirty="0">
                        <a:solidFill>
                          <a:schemeClr val="dk1"/>
                        </a:solidFill>
                        <a:latin typeface="+mn-lt"/>
                        <a:ea typeface="+mn-ea"/>
                        <a:cs typeface="+mn-cs"/>
                      </a:endParaRPr>
                    </a:p>
                  </a:txBody>
                  <a:tcPr/>
                </a:tc>
              </a:tr>
              <a:tr h="623566">
                <a:tc>
                  <a:txBody>
                    <a:bodyPr/>
                    <a:lstStyle/>
                    <a:p>
                      <a:endParaRPr lang="en-US" sz="1600" dirty="0"/>
                    </a:p>
                  </a:txBody>
                  <a:tcPr/>
                </a:tc>
                <a:tc>
                  <a:txBody>
                    <a:bodyPr/>
                    <a:lstStyle/>
                    <a:p>
                      <a:r>
                        <a:rPr lang="en-US" sz="1600" dirty="0" smtClean="0"/>
                        <a:t>Non-Freeway: Access Control/Management </a:t>
                      </a:r>
                    </a:p>
                  </a:txBody>
                  <a:tcPr/>
                </a:tc>
                <a:tc>
                  <a:txBody>
                    <a:bodyPr/>
                    <a:lstStyle/>
                    <a:p>
                      <a:endParaRPr lang="en-US" sz="1600" dirty="0" smtClean="0"/>
                    </a:p>
                  </a:txBody>
                  <a:tcPr/>
                </a:tc>
                <a:tc>
                  <a:txBody>
                    <a:bodyPr/>
                    <a:lstStyle/>
                    <a:p>
                      <a:pPr marL="58738" indent="0"/>
                      <a:endParaRPr lang="en-US" sz="1600" dirty="0" smtClean="0"/>
                    </a:p>
                  </a:txBody>
                  <a:tcPr/>
                </a:tc>
                <a:tc>
                  <a:txBody>
                    <a:bodyPr/>
                    <a:lstStyle/>
                    <a:p>
                      <a:endParaRPr lang="en-US" sz="1600" dirty="0"/>
                    </a:p>
                  </a:txBody>
                  <a:tcPr/>
                </a:tc>
                <a:tc>
                  <a:txBody>
                    <a:bodyPr/>
                    <a:lstStyle/>
                    <a:p>
                      <a:endParaRPr lang="en-US" sz="1600" dirty="0" smtClean="0"/>
                    </a:p>
                  </a:txBody>
                  <a:tcPr/>
                </a:tc>
                <a:tc>
                  <a:txBody>
                    <a:bodyPr/>
                    <a:lstStyle/>
                    <a:p>
                      <a:endParaRPr lang="en-US" sz="1600" dirty="0" smtClean="0"/>
                    </a:p>
                  </a:txBody>
                  <a:tcPr/>
                </a:tc>
                <a:tc>
                  <a:txBody>
                    <a:bodyPr/>
                    <a:lstStyle/>
                    <a:p>
                      <a:r>
                        <a:rPr lang="en-US" sz="1600" dirty="0" smtClean="0"/>
                        <a:t>0.75</a:t>
                      </a:r>
                    </a:p>
                  </a:txBody>
                  <a:tcPr/>
                </a:tc>
              </a:tr>
              <a:tr h="414573">
                <a:tc>
                  <a:txBody>
                    <a:bodyPr/>
                    <a:lstStyle/>
                    <a:p>
                      <a:endParaRPr lang="en-US" sz="1600" dirty="0"/>
                    </a:p>
                  </a:txBody>
                  <a:tcPr/>
                </a:tc>
                <a:tc>
                  <a:txBody>
                    <a:bodyPr/>
                    <a:lstStyle/>
                    <a:p>
                      <a:pPr marL="231775" indent="0" algn="l" defTabSz="914400" rtl="0" eaLnBrk="1" fontAlgn="ctr" latinLnBrk="0" hangingPunct="1"/>
                      <a:r>
                        <a:rPr lang="en-US" sz="1600" i="1" kern="1200" dirty="0"/>
                        <a:t>Install median</a:t>
                      </a:r>
                      <a:endParaRPr lang="en-US" sz="1600" i="1" kern="1200" dirty="0">
                        <a:solidFill>
                          <a:schemeClr val="dk1"/>
                        </a:solidFill>
                        <a:latin typeface="+mn-lt"/>
                        <a:ea typeface="+mn-ea"/>
                        <a:cs typeface="+mn-cs"/>
                      </a:endParaRPr>
                    </a:p>
                  </a:txBody>
                  <a:tcPr marL="0" marR="0" marT="0" marB="0" anchor="ctr"/>
                </a:tc>
                <a:tc>
                  <a:txBody>
                    <a:bodyPr/>
                    <a:lstStyle/>
                    <a:p>
                      <a:pPr marL="58738" indent="0" algn="l" defTabSz="914400" rtl="0" eaLnBrk="1" fontAlgn="ctr" latinLnBrk="0" hangingPunct="1"/>
                      <a:r>
                        <a:rPr lang="en-US" sz="1600" kern="1200" dirty="0"/>
                        <a:t>0.24</a:t>
                      </a:r>
                      <a:endParaRPr lang="en-US" sz="1600" kern="1200" dirty="0">
                        <a:solidFill>
                          <a:schemeClr val="dk1"/>
                        </a:solidFill>
                        <a:latin typeface="+mn-lt"/>
                        <a:ea typeface="+mn-ea"/>
                        <a:cs typeface="+mn-cs"/>
                      </a:endParaRPr>
                    </a:p>
                  </a:txBody>
                  <a:tcPr marL="0" marR="0" marT="0" marB="0" anchor="ctr"/>
                </a:tc>
                <a:tc>
                  <a:txBody>
                    <a:bodyPr/>
                    <a:lstStyle/>
                    <a:p>
                      <a:pPr marL="58738" indent="0" algn="l" defTabSz="914400" rtl="0" eaLnBrk="1" fontAlgn="ctr" latinLnBrk="0" hangingPunct="1"/>
                      <a:r>
                        <a:rPr lang="en-US" sz="1600" kern="1200" dirty="0"/>
                        <a:t>1.70</a:t>
                      </a:r>
                      <a:endParaRPr lang="en-US" sz="1600" kern="1200" dirty="0">
                        <a:solidFill>
                          <a:schemeClr val="dk1"/>
                        </a:solidFill>
                        <a:latin typeface="+mn-lt"/>
                        <a:ea typeface="+mn-ea"/>
                        <a:cs typeface="+mn-cs"/>
                      </a:endParaRPr>
                    </a:p>
                  </a:txBody>
                  <a:tcPr marL="0" marR="0" marT="0" marB="0" anchor="ctr"/>
                </a:tc>
                <a:tc>
                  <a:txBody>
                    <a:bodyPr/>
                    <a:lstStyle/>
                    <a:p>
                      <a:pPr marL="58738" indent="0" algn="l" defTabSz="914400" rtl="0" eaLnBrk="1" fontAlgn="ctr" latinLnBrk="0" hangingPunct="1"/>
                      <a:r>
                        <a:rPr lang="en-US" sz="1600" kern="1200" dirty="0"/>
                        <a:t>0.71</a:t>
                      </a:r>
                      <a:endParaRPr lang="en-US" sz="1600" kern="1200" dirty="0">
                        <a:solidFill>
                          <a:schemeClr val="dk1"/>
                        </a:solidFill>
                        <a:latin typeface="+mn-lt"/>
                        <a:ea typeface="+mn-ea"/>
                        <a:cs typeface="+mn-cs"/>
                      </a:endParaRPr>
                    </a:p>
                  </a:txBody>
                  <a:tcPr marL="0" marR="0" marT="0" marB="0" anchor="ctr"/>
                </a:tc>
                <a:tc>
                  <a:txBody>
                    <a:bodyPr/>
                    <a:lstStyle/>
                    <a:p>
                      <a:pPr marL="58738" indent="0" algn="l" defTabSz="914400" rtl="0" eaLnBrk="1" fontAlgn="ctr" latinLnBrk="0" hangingPunct="1"/>
                      <a:r>
                        <a:rPr lang="en-US" sz="1600" kern="1200" dirty="0"/>
                        <a:t>0.71</a:t>
                      </a:r>
                      <a:endParaRPr lang="en-US" sz="1600" kern="1200" dirty="0">
                        <a:solidFill>
                          <a:schemeClr val="dk1"/>
                        </a:solidFill>
                        <a:latin typeface="+mn-lt"/>
                        <a:ea typeface="+mn-ea"/>
                        <a:cs typeface="+mn-cs"/>
                      </a:endParaRPr>
                    </a:p>
                  </a:txBody>
                  <a:tcPr marL="0" marR="0" marT="0" marB="0" anchor="ctr"/>
                </a:tc>
                <a:tc>
                  <a:txBody>
                    <a:bodyPr/>
                    <a:lstStyle/>
                    <a:p>
                      <a:pPr marL="58738" indent="0" algn="l" defTabSz="914400" rtl="0" eaLnBrk="1" fontAlgn="ctr" latinLnBrk="0" hangingPunct="1"/>
                      <a:r>
                        <a:rPr lang="en-US" sz="1600" kern="1200" dirty="0"/>
                        <a:t>0.27</a:t>
                      </a:r>
                      <a:endParaRPr lang="en-US" sz="1600" kern="1200" dirty="0">
                        <a:solidFill>
                          <a:schemeClr val="dk1"/>
                        </a:solidFill>
                        <a:latin typeface="+mn-lt"/>
                        <a:ea typeface="+mn-ea"/>
                        <a:cs typeface="+mn-cs"/>
                      </a:endParaRPr>
                    </a:p>
                  </a:txBody>
                  <a:tcPr marL="0" marR="0" marT="0" marB="0" anchor="ctr"/>
                </a:tc>
                <a:tc>
                  <a:txBody>
                    <a:bodyPr/>
                    <a:lstStyle/>
                    <a:p>
                      <a:endParaRPr lang="en-US" sz="1600" dirty="0" smtClean="0"/>
                    </a:p>
                  </a:txBody>
                  <a:tcPr/>
                </a:tc>
              </a:tr>
              <a:tr h="414573">
                <a:tc>
                  <a:txBody>
                    <a:bodyPr/>
                    <a:lstStyle/>
                    <a:p>
                      <a:endParaRPr lang="en-US" sz="1600" dirty="0"/>
                    </a:p>
                  </a:txBody>
                  <a:tcPr/>
                </a:tc>
                <a:tc>
                  <a:txBody>
                    <a:bodyPr/>
                    <a:lstStyle/>
                    <a:p>
                      <a:pPr marL="231775" indent="0" algn="l" defTabSz="914400" rtl="0" eaLnBrk="1" fontAlgn="ctr" latinLnBrk="0" hangingPunct="1"/>
                      <a:r>
                        <a:rPr lang="en-US" sz="1600" i="1" kern="1200" dirty="0"/>
                        <a:t>Install directional median</a:t>
                      </a:r>
                      <a:endParaRPr lang="en-US" sz="1600" i="1" kern="1200" dirty="0">
                        <a:solidFill>
                          <a:schemeClr val="dk1"/>
                        </a:solidFill>
                        <a:latin typeface="+mn-lt"/>
                        <a:ea typeface="+mn-ea"/>
                        <a:cs typeface="+mn-cs"/>
                      </a:endParaRPr>
                    </a:p>
                  </a:txBody>
                  <a:tcPr marL="0" marR="0" marT="0" marB="0" anchor="ctr"/>
                </a:tc>
                <a:tc>
                  <a:txBody>
                    <a:bodyPr/>
                    <a:lstStyle/>
                    <a:p>
                      <a:pPr marL="58738" indent="0" algn="l" defTabSz="914400" rtl="0" eaLnBrk="1" fontAlgn="ctr" latinLnBrk="0" hangingPunct="1"/>
                      <a:r>
                        <a:rPr lang="en-US" sz="1600" kern="1200" dirty="0"/>
                        <a:t>0.76</a:t>
                      </a:r>
                      <a:endParaRPr lang="en-US" sz="1600" kern="1200" dirty="0">
                        <a:solidFill>
                          <a:schemeClr val="dk1"/>
                        </a:solidFill>
                        <a:latin typeface="+mn-lt"/>
                        <a:ea typeface="+mn-ea"/>
                        <a:cs typeface="+mn-cs"/>
                      </a:endParaRPr>
                    </a:p>
                  </a:txBody>
                  <a:tcPr marL="0" marR="0" marT="0" marB="0" anchor="ctr"/>
                </a:tc>
                <a:tc>
                  <a:txBody>
                    <a:bodyPr/>
                    <a:lstStyle/>
                    <a:p>
                      <a:pPr marL="58738" indent="0" algn="l" defTabSz="914400" rtl="0" eaLnBrk="1" fontAlgn="ctr" latinLnBrk="0" hangingPunct="1"/>
                      <a:r>
                        <a:rPr lang="en-US" sz="1600" kern="1200" dirty="0"/>
                        <a:t>0.82</a:t>
                      </a:r>
                      <a:endParaRPr lang="en-US" sz="1600" kern="1200" dirty="0">
                        <a:solidFill>
                          <a:schemeClr val="dk1"/>
                        </a:solidFill>
                        <a:latin typeface="+mn-lt"/>
                        <a:ea typeface="+mn-ea"/>
                        <a:cs typeface="+mn-cs"/>
                      </a:endParaRPr>
                    </a:p>
                  </a:txBody>
                  <a:tcPr marL="0" marR="0" marT="0" marB="0" anchor="ctr"/>
                </a:tc>
                <a:tc>
                  <a:txBody>
                    <a:bodyPr/>
                    <a:lstStyle/>
                    <a:p>
                      <a:pPr marL="58738" indent="0" algn="l" defTabSz="914400" rtl="0" eaLnBrk="1" fontAlgn="ctr" latinLnBrk="0" hangingPunct="1"/>
                      <a:r>
                        <a:rPr lang="en-US" sz="1600" kern="1200" dirty="0"/>
                        <a:t>0.79</a:t>
                      </a:r>
                      <a:endParaRPr lang="en-US" sz="1600" kern="1200" dirty="0">
                        <a:solidFill>
                          <a:schemeClr val="dk1"/>
                        </a:solidFill>
                        <a:latin typeface="+mn-lt"/>
                        <a:ea typeface="+mn-ea"/>
                        <a:cs typeface="+mn-cs"/>
                      </a:endParaRPr>
                    </a:p>
                  </a:txBody>
                  <a:tcPr marL="0" marR="0" marT="0" marB="0" anchor="ctr"/>
                </a:tc>
                <a:tc>
                  <a:txBody>
                    <a:bodyPr/>
                    <a:lstStyle/>
                    <a:p>
                      <a:pPr marL="58738" indent="0" algn="l" defTabSz="914400" rtl="0" eaLnBrk="1" fontAlgn="ctr" latinLnBrk="0" hangingPunct="1"/>
                      <a:r>
                        <a:rPr lang="en-US" sz="1600" kern="1200" dirty="0"/>
                        <a:t>0.80</a:t>
                      </a:r>
                      <a:endParaRPr lang="en-US" sz="1600" kern="1200" dirty="0">
                        <a:solidFill>
                          <a:schemeClr val="dk1"/>
                        </a:solidFill>
                        <a:latin typeface="+mn-lt"/>
                        <a:ea typeface="+mn-ea"/>
                        <a:cs typeface="+mn-cs"/>
                      </a:endParaRPr>
                    </a:p>
                  </a:txBody>
                  <a:tcPr marL="0" marR="0" marT="0" marB="0" anchor="ctr"/>
                </a:tc>
                <a:tc>
                  <a:txBody>
                    <a:bodyPr/>
                    <a:lstStyle/>
                    <a:p>
                      <a:pPr marL="58738" indent="0" algn="l" defTabSz="914400" rtl="0" eaLnBrk="1" fontAlgn="ctr" latinLnBrk="0" hangingPunct="1"/>
                      <a:r>
                        <a:rPr lang="en-US" sz="1600" kern="1200" dirty="0"/>
                        <a:t>0.03</a:t>
                      </a:r>
                      <a:endParaRPr lang="en-US" sz="1600" kern="1200" dirty="0">
                        <a:solidFill>
                          <a:schemeClr val="dk1"/>
                        </a:solidFill>
                        <a:latin typeface="+mn-lt"/>
                        <a:ea typeface="+mn-ea"/>
                        <a:cs typeface="+mn-cs"/>
                      </a:endParaRPr>
                    </a:p>
                  </a:txBody>
                  <a:tcPr marL="0" marR="0" marT="0" marB="0" anchor="ctr"/>
                </a:tc>
                <a:tc>
                  <a:txBody>
                    <a:bodyPr/>
                    <a:lstStyle/>
                    <a:p>
                      <a:endParaRPr lang="en-US" sz="1600" dirty="0" smtClean="0"/>
                    </a:p>
                  </a:txBody>
                  <a:tcPr/>
                </a:tc>
              </a:tr>
              <a:tr h="414573">
                <a:tc>
                  <a:txBody>
                    <a:bodyPr/>
                    <a:lstStyle/>
                    <a:p>
                      <a:endParaRPr lang="en-US" sz="1600" dirty="0"/>
                    </a:p>
                  </a:txBody>
                  <a:tcPr/>
                </a:tc>
                <a:tc>
                  <a:txBody>
                    <a:bodyPr/>
                    <a:lstStyle/>
                    <a:p>
                      <a:pPr marL="231775" indent="0" algn="l" defTabSz="914400" rtl="0" eaLnBrk="1" fontAlgn="ctr" latinLnBrk="0" hangingPunct="1"/>
                      <a:r>
                        <a:rPr lang="en-US" sz="1600" i="1" kern="1200" dirty="0"/>
                        <a:t>Install RCUT</a:t>
                      </a:r>
                      <a:endParaRPr lang="en-US" sz="1600" i="1" kern="1200" dirty="0">
                        <a:solidFill>
                          <a:schemeClr val="dk1"/>
                        </a:solidFill>
                        <a:latin typeface="+mn-lt"/>
                        <a:ea typeface="+mn-ea"/>
                        <a:cs typeface="+mn-cs"/>
                      </a:endParaRPr>
                    </a:p>
                  </a:txBody>
                  <a:tcPr marL="0" marR="0" marT="0" marB="0" anchor="ctr"/>
                </a:tc>
                <a:tc>
                  <a:txBody>
                    <a:bodyPr/>
                    <a:lstStyle/>
                    <a:p>
                      <a:pPr marL="58738" indent="0" algn="l" defTabSz="914400" rtl="0" eaLnBrk="1" fontAlgn="ctr" latinLnBrk="0" hangingPunct="1"/>
                      <a:r>
                        <a:rPr lang="en-US" sz="1600" kern="1200" dirty="0"/>
                        <a:t>0.38</a:t>
                      </a:r>
                      <a:endParaRPr lang="en-US" sz="1600" kern="1200" dirty="0">
                        <a:solidFill>
                          <a:schemeClr val="dk1"/>
                        </a:solidFill>
                        <a:latin typeface="+mn-lt"/>
                        <a:ea typeface="+mn-ea"/>
                        <a:cs typeface="+mn-cs"/>
                      </a:endParaRPr>
                    </a:p>
                  </a:txBody>
                  <a:tcPr marL="0" marR="0" marT="0" marB="0" anchor="ctr"/>
                </a:tc>
                <a:tc>
                  <a:txBody>
                    <a:bodyPr/>
                    <a:lstStyle/>
                    <a:p>
                      <a:pPr marL="58738" indent="0" algn="l" defTabSz="914400" rtl="0" eaLnBrk="1" fontAlgn="ctr" latinLnBrk="0" hangingPunct="1"/>
                      <a:r>
                        <a:rPr lang="en-US" sz="1600" kern="1200" dirty="0"/>
                        <a:t>0.73</a:t>
                      </a:r>
                      <a:endParaRPr lang="en-US" sz="1600" kern="1200" dirty="0">
                        <a:solidFill>
                          <a:schemeClr val="dk1"/>
                        </a:solidFill>
                        <a:latin typeface="+mn-lt"/>
                        <a:ea typeface="+mn-ea"/>
                        <a:cs typeface="+mn-cs"/>
                      </a:endParaRPr>
                    </a:p>
                  </a:txBody>
                  <a:tcPr marL="0" marR="0" marT="0" marB="0" anchor="ctr"/>
                </a:tc>
                <a:tc>
                  <a:txBody>
                    <a:bodyPr/>
                    <a:lstStyle/>
                    <a:p>
                      <a:pPr marL="58738" indent="0" algn="l" defTabSz="914400" rtl="0" eaLnBrk="1" fontAlgn="ctr" latinLnBrk="0" hangingPunct="1"/>
                      <a:r>
                        <a:rPr lang="en-US" sz="1600" kern="1200" dirty="0"/>
                        <a:t>0.61</a:t>
                      </a:r>
                      <a:endParaRPr lang="en-US" sz="1600" kern="1200" dirty="0">
                        <a:solidFill>
                          <a:schemeClr val="dk1"/>
                        </a:solidFill>
                        <a:latin typeface="+mn-lt"/>
                        <a:ea typeface="+mn-ea"/>
                        <a:cs typeface="+mn-cs"/>
                      </a:endParaRPr>
                    </a:p>
                  </a:txBody>
                  <a:tcPr marL="0" marR="0" marT="0" marB="0" anchor="ctr"/>
                </a:tc>
                <a:tc>
                  <a:txBody>
                    <a:bodyPr/>
                    <a:lstStyle/>
                    <a:p>
                      <a:pPr marL="58738" indent="0" algn="l" defTabSz="914400" rtl="0" eaLnBrk="1" fontAlgn="ctr" latinLnBrk="0" hangingPunct="1"/>
                      <a:r>
                        <a:rPr lang="en-US" sz="1600" kern="1200" dirty="0"/>
                        <a:t>0.67</a:t>
                      </a:r>
                      <a:endParaRPr lang="en-US" sz="1600" kern="1200" dirty="0">
                        <a:solidFill>
                          <a:schemeClr val="dk1"/>
                        </a:solidFill>
                        <a:latin typeface="+mn-lt"/>
                        <a:ea typeface="+mn-ea"/>
                        <a:cs typeface="+mn-cs"/>
                      </a:endParaRPr>
                    </a:p>
                  </a:txBody>
                  <a:tcPr marL="0" marR="0" marT="0" marB="0" anchor="ctr"/>
                </a:tc>
                <a:tc>
                  <a:txBody>
                    <a:bodyPr/>
                    <a:lstStyle/>
                    <a:p>
                      <a:pPr marL="58738" indent="0" algn="l" defTabSz="914400" rtl="0" eaLnBrk="1" fontAlgn="ctr" latinLnBrk="0" hangingPunct="1"/>
                      <a:r>
                        <a:rPr lang="en-US" sz="1600" kern="1200" dirty="0"/>
                        <a:t>0.16</a:t>
                      </a:r>
                      <a:endParaRPr lang="en-US" sz="1600" kern="1200" dirty="0">
                        <a:solidFill>
                          <a:schemeClr val="dk1"/>
                        </a:solidFill>
                        <a:latin typeface="+mn-lt"/>
                        <a:ea typeface="+mn-ea"/>
                        <a:cs typeface="+mn-cs"/>
                      </a:endParaRPr>
                    </a:p>
                  </a:txBody>
                  <a:tcPr marL="0" marR="0" marT="0" marB="0" anchor="ctr"/>
                </a:tc>
                <a:tc>
                  <a:txBody>
                    <a:bodyPr/>
                    <a:lstStyle/>
                    <a:p>
                      <a:endParaRPr lang="en-US" sz="1600" dirty="0" smtClean="0"/>
                    </a:p>
                  </a:txBody>
                  <a:tcPr/>
                </a:tc>
              </a:tr>
              <a:tr h="414573">
                <a:tc>
                  <a:txBody>
                    <a:bodyPr/>
                    <a:lstStyle/>
                    <a:p>
                      <a:endParaRPr lang="en-US" sz="1600" dirty="0"/>
                    </a:p>
                  </a:txBody>
                  <a:tcPr/>
                </a:tc>
                <a:tc>
                  <a:txBody>
                    <a:bodyPr/>
                    <a:lstStyle/>
                    <a:p>
                      <a:pPr marL="231775" indent="0" algn="l" defTabSz="914400" rtl="0" eaLnBrk="1" fontAlgn="ctr" latinLnBrk="0" hangingPunct="1"/>
                      <a:r>
                        <a:rPr lang="en-US" sz="1600" i="1" kern="1200" dirty="0"/>
                        <a:t>Close/relocate driveways</a:t>
                      </a:r>
                      <a:endParaRPr lang="en-US" sz="1600" i="1" kern="1200" dirty="0">
                        <a:solidFill>
                          <a:schemeClr val="dk1"/>
                        </a:solidFill>
                        <a:latin typeface="+mn-lt"/>
                        <a:ea typeface="+mn-ea"/>
                        <a:cs typeface="+mn-cs"/>
                      </a:endParaRPr>
                    </a:p>
                  </a:txBody>
                  <a:tcPr marL="0" marR="0" marT="0" marB="0" anchor="ctr"/>
                </a:tc>
                <a:tc>
                  <a:txBody>
                    <a:bodyPr/>
                    <a:lstStyle/>
                    <a:p>
                      <a:pPr marL="58738" indent="0" algn="l" defTabSz="914400" rtl="0" eaLnBrk="1" fontAlgn="ctr" latinLnBrk="0" hangingPunct="1"/>
                      <a:r>
                        <a:rPr lang="en-US" sz="1600" kern="1200" dirty="0"/>
                        <a:t>0.69</a:t>
                      </a:r>
                      <a:endParaRPr lang="en-US" sz="1600" kern="1200" dirty="0">
                        <a:solidFill>
                          <a:schemeClr val="dk1"/>
                        </a:solidFill>
                        <a:latin typeface="+mn-lt"/>
                        <a:ea typeface="+mn-ea"/>
                        <a:cs typeface="+mn-cs"/>
                      </a:endParaRPr>
                    </a:p>
                  </a:txBody>
                  <a:tcPr marL="0" marR="0" marT="0" marB="0" anchor="ctr"/>
                </a:tc>
                <a:tc>
                  <a:txBody>
                    <a:bodyPr/>
                    <a:lstStyle/>
                    <a:p>
                      <a:pPr marL="58738" indent="0" algn="l" defTabSz="914400" rtl="0" eaLnBrk="1" fontAlgn="ctr" latinLnBrk="0" hangingPunct="1"/>
                      <a:r>
                        <a:rPr lang="en-US" sz="1600" kern="1200" dirty="0"/>
                        <a:t>0.75</a:t>
                      </a:r>
                      <a:endParaRPr lang="en-US" sz="1600" kern="1200" dirty="0">
                        <a:solidFill>
                          <a:schemeClr val="dk1"/>
                        </a:solidFill>
                        <a:latin typeface="+mn-lt"/>
                        <a:ea typeface="+mn-ea"/>
                        <a:cs typeface="+mn-cs"/>
                      </a:endParaRPr>
                    </a:p>
                  </a:txBody>
                  <a:tcPr marL="0" marR="0" marT="0" marB="0" anchor="ctr"/>
                </a:tc>
                <a:tc>
                  <a:txBody>
                    <a:bodyPr/>
                    <a:lstStyle/>
                    <a:p>
                      <a:pPr marL="58738" indent="0" algn="l" defTabSz="914400" rtl="0" eaLnBrk="1" fontAlgn="ctr" latinLnBrk="0" hangingPunct="1"/>
                      <a:r>
                        <a:rPr lang="en-US" sz="1600" kern="1200" dirty="0"/>
                        <a:t>0.72</a:t>
                      </a:r>
                      <a:endParaRPr lang="en-US" sz="1600" kern="1200" dirty="0">
                        <a:solidFill>
                          <a:schemeClr val="dk1"/>
                        </a:solidFill>
                        <a:latin typeface="+mn-lt"/>
                        <a:ea typeface="+mn-ea"/>
                        <a:cs typeface="+mn-cs"/>
                      </a:endParaRPr>
                    </a:p>
                  </a:txBody>
                  <a:tcPr marL="0" marR="0" marT="0" marB="0" anchor="ctr"/>
                </a:tc>
                <a:tc>
                  <a:txBody>
                    <a:bodyPr/>
                    <a:lstStyle/>
                    <a:p>
                      <a:pPr marL="58738" indent="0" algn="l" defTabSz="914400" rtl="0" eaLnBrk="1" fontAlgn="ctr" latinLnBrk="0" hangingPunct="1"/>
                      <a:r>
                        <a:rPr lang="en-US" sz="1600" kern="1200" dirty="0"/>
                        <a:t>0.71</a:t>
                      </a:r>
                      <a:endParaRPr lang="en-US" sz="1600" kern="1200" dirty="0">
                        <a:solidFill>
                          <a:schemeClr val="dk1"/>
                        </a:solidFill>
                        <a:latin typeface="+mn-lt"/>
                        <a:ea typeface="+mn-ea"/>
                        <a:cs typeface="+mn-cs"/>
                      </a:endParaRPr>
                    </a:p>
                  </a:txBody>
                  <a:tcPr marL="0" marR="0" marT="0" marB="0" anchor="ctr"/>
                </a:tc>
                <a:tc>
                  <a:txBody>
                    <a:bodyPr/>
                    <a:lstStyle/>
                    <a:p>
                      <a:pPr marL="58738" indent="0" algn="l" defTabSz="914400" rtl="0" eaLnBrk="1" fontAlgn="ctr" latinLnBrk="0" hangingPunct="1"/>
                      <a:r>
                        <a:rPr lang="en-US" sz="1600" kern="1200" dirty="0"/>
                        <a:t>0.03</a:t>
                      </a:r>
                      <a:endParaRPr lang="en-US" sz="1600" kern="1200" dirty="0">
                        <a:solidFill>
                          <a:schemeClr val="dk1"/>
                        </a:solidFill>
                        <a:latin typeface="+mn-lt"/>
                        <a:ea typeface="+mn-ea"/>
                        <a:cs typeface="+mn-cs"/>
                      </a:endParaRPr>
                    </a:p>
                  </a:txBody>
                  <a:tcPr marL="0" marR="0" marT="0" marB="0" anchor="ctr"/>
                </a:tc>
                <a:tc>
                  <a:txBody>
                    <a:bodyPr/>
                    <a:lstStyle/>
                    <a:p>
                      <a:endParaRPr lang="en-US" sz="1600" dirty="0" smtClean="0"/>
                    </a:p>
                  </a:txBody>
                  <a:tcPr/>
                </a:tc>
              </a:tr>
            </a:tbl>
          </a:graphicData>
        </a:graphic>
      </p:graphicFrame>
      <p:sp>
        <p:nvSpPr>
          <p:cNvPr id="5" name="TextBox 4"/>
          <p:cNvSpPr txBox="1"/>
          <p:nvPr/>
        </p:nvSpPr>
        <p:spPr>
          <a:xfrm>
            <a:off x="873369" y="1218079"/>
            <a:ext cx="10996246" cy="1723549"/>
          </a:xfrm>
          <a:prstGeom prst="rect">
            <a:avLst/>
          </a:prstGeom>
          <a:noFill/>
        </p:spPr>
        <p:txBody>
          <a:bodyPr wrap="square" rtlCol="0">
            <a:spAutoFit/>
          </a:bodyPr>
          <a:lstStyle/>
          <a:p>
            <a:r>
              <a:rPr lang="en-US" sz="2400" b="1" dirty="0">
                <a:solidFill>
                  <a:schemeClr val="tx2"/>
                </a:solidFill>
              </a:rPr>
              <a:t>Some improvement categories required review of countermeasures combinations: </a:t>
            </a:r>
          </a:p>
          <a:p>
            <a:pPr marL="342900" indent="-342900">
              <a:buFont typeface="Arial" panose="020B0604020202020204" pitchFamily="34" charset="0"/>
              <a:buChar char="•"/>
            </a:pPr>
            <a:r>
              <a:rPr lang="en-US" sz="2000" b="1" dirty="0">
                <a:solidFill>
                  <a:srgbClr val="00408D"/>
                </a:solidFill>
              </a:rPr>
              <a:t>For project types with multiple improvement choices, countermeasures were grouped and combined into broader categories with the CMF chosen from the range</a:t>
            </a:r>
            <a:r>
              <a:rPr lang="en-US" sz="2400" dirty="0" smtClean="0">
                <a:solidFill>
                  <a:srgbClr val="FF8000"/>
                </a:solidFill>
              </a:rPr>
              <a:t>.</a:t>
            </a:r>
            <a:endParaRPr lang="en-US" sz="2400" dirty="0">
              <a:solidFill>
                <a:srgbClr val="FF8000"/>
              </a:solidFill>
            </a:endParaRPr>
          </a:p>
          <a:p>
            <a:endParaRPr lang="en-US" sz="1400" dirty="0"/>
          </a:p>
        </p:txBody>
      </p:sp>
    </p:spTree>
    <p:extLst>
      <p:ext uri="{BB962C8B-B14F-4D97-AF65-F5344CB8AC3E}">
        <p14:creationId xmlns:p14="http://schemas.microsoft.com/office/powerpoint/2010/main" val="18891258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Developing Planning Level CMFs</a:t>
            </a:r>
            <a:endParaRPr lang="en-US" dirty="0"/>
          </a:p>
        </p:txBody>
      </p:sp>
      <p:sp>
        <p:nvSpPr>
          <p:cNvPr id="3" name="Content Placeholder 2"/>
          <p:cNvSpPr>
            <a:spLocks noGrp="1"/>
          </p:cNvSpPr>
          <p:nvPr>
            <p:ph sz="half" idx="1"/>
          </p:nvPr>
        </p:nvSpPr>
        <p:spPr>
          <a:xfrm>
            <a:off x="14273" y="2222972"/>
            <a:ext cx="4751158" cy="3481635"/>
          </a:xfrm>
        </p:spPr>
        <p:txBody>
          <a:bodyPr/>
          <a:lstStyle/>
          <a:p>
            <a:pPr marL="971550" indent="-514350">
              <a:buFont typeface="Wingdings" panose="05000000000000000000" pitchFamily="2" charset="2"/>
              <a:buChar char="Ø"/>
            </a:pPr>
            <a:r>
              <a:rPr lang="en-US" sz="2400" kern="1200" dirty="0" smtClean="0">
                <a:solidFill>
                  <a:schemeClr val="tx1"/>
                </a:solidFill>
              </a:rPr>
              <a:t>Highway Safety Manual</a:t>
            </a:r>
          </a:p>
          <a:p>
            <a:pPr marL="971550" indent="-514350">
              <a:buFont typeface="Wingdings" panose="05000000000000000000" pitchFamily="2" charset="2"/>
              <a:buChar char="Ø"/>
            </a:pPr>
            <a:r>
              <a:rPr lang="en-US" sz="2400" kern="1200" dirty="0" smtClean="0">
                <a:solidFill>
                  <a:schemeClr val="tx1"/>
                </a:solidFill>
              </a:rPr>
              <a:t>FHWA</a:t>
            </a:r>
          </a:p>
          <a:p>
            <a:pPr marL="971550" indent="-514350">
              <a:buFont typeface="Wingdings" panose="05000000000000000000" pitchFamily="2" charset="2"/>
              <a:buChar char="Ø"/>
            </a:pPr>
            <a:r>
              <a:rPr lang="en-US" sz="2400" kern="1200" dirty="0" smtClean="0">
                <a:solidFill>
                  <a:schemeClr val="tx1"/>
                </a:solidFill>
              </a:rPr>
              <a:t>NCHRP Reports</a:t>
            </a:r>
          </a:p>
          <a:p>
            <a:pPr marL="971550" indent="-514350">
              <a:buFont typeface="Wingdings" panose="05000000000000000000" pitchFamily="2" charset="2"/>
              <a:buChar char="Ø"/>
            </a:pPr>
            <a:r>
              <a:rPr lang="en-US" sz="2400" kern="1200" dirty="0" smtClean="0">
                <a:solidFill>
                  <a:schemeClr val="tx1"/>
                </a:solidFill>
              </a:rPr>
              <a:t>VDOT Safety Performance Functions</a:t>
            </a:r>
          </a:p>
          <a:p>
            <a:pPr marL="971550" indent="-514350">
              <a:buFont typeface="Wingdings" panose="05000000000000000000" pitchFamily="2" charset="2"/>
              <a:buChar char="Ø"/>
            </a:pPr>
            <a:r>
              <a:rPr lang="en-US" sz="2400" kern="1200" dirty="0" smtClean="0">
                <a:solidFill>
                  <a:schemeClr val="tx1"/>
                </a:solidFill>
              </a:rPr>
              <a:t>Virginia Crash Rates</a:t>
            </a:r>
          </a:p>
          <a:p>
            <a:pPr marL="971550" indent="-514350">
              <a:buAutoNum type="arabicPeriod"/>
            </a:pPr>
            <a:endParaRPr lang="en-US" sz="2400" kern="1200" dirty="0">
              <a:solidFill>
                <a:schemeClr val="tx1"/>
              </a:solidFill>
            </a:endParaRPr>
          </a:p>
        </p:txBody>
      </p:sp>
      <p:sp>
        <p:nvSpPr>
          <p:cNvPr id="6" name="TextBox 5"/>
          <p:cNvSpPr txBox="1"/>
          <p:nvPr/>
        </p:nvSpPr>
        <p:spPr>
          <a:xfrm>
            <a:off x="400052" y="1578275"/>
            <a:ext cx="11582400" cy="523220"/>
          </a:xfrm>
          <a:prstGeom prst="rect">
            <a:avLst/>
          </a:prstGeom>
          <a:noFill/>
        </p:spPr>
        <p:txBody>
          <a:bodyPr wrap="square" rtlCol="0">
            <a:spAutoFit/>
          </a:bodyPr>
          <a:lstStyle/>
          <a:p>
            <a:r>
              <a:rPr lang="en-US" sz="2800" b="1" dirty="0" smtClean="0">
                <a:solidFill>
                  <a:srgbClr val="FF8000"/>
                </a:solidFill>
              </a:rPr>
              <a:t>Other sources for CMFs</a:t>
            </a:r>
            <a:endParaRPr lang="en-US" dirty="0"/>
          </a:p>
        </p:txBody>
      </p:sp>
      <p:pic>
        <p:nvPicPr>
          <p:cNvPr id="15" name="Picture 14"/>
          <p:cNvPicPr>
            <a:picLocks noChangeAspect="1"/>
          </p:cNvPicPr>
          <p:nvPr/>
        </p:nvPicPr>
        <p:blipFill>
          <a:blip r:embed="rId2"/>
          <a:stretch>
            <a:fillRect/>
          </a:stretch>
        </p:blipFill>
        <p:spPr>
          <a:xfrm>
            <a:off x="4524308" y="2797512"/>
            <a:ext cx="2854442" cy="3705212"/>
          </a:xfrm>
          <a:prstGeom prst="rect">
            <a:avLst/>
          </a:prstGeom>
          <a:effectLst>
            <a:outerShdw blurRad="50800" dist="38100" dir="2700000" algn="tl" rotWithShape="0">
              <a:prstClr val="black">
                <a:alpha val="40000"/>
              </a:prstClr>
            </a:outerShdw>
          </a:effectLst>
        </p:spPr>
      </p:pic>
      <p:pic>
        <p:nvPicPr>
          <p:cNvPr id="1030" name="Picture 6" descr="https://www.concretepavements.org/wp-content/uploads/2014/12/FHWA-Logo-300x12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24952" y="1651472"/>
            <a:ext cx="2857500" cy="114300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trb.org/Resource.ashx?sn=cover_nchrp_syn_447cop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97190" y="2982686"/>
            <a:ext cx="2777915" cy="359739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26" name="Picture 2" descr="http://safety.fhwa.dot.gov/hsm/images/hsm_cove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91252" y="1371600"/>
            <a:ext cx="2729962" cy="352165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83035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56877" y="0"/>
            <a:ext cx="8940800" cy="1143000"/>
          </a:xfrm>
        </p:spPr>
        <p:txBody>
          <a:bodyPr/>
          <a:lstStyle/>
          <a:p>
            <a:r>
              <a:rPr lang="en-US" sz="2800" dirty="0"/>
              <a:t>CMFs for Roadway Widening Projects</a:t>
            </a:r>
          </a:p>
        </p:txBody>
      </p:sp>
      <p:sp>
        <p:nvSpPr>
          <p:cNvPr id="3" name="Content Placeholder 2"/>
          <p:cNvSpPr>
            <a:spLocks noGrp="1"/>
          </p:cNvSpPr>
          <p:nvPr>
            <p:ph sz="half" idx="1"/>
          </p:nvPr>
        </p:nvSpPr>
        <p:spPr>
          <a:xfrm>
            <a:off x="978876" y="1090247"/>
            <a:ext cx="10762445" cy="4572000"/>
          </a:xfrm>
        </p:spPr>
        <p:txBody>
          <a:bodyPr/>
          <a:lstStyle/>
          <a:p>
            <a:r>
              <a:rPr lang="en-US" sz="2400" dirty="0">
                <a:solidFill>
                  <a:schemeClr val="tx2"/>
                </a:solidFill>
              </a:rPr>
              <a:t>Since roadway widening projects involve multiple improvement CMFs, VA </a:t>
            </a:r>
            <a:r>
              <a:rPr lang="en-US" sz="2400" dirty="0" smtClean="0">
                <a:solidFill>
                  <a:schemeClr val="tx2"/>
                </a:solidFill>
              </a:rPr>
              <a:t>SPF and crash </a:t>
            </a:r>
            <a:r>
              <a:rPr lang="en-US" sz="2400" dirty="0">
                <a:solidFill>
                  <a:schemeClr val="tx2"/>
                </a:solidFill>
              </a:rPr>
              <a:t>rates were also used to determine planning CMFs:</a:t>
            </a:r>
          </a:p>
          <a:p>
            <a:pPr marL="457200" indent="-457200">
              <a:buFont typeface="Arial" panose="020B0604020202020204" pitchFamily="34" charset="0"/>
              <a:buChar char="•"/>
            </a:pPr>
            <a:r>
              <a:rPr lang="en-US" sz="2000" dirty="0">
                <a:solidFill>
                  <a:srgbClr val="00408D"/>
                </a:solidFill>
              </a:rPr>
              <a:t>A safety performance function (SPF) is an equation for a given roadway type </a:t>
            </a:r>
            <a:r>
              <a:rPr lang="en-US" sz="2000" dirty="0" smtClean="0">
                <a:solidFill>
                  <a:srgbClr val="00408D"/>
                </a:solidFill>
              </a:rPr>
              <a:t>and number of lanes used </a:t>
            </a:r>
            <a:r>
              <a:rPr lang="en-US" sz="2000" dirty="0">
                <a:solidFill>
                  <a:srgbClr val="00408D"/>
                </a:solidFill>
              </a:rPr>
              <a:t>to predict the average number of crashes per year </a:t>
            </a:r>
            <a:r>
              <a:rPr lang="en-US" sz="2000" dirty="0" smtClean="0">
                <a:solidFill>
                  <a:srgbClr val="00408D"/>
                </a:solidFill>
              </a:rPr>
              <a:t>at </a:t>
            </a:r>
            <a:r>
              <a:rPr lang="en-US" sz="2000" dirty="0">
                <a:solidFill>
                  <a:srgbClr val="00408D"/>
                </a:solidFill>
              </a:rPr>
              <a:t>a location as a function of exposure </a:t>
            </a:r>
            <a:r>
              <a:rPr lang="en-US" sz="2000" dirty="0" smtClean="0">
                <a:solidFill>
                  <a:srgbClr val="00408D"/>
                </a:solidFill>
              </a:rPr>
              <a:t>(Annual Average Daily Traffic - AADT). </a:t>
            </a:r>
          </a:p>
          <a:p>
            <a:pPr marL="457200" indent="-457200">
              <a:buFont typeface="Arial" panose="020B0604020202020204" pitchFamily="34" charset="0"/>
              <a:buChar char="•"/>
            </a:pPr>
            <a:r>
              <a:rPr lang="en-US" sz="2000" dirty="0" smtClean="0">
                <a:solidFill>
                  <a:srgbClr val="00408D"/>
                </a:solidFill>
              </a:rPr>
              <a:t>SPF Predicted # Crashes </a:t>
            </a:r>
            <a:r>
              <a:rPr lang="en-US" sz="2000" dirty="0">
                <a:solidFill>
                  <a:srgbClr val="00408D"/>
                </a:solidFill>
              </a:rPr>
              <a:t>= Function[AADT, Segment Length]</a:t>
            </a:r>
          </a:p>
          <a:p>
            <a:pPr marL="457200" indent="-457200">
              <a:buFont typeface="Arial" panose="020B0604020202020204" pitchFamily="34" charset="0"/>
              <a:buChar char="•"/>
            </a:pPr>
            <a:r>
              <a:rPr lang="en-US" sz="2000" dirty="0">
                <a:solidFill>
                  <a:srgbClr val="00408D"/>
                </a:solidFill>
              </a:rPr>
              <a:t>Comparison of predicted </a:t>
            </a:r>
            <a:r>
              <a:rPr lang="en-US" sz="2000" dirty="0" smtClean="0">
                <a:solidFill>
                  <a:srgbClr val="00408D"/>
                </a:solidFill>
              </a:rPr>
              <a:t>crashes per mile </a:t>
            </a:r>
            <a:r>
              <a:rPr lang="en-US" sz="2000" dirty="0">
                <a:solidFill>
                  <a:srgbClr val="00408D"/>
                </a:solidFill>
              </a:rPr>
              <a:t>for adding lanes 	   </a:t>
            </a:r>
            <a:r>
              <a:rPr lang="en-US" sz="2000" dirty="0" smtClean="0">
                <a:solidFill>
                  <a:srgbClr val="00408D"/>
                </a:solidFill>
              </a:rPr>
              <a:t>CMFs</a:t>
            </a:r>
            <a:r>
              <a:rPr lang="en-US" sz="2000" dirty="0">
                <a:solidFill>
                  <a:srgbClr val="00408D"/>
                </a:solidFill>
              </a:rPr>
              <a:t>	 </a:t>
            </a:r>
          </a:p>
          <a:p>
            <a:pPr marL="457200" indent="-457200">
              <a:buFont typeface="Arial" panose="020B0604020202020204" pitchFamily="34" charset="0"/>
              <a:buChar char="•"/>
            </a:pPr>
            <a:endParaRPr lang="en-US" sz="2000" dirty="0" smtClean="0">
              <a:solidFill>
                <a:srgbClr val="00408D"/>
              </a:solidFill>
            </a:endParaRPr>
          </a:p>
          <a:p>
            <a:pPr marL="0" indent="0"/>
            <a:r>
              <a:rPr lang="en-US" sz="2000" dirty="0" smtClean="0">
                <a:solidFill>
                  <a:srgbClr val="00408D"/>
                </a:solidFill>
              </a:rPr>
              <a:t>The </a:t>
            </a:r>
            <a:r>
              <a:rPr lang="en-US" sz="2000" dirty="0">
                <a:solidFill>
                  <a:srgbClr val="00408D"/>
                </a:solidFill>
              </a:rPr>
              <a:t>CMFs developed using </a:t>
            </a:r>
            <a:r>
              <a:rPr lang="en-US" sz="2000" dirty="0" smtClean="0">
                <a:solidFill>
                  <a:srgbClr val="00408D"/>
                </a:solidFill>
              </a:rPr>
              <a:t>SPFs </a:t>
            </a:r>
            <a:r>
              <a:rPr lang="en-US" sz="2000" dirty="0">
                <a:solidFill>
                  <a:srgbClr val="00408D"/>
                </a:solidFill>
              </a:rPr>
              <a:t>are dependent on AADT, which is why the min, max, and </a:t>
            </a:r>
            <a:r>
              <a:rPr lang="en-US" sz="2000" dirty="0" smtClean="0">
                <a:solidFill>
                  <a:srgbClr val="00408D"/>
                </a:solidFill>
              </a:rPr>
              <a:t>average </a:t>
            </a:r>
            <a:r>
              <a:rPr lang="en-US" sz="2000" dirty="0">
                <a:solidFill>
                  <a:srgbClr val="00408D"/>
                </a:solidFill>
              </a:rPr>
              <a:t>were calculated to show the range in CMFs</a:t>
            </a:r>
          </a:p>
          <a:p>
            <a:endParaRPr lang="en-US" dirty="0">
              <a:solidFill>
                <a:srgbClr val="FF0000"/>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1980293899"/>
              </p:ext>
            </p:extLst>
          </p:nvPr>
        </p:nvGraphicFramePr>
        <p:xfrm>
          <a:off x="2676139" y="4980826"/>
          <a:ext cx="7050735" cy="1573856"/>
        </p:xfrm>
        <a:graphic>
          <a:graphicData uri="http://schemas.openxmlformats.org/drawingml/2006/table">
            <a:tbl>
              <a:tblPr firstRow="1" bandRow="1">
                <a:tableStyleId>{073A0DAA-6AF3-43AB-8588-CEC1D06C72B9}</a:tableStyleId>
              </a:tblPr>
              <a:tblGrid>
                <a:gridCol w="2421810"/>
                <a:gridCol w="987934"/>
                <a:gridCol w="923154"/>
                <a:gridCol w="1000123"/>
                <a:gridCol w="1717714"/>
              </a:tblGrid>
              <a:tr h="800519">
                <a:tc>
                  <a:txBody>
                    <a:bodyPr/>
                    <a:lstStyle/>
                    <a:p>
                      <a:pPr marL="61913" indent="0" algn="l" defTabSz="914400" rtl="0" eaLnBrk="1" fontAlgn="ctr" latinLnBrk="0" hangingPunct="1"/>
                      <a:r>
                        <a:rPr lang="en-US" sz="1600" kern="1200" dirty="0"/>
                        <a:t>Improvement Type</a:t>
                      </a:r>
                      <a:endParaRPr lang="en-US" sz="1600" b="1" kern="1200" dirty="0">
                        <a:solidFill>
                          <a:schemeClr val="lt1"/>
                        </a:solidFill>
                        <a:latin typeface="+mn-lt"/>
                        <a:ea typeface="+mn-ea"/>
                        <a:cs typeface="+mn-cs"/>
                      </a:endParaRPr>
                    </a:p>
                  </a:txBody>
                  <a:tcPr marL="0" marR="0" marT="0" marB="0" anchor="ctr"/>
                </a:tc>
                <a:tc>
                  <a:txBody>
                    <a:bodyPr/>
                    <a:lstStyle/>
                    <a:p>
                      <a:pPr marL="61913" indent="0" algn="l" defTabSz="914400" rtl="0" eaLnBrk="1" fontAlgn="ctr" latinLnBrk="0" hangingPunct="1"/>
                      <a:r>
                        <a:rPr lang="en-US" sz="1600" kern="1200" dirty="0"/>
                        <a:t>MIN</a:t>
                      </a:r>
                      <a:endParaRPr lang="en-US" sz="1600" b="1" kern="1200" dirty="0">
                        <a:solidFill>
                          <a:schemeClr val="lt1"/>
                        </a:solidFill>
                        <a:latin typeface="+mn-lt"/>
                        <a:ea typeface="+mn-ea"/>
                        <a:cs typeface="+mn-cs"/>
                      </a:endParaRPr>
                    </a:p>
                  </a:txBody>
                  <a:tcPr marL="0" marR="0" marT="0" marB="0" anchor="ctr"/>
                </a:tc>
                <a:tc>
                  <a:txBody>
                    <a:bodyPr/>
                    <a:lstStyle/>
                    <a:p>
                      <a:pPr marL="61913" indent="0" algn="l" defTabSz="914400" rtl="0" eaLnBrk="1" fontAlgn="ctr" latinLnBrk="0" hangingPunct="1"/>
                      <a:r>
                        <a:rPr lang="en-US" sz="1600" kern="1200" dirty="0"/>
                        <a:t>MAX</a:t>
                      </a:r>
                      <a:endParaRPr lang="en-US" sz="1600" b="1" kern="1200" dirty="0">
                        <a:solidFill>
                          <a:schemeClr val="lt1"/>
                        </a:solidFill>
                        <a:latin typeface="+mn-lt"/>
                        <a:ea typeface="+mn-ea"/>
                        <a:cs typeface="+mn-cs"/>
                      </a:endParaRPr>
                    </a:p>
                  </a:txBody>
                  <a:tcPr marL="0" marR="0" marT="0" marB="0" anchor="ctr"/>
                </a:tc>
                <a:tc>
                  <a:txBody>
                    <a:bodyPr/>
                    <a:lstStyle/>
                    <a:p>
                      <a:pPr marL="61913" indent="0" algn="l" defTabSz="914400" rtl="0" eaLnBrk="1" fontAlgn="ctr" latinLnBrk="0" hangingPunct="1"/>
                      <a:r>
                        <a:rPr lang="en-US" sz="1600" kern="1200" dirty="0"/>
                        <a:t>AVE</a:t>
                      </a:r>
                      <a:endParaRPr lang="en-US" sz="1600" b="1" kern="1200" dirty="0">
                        <a:solidFill>
                          <a:schemeClr val="lt1"/>
                        </a:solidFill>
                        <a:latin typeface="+mn-lt"/>
                        <a:ea typeface="+mn-ea"/>
                        <a:cs typeface="+mn-cs"/>
                      </a:endParaRPr>
                    </a:p>
                  </a:txBody>
                  <a:tcPr marL="0" marR="0" marT="0" marB="0" anchor="ctr"/>
                </a:tc>
                <a:tc>
                  <a:txBody>
                    <a:bodyPr/>
                    <a:lstStyle/>
                    <a:p>
                      <a:r>
                        <a:rPr lang="en-US" sz="1600" dirty="0" smtClean="0"/>
                        <a:t>Planning Level </a:t>
                      </a:r>
                    </a:p>
                    <a:p>
                      <a:r>
                        <a:rPr lang="en-US" sz="1600" dirty="0" smtClean="0"/>
                        <a:t>CMF</a:t>
                      </a:r>
                      <a:endParaRPr lang="en-US" sz="1600" dirty="0"/>
                    </a:p>
                  </a:txBody>
                  <a:tcPr anchor="ctr"/>
                </a:tc>
              </a:tr>
              <a:tr h="773337">
                <a:tc>
                  <a:txBody>
                    <a:bodyPr/>
                    <a:lstStyle/>
                    <a:p>
                      <a:pPr marL="231775" indent="0" algn="l" defTabSz="914400" rtl="0" eaLnBrk="1" fontAlgn="ctr" latinLnBrk="0" hangingPunct="1"/>
                      <a:r>
                        <a:rPr lang="en-US" sz="1600" i="0" kern="1200" dirty="0">
                          <a:solidFill>
                            <a:schemeClr val="dk1"/>
                          </a:solidFill>
                          <a:latin typeface="+mn-lt"/>
                          <a:ea typeface="+mn-ea"/>
                          <a:cs typeface="+mn-cs"/>
                        </a:rPr>
                        <a:t>Rural Freeway: Widening </a:t>
                      </a:r>
                      <a:r>
                        <a:rPr lang="en-US" sz="1600" i="0" kern="1200" dirty="0" smtClean="0">
                          <a:solidFill>
                            <a:schemeClr val="dk1"/>
                          </a:solidFill>
                          <a:latin typeface="+mn-lt"/>
                          <a:ea typeface="+mn-ea"/>
                          <a:cs typeface="+mn-cs"/>
                        </a:rPr>
                        <a:t> 2 </a:t>
                      </a:r>
                      <a:r>
                        <a:rPr lang="en-US" sz="1600" i="0" kern="1200" dirty="0">
                          <a:solidFill>
                            <a:schemeClr val="dk1"/>
                          </a:solidFill>
                          <a:latin typeface="+mn-lt"/>
                          <a:ea typeface="+mn-ea"/>
                          <a:cs typeface="+mn-cs"/>
                        </a:rPr>
                        <a:t>to 3 Lanes</a:t>
                      </a:r>
                    </a:p>
                  </a:txBody>
                  <a:tcPr marL="0" marR="0" marT="0" marB="0" anchor="ctr"/>
                </a:tc>
                <a:tc>
                  <a:txBody>
                    <a:bodyPr/>
                    <a:lstStyle/>
                    <a:p>
                      <a:pPr marL="231775" indent="0" algn="l" defTabSz="914400" rtl="0" eaLnBrk="1" fontAlgn="ctr" latinLnBrk="0" hangingPunct="1"/>
                      <a:r>
                        <a:rPr lang="en-US" sz="1600" i="0" kern="1200" dirty="0" smtClean="0">
                          <a:solidFill>
                            <a:schemeClr val="dk1"/>
                          </a:solidFill>
                          <a:latin typeface="+mn-lt"/>
                          <a:ea typeface="+mn-ea"/>
                          <a:cs typeface="+mn-cs"/>
                        </a:rPr>
                        <a:t>0.25</a:t>
                      </a:r>
                      <a:endParaRPr lang="en-US" sz="1600" i="0" kern="1200" dirty="0">
                        <a:solidFill>
                          <a:schemeClr val="dk1"/>
                        </a:solidFill>
                        <a:latin typeface="+mn-lt"/>
                        <a:ea typeface="+mn-ea"/>
                        <a:cs typeface="+mn-cs"/>
                      </a:endParaRPr>
                    </a:p>
                  </a:txBody>
                  <a:tcPr marL="0" marR="0" marT="0" marB="0" anchor="ctr"/>
                </a:tc>
                <a:tc>
                  <a:txBody>
                    <a:bodyPr/>
                    <a:lstStyle/>
                    <a:p>
                      <a:pPr marL="231775" indent="0" algn="l" defTabSz="914400" rtl="0" eaLnBrk="1" fontAlgn="ctr" latinLnBrk="0" hangingPunct="1"/>
                      <a:r>
                        <a:rPr lang="en-US" sz="1600" i="0" kern="1200" dirty="0" smtClean="0">
                          <a:solidFill>
                            <a:schemeClr val="dk1"/>
                          </a:solidFill>
                          <a:latin typeface="+mn-lt"/>
                          <a:ea typeface="+mn-ea"/>
                          <a:cs typeface="+mn-cs"/>
                        </a:rPr>
                        <a:t>1.24</a:t>
                      </a:r>
                      <a:endParaRPr lang="en-US" sz="1600" i="0" kern="1200" dirty="0">
                        <a:solidFill>
                          <a:schemeClr val="dk1"/>
                        </a:solidFill>
                        <a:latin typeface="+mn-lt"/>
                        <a:ea typeface="+mn-ea"/>
                        <a:cs typeface="+mn-cs"/>
                      </a:endParaRPr>
                    </a:p>
                  </a:txBody>
                  <a:tcPr marL="0" marR="0" marT="0" marB="0" anchor="ctr"/>
                </a:tc>
                <a:tc>
                  <a:txBody>
                    <a:bodyPr/>
                    <a:lstStyle/>
                    <a:p>
                      <a:pPr marL="231775" indent="0" algn="l" defTabSz="914400" rtl="0" eaLnBrk="1" fontAlgn="ctr" latinLnBrk="0" hangingPunct="1"/>
                      <a:r>
                        <a:rPr lang="en-US" sz="1600" i="0" kern="1200" dirty="0" smtClean="0">
                          <a:solidFill>
                            <a:schemeClr val="dk1"/>
                          </a:solidFill>
                          <a:latin typeface="+mn-lt"/>
                          <a:ea typeface="+mn-ea"/>
                          <a:cs typeface="+mn-cs"/>
                        </a:rPr>
                        <a:t>0.66</a:t>
                      </a:r>
                      <a:endParaRPr lang="en-US" sz="1600" i="0" kern="1200" dirty="0">
                        <a:solidFill>
                          <a:schemeClr val="dk1"/>
                        </a:solidFill>
                        <a:latin typeface="+mn-lt"/>
                        <a:ea typeface="+mn-ea"/>
                        <a:cs typeface="+mn-cs"/>
                      </a:endParaRPr>
                    </a:p>
                  </a:txBody>
                  <a:tcPr marL="0" marR="0" marT="0" marB="0" anchor="ctr"/>
                </a:tc>
                <a:tc>
                  <a:txBody>
                    <a:bodyPr/>
                    <a:lstStyle/>
                    <a:p>
                      <a:pPr marL="231775" indent="0" algn="l" defTabSz="914400" rtl="0" eaLnBrk="1" fontAlgn="ctr" latinLnBrk="0" hangingPunct="1"/>
                      <a:r>
                        <a:rPr lang="en-US" sz="1600" i="0" kern="1200" dirty="0">
                          <a:solidFill>
                            <a:schemeClr val="dk1"/>
                          </a:solidFill>
                          <a:latin typeface="+mn-lt"/>
                          <a:ea typeface="+mn-ea"/>
                          <a:cs typeface="+mn-cs"/>
                        </a:rPr>
                        <a:t>0.7</a:t>
                      </a:r>
                    </a:p>
                  </a:txBody>
                  <a:tcPr marL="0" marR="0" marT="0" marB="0" anchor="ctr"/>
                </a:tc>
              </a:tr>
            </a:tbl>
          </a:graphicData>
        </a:graphic>
      </p:graphicFrame>
      <p:cxnSp>
        <p:nvCxnSpPr>
          <p:cNvPr id="7" name="Straight Arrow Connector 6"/>
          <p:cNvCxnSpPr/>
          <p:nvPr/>
        </p:nvCxnSpPr>
        <p:spPr bwMode="auto">
          <a:xfrm>
            <a:off x="8752950" y="3437378"/>
            <a:ext cx="597877" cy="0"/>
          </a:xfrm>
          <a:prstGeom prst="straightConnector1">
            <a:avLst/>
          </a:prstGeom>
          <a:solidFill>
            <a:schemeClr val="accent1"/>
          </a:solidFill>
          <a:ln w="76200" cap="flat" cmpd="sng" algn="ctr">
            <a:solidFill>
              <a:schemeClr val="tx2"/>
            </a:solidFill>
            <a:prstDash val="solid"/>
            <a:round/>
            <a:headEnd type="none" w="med" len="med"/>
            <a:tailEnd type="triangle"/>
          </a:ln>
          <a:effectLst/>
        </p:spPr>
      </p:cxnSp>
    </p:spTree>
    <p:extLst>
      <p:ext uri="{BB962C8B-B14F-4D97-AF65-F5344CB8AC3E}">
        <p14:creationId xmlns:p14="http://schemas.microsoft.com/office/powerpoint/2010/main" val="32569336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CMFs for Roadway Widening Projects</a:t>
            </a:r>
            <a:endParaRPr lang="en-US" sz="2800" dirty="0"/>
          </a:p>
        </p:txBody>
      </p:sp>
      <p:sp>
        <p:nvSpPr>
          <p:cNvPr id="3" name="Content Placeholder 2"/>
          <p:cNvSpPr>
            <a:spLocks noGrp="1"/>
          </p:cNvSpPr>
          <p:nvPr>
            <p:ph sz="half" idx="1"/>
          </p:nvPr>
        </p:nvSpPr>
        <p:spPr>
          <a:xfrm>
            <a:off x="609599" y="1600200"/>
            <a:ext cx="10489809" cy="4343400"/>
          </a:xfrm>
        </p:spPr>
        <p:txBody>
          <a:bodyPr/>
          <a:lstStyle/>
          <a:p>
            <a:r>
              <a:rPr lang="en-US" sz="2400" dirty="0" smtClean="0">
                <a:solidFill>
                  <a:schemeClr val="tx2"/>
                </a:solidFill>
              </a:rPr>
              <a:t>For comparison and selection of appropriate  CMF values, VA crash rates were also used </a:t>
            </a:r>
            <a:r>
              <a:rPr lang="en-US" sz="2000" dirty="0" smtClean="0">
                <a:solidFill>
                  <a:schemeClr val="tx2"/>
                </a:solidFill>
              </a:rPr>
              <a:t>:</a:t>
            </a:r>
          </a:p>
          <a:p>
            <a:pPr>
              <a:buFont typeface="Arial" panose="020B0604020202020204" pitchFamily="34" charset="0"/>
              <a:buChar char="•"/>
            </a:pPr>
            <a:r>
              <a:rPr lang="en-US" sz="2000" dirty="0" smtClean="0">
                <a:solidFill>
                  <a:srgbClr val="00408D"/>
                </a:solidFill>
              </a:rPr>
              <a:t>Virginia crashes </a:t>
            </a:r>
            <a:r>
              <a:rPr lang="en-US" sz="2000" dirty="0">
                <a:solidFill>
                  <a:srgbClr val="00408D"/>
                </a:solidFill>
              </a:rPr>
              <a:t>and traffic volume were categorized by rural and urban functional classes to determine crash rates by severity</a:t>
            </a:r>
          </a:p>
          <a:p>
            <a:pPr>
              <a:buFont typeface="Arial" panose="020B0604020202020204" pitchFamily="34" charset="0"/>
              <a:buChar char="•"/>
            </a:pPr>
            <a:r>
              <a:rPr lang="en-US" sz="2000" dirty="0">
                <a:solidFill>
                  <a:srgbClr val="00408D"/>
                </a:solidFill>
              </a:rPr>
              <a:t>The ratio of fatal and severe injury crash rates for </a:t>
            </a:r>
            <a:r>
              <a:rPr lang="en-US" sz="2000" dirty="0" smtClean="0">
                <a:solidFill>
                  <a:srgbClr val="00408D"/>
                </a:solidFill>
              </a:rPr>
              <a:t>widened number of lanes to the existing number of lanes, compared to the SPF derived value, was </a:t>
            </a:r>
            <a:r>
              <a:rPr lang="en-US" sz="2000" dirty="0">
                <a:solidFill>
                  <a:srgbClr val="00408D"/>
                </a:solidFill>
              </a:rPr>
              <a:t>selected </a:t>
            </a:r>
            <a:r>
              <a:rPr lang="en-US" sz="2000" dirty="0" smtClean="0">
                <a:solidFill>
                  <a:srgbClr val="00408D"/>
                </a:solidFill>
              </a:rPr>
              <a:t>as </a:t>
            </a:r>
            <a:r>
              <a:rPr lang="en-US" sz="2000" dirty="0">
                <a:solidFill>
                  <a:srgbClr val="00408D"/>
                </a:solidFill>
              </a:rPr>
              <a:t>the CMF – </a:t>
            </a:r>
            <a:endParaRPr lang="en-US" sz="2000" dirty="0" smtClean="0">
              <a:solidFill>
                <a:srgbClr val="00408D"/>
              </a:solidFill>
            </a:endParaRPr>
          </a:p>
          <a:p>
            <a:pPr>
              <a:buFont typeface="Arial" panose="020B0604020202020204" pitchFamily="34" charset="0"/>
              <a:buChar char="•"/>
            </a:pPr>
            <a:endParaRPr lang="en-US" sz="2000" dirty="0">
              <a:solidFill>
                <a:srgbClr val="00408D"/>
              </a:solidFill>
            </a:endParaRPr>
          </a:p>
          <a:p>
            <a:pPr marL="857250" lvl="2" indent="0">
              <a:buNone/>
            </a:pPr>
            <a:r>
              <a:rPr lang="en-US" b="1" dirty="0">
                <a:cs typeface="+mn-cs"/>
              </a:rPr>
              <a:t>For example, Urban arterial widening from 4 to 6 lanes crash rate ratios ranged from 0.7 to 0.9. A CMF of 0.85 was chosen based on the confidence limits of the estimates, VMT and miles of roadway used to determine the rates, and </a:t>
            </a:r>
            <a:r>
              <a:rPr lang="en-US" b="1" dirty="0" smtClean="0">
                <a:cs typeface="+mn-cs"/>
              </a:rPr>
              <a:t>SPF based widening </a:t>
            </a:r>
            <a:r>
              <a:rPr lang="en-US" b="1" dirty="0">
                <a:cs typeface="+mn-cs"/>
              </a:rPr>
              <a:t>type CMFs.    </a:t>
            </a:r>
          </a:p>
        </p:txBody>
      </p:sp>
    </p:spTree>
    <p:extLst>
      <p:ext uri="{BB962C8B-B14F-4D97-AF65-F5344CB8AC3E}">
        <p14:creationId xmlns:p14="http://schemas.microsoft.com/office/powerpoint/2010/main" val="31345361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0276" y="3354185"/>
            <a:ext cx="8940800" cy="1143000"/>
          </a:xfrm>
        </p:spPr>
        <p:txBody>
          <a:bodyPr/>
          <a:lstStyle/>
          <a:p>
            <a:endParaRPr lang="en-US" dirty="0"/>
          </a:p>
        </p:txBody>
      </p:sp>
      <p:sp>
        <p:nvSpPr>
          <p:cNvPr id="3" name="Content Placeholder 2"/>
          <p:cNvSpPr>
            <a:spLocks noGrp="1"/>
          </p:cNvSpPr>
          <p:nvPr>
            <p:ph idx="1"/>
          </p:nvPr>
        </p:nvSpPr>
        <p:spPr/>
        <p:txBody>
          <a:bodyPr/>
          <a:lstStyle/>
          <a:p>
            <a:pPr marL="914400" lvl="0" indent="-914400" algn="ctr">
              <a:buFont typeface="+mj-lt"/>
              <a:buAutoNum type="arabicPeriod" startAt="4"/>
            </a:pPr>
            <a:r>
              <a:rPr lang="en-US" sz="4800" dirty="0" smtClean="0">
                <a:solidFill>
                  <a:schemeClr val="tx1"/>
                </a:solidFill>
              </a:rPr>
              <a:t> </a:t>
            </a:r>
            <a:r>
              <a:rPr lang="en-US" sz="4800" dirty="0">
                <a:solidFill>
                  <a:schemeClr val="tx1"/>
                </a:solidFill>
              </a:rPr>
              <a:t>CMFs for </a:t>
            </a:r>
            <a:r>
              <a:rPr lang="en-US" sz="4800" dirty="0" smtClean="0">
                <a:solidFill>
                  <a:schemeClr val="tx1"/>
                </a:solidFill>
              </a:rPr>
              <a:t>HB2</a:t>
            </a:r>
          </a:p>
          <a:p>
            <a:pPr marL="0" lvl="0" indent="0" algn="ctr"/>
            <a:endParaRPr lang="en-US" sz="4800" dirty="0">
              <a:solidFill>
                <a:schemeClr val="tx1"/>
              </a:solidFill>
            </a:endParaRPr>
          </a:p>
          <a:p>
            <a:pPr marL="0" lvl="0" indent="0" algn="ctr"/>
            <a:r>
              <a:rPr lang="en-US" sz="3600" dirty="0">
                <a:solidFill>
                  <a:schemeClr val="tx1"/>
                </a:solidFill>
              </a:rPr>
              <a:t>http://www.virginiahb2.org/resources.html</a:t>
            </a:r>
            <a:endParaRPr lang="en-US" sz="3600" dirty="0" smtClean="0">
              <a:solidFill>
                <a:schemeClr val="tx1"/>
              </a:solidFill>
            </a:endParaRPr>
          </a:p>
          <a:p>
            <a:pPr marL="0" lvl="0" indent="0" algn="ctr"/>
            <a:endParaRPr lang="en-US" sz="4800" dirty="0">
              <a:solidFill>
                <a:schemeClr val="tx1"/>
              </a:solidFill>
            </a:endParaRPr>
          </a:p>
          <a:p>
            <a:pPr marL="0" lvl="0" indent="0" algn="ctr"/>
            <a:endParaRPr lang="en-US" sz="4400" dirty="0">
              <a:solidFill>
                <a:schemeClr val="tx1"/>
              </a:solidFill>
            </a:endParaRPr>
          </a:p>
          <a:p>
            <a:pPr lvl="0" algn="ctr"/>
            <a:endParaRPr lang="en-US" sz="4800" dirty="0">
              <a:solidFill>
                <a:schemeClr val="tx1"/>
              </a:solidFill>
            </a:endParaRPr>
          </a:p>
          <a:p>
            <a:endParaRPr lang="en-US" dirty="0"/>
          </a:p>
        </p:txBody>
      </p:sp>
    </p:spTree>
    <p:extLst>
      <p:ext uri="{BB962C8B-B14F-4D97-AF65-F5344CB8AC3E}">
        <p14:creationId xmlns:p14="http://schemas.microsoft.com/office/powerpoint/2010/main" val="20801587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Project Prioritization Evaluation</a:t>
            </a:r>
            <a:r>
              <a:rPr lang="en-US" dirty="0"/>
              <a:t/>
            </a:r>
            <a:br>
              <a:rPr lang="en-US" dirty="0"/>
            </a:br>
            <a:endParaRPr lang="en-US" dirty="0"/>
          </a:p>
        </p:txBody>
      </p:sp>
      <p:sp>
        <p:nvSpPr>
          <p:cNvPr id="3" name="Content Placeholder 2"/>
          <p:cNvSpPr>
            <a:spLocks noGrp="1"/>
          </p:cNvSpPr>
          <p:nvPr>
            <p:ph idx="1"/>
          </p:nvPr>
        </p:nvSpPr>
        <p:spPr>
          <a:xfrm>
            <a:off x="675249" y="1578429"/>
            <a:ext cx="11226019" cy="4343400"/>
          </a:xfrm>
        </p:spPr>
        <p:txBody>
          <a:bodyPr/>
          <a:lstStyle/>
          <a:p>
            <a:r>
              <a:rPr lang="en-US" dirty="0"/>
              <a:t> </a:t>
            </a:r>
          </a:p>
          <a:p>
            <a:pPr lvl="0">
              <a:buFont typeface="+mj-lt"/>
              <a:buAutoNum type="arabicPeriod"/>
            </a:pPr>
            <a:r>
              <a:rPr lang="en-US" sz="2800" dirty="0" smtClean="0">
                <a:solidFill>
                  <a:schemeClr val="tx1"/>
                </a:solidFill>
              </a:rPr>
              <a:t> </a:t>
            </a:r>
            <a:r>
              <a:rPr lang="en-US" sz="2800" dirty="0">
                <a:solidFill>
                  <a:schemeClr val="tx1"/>
                </a:solidFill>
              </a:rPr>
              <a:t>P</a:t>
            </a:r>
            <a:r>
              <a:rPr lang="en-US" sz="2800" dirty="0" smtClean="0">
                <a:solidFill>
                  <a:schemeClr val="tx1"/>
                </a:solidFill>
              </a:rPr>
              <a:t>roject Planning Process and Funding</a:t>
            </a:r>
            <a:endParaRPr lang="en-US" sz="2800" dirty="0">
              <a:solidFill>
                <a:schemeClr val="tx1"/>
              </a:solidFill>
            </a:endParaRPr>
          </a:p>
          <a:p>
            <a:pPr lvl="0">
              <a:buFont typeface="+mj-lt"/>
              <a:buAutoNum type="arabicPeriod"/>
            </a:pPr>
            <a:r>
              <a:rPr lang="en-US" sz="2800" dirty="0" smtClean="0">
                <a:solidFill>
                  <a:schemeClr val="tx1"/>
                </a:solidFill>
              </a:rPr>
              <a:t> Project Evaluation Factors</a:t>
            </a:r>
            <a:endParaRPr lang="en-US" sz="2800" dirty="0">
              <a:solidFill>
                <a:schemeClr val="tx1"/>
              </a:solidFill>
            </a:endParaRPr>
          </a:p>
          <a:p>
            <a:pPr lvl="0">
              <a:buFont typeface="+mj-lt"/>
              <a:buAutoNum type="arabicPeriod"/>
            </a:pPr>
            <a:r>
              <a:rPr lang="en-US" sz="2800" dirty="0" smtClean="0">
                <a:solidFill>
                  <a:schemeClr val="tx1"/>
                </a:solidFill>
              </a:rPr>
              <a:t> Developing Planning Level CMFs</a:t>
            </a:r>
            <a:endParaRPr lang="en-US" sz="2800" dirty="0">
              <a:solidFill>
                <a:schemeClr val="tx1"/>
              </a:solidFill>
            </a:endParaRPr>
          </a:p>
          <a:p>
            <a:pPr lvl="0">
              <a:buFont typeface="+mj-lt"/>
              <a:buAutoNum type="arabicPeriod"/>
            </a:pPr>
            <a:r>
              <a:rPr lang="en-US" sz="2800" dirty="0" smtClean="0">
                <a:solidFill>
                  <a:schemeClr val="tx1"/>
                </a:solidFill>
              </a:rPr>
              <a:t> CMFs </a:t>
            </a:r>
            <a:r>
              <a:rPr lang="en-US" sz="2800" dirty="0">
                <a:solidFill>
                  <a:schemeClr val="tx1"/>
                </a:solidFill>
              </a:rPr>
              <a:t>for HB2</a:t>
            </a:r>
          </a:p>
          <a:p>
            <a:pPr lvl="0">
              <a:buFont typeface="+mj-lt"/>
              <a:buAutoNum type="arabicPeriod"/>
            </a:pPr>
            <a:r>
              <a:rPr lang="en-US" sz="2800" dirty="0" smtClean="0">
                <a:solidFill>
                  <a:schemeClr val="tx1"/>
                </a:solidFill>
              </a:rPr>
              <a:t> Example HB2 use </a:t>
            </a:r>
            <a:r>
              <a:rPr lang="en-US" sz="2800" dirty="0">
                <a:solidFill>
                  <a:schemeClr val="tx1"/>
                </a:solidFill>
              </a:rPr>
              <a:t>of CMFs</a:t>
            </a:r>
          </a:p>
        </p:txBody>
      </p:sp>
    </p:spTree>
    <p:extLst>
      <p:ext uri="{BB962C8B-B14F-4D97-AF65-F5344CB8AC3E}">
        <p14:creationId xmlns:p14="http://schemas.microsoft.com/office/powerpoint/2010/main" val="37011537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0885" y="0"/>
            <a:ext cx="8940800" cy="1143000"/>
          </a:xfrm>
        </p:spPr>
        <p:txBody>
          <a:bodyPr/>
          <a:lstStyle/>
          <a:p>
            <a:r>
              <a:rPr lang="en-US" sz="2800" dirty="0" smtClean="0"/>
              <a:t>HB2 Planning </a:t>
            </a:r>
            <a:r>
              <a:rPr lang="en-US" sz="2800" dirty="0"/>
              <a:t>Level CMFs</a:t>
            </a:r>
          </a:p>
        </p:txBody>
      </p:sp>
      <p:graphicFrame>
        <p:nvGraphicFramePr>
          <p:cNvPr id="5" name="Table 4"/>
          <p:cNvGraphicFramePr>
            <a:graphicFrameLocks noGrp="1"/>
          </p:cNvGraphicFramePr>
          <p:nvPr>
            <p:extLst>
              <p:ext uri="{D42A27DB-BD31-4B8C-83A1-F6EECF244321}">
                <p14:modId xmlns:p14="http://schemas.microsoft.com/office/powerpoint/2010/main" val="1570441911"/>
              </p:ext>
            </p:extLst>
          </p:nvPr>
        </p:nvGraphicFramePr>
        <p:xfrm>
          <a:off x="945408" y="1109398"/>
          <a:ext cx="11101450" cy="5632488"/>
        </p:xfrm>
        <a:graphic>
          <a:graphicData uri="http://schemas.openxmlformats.org/drawingml/2006/table">
            <a:tbl>
              <a:tblPr firstRow="1" bandRow="1">
                <a:tableStyleId>{073A0DAA-6AF3-43AB-8588-CEC1D06C72B9}</a:tableStyleId>
              </a:tblPr>
              <a:tblGrid>
                <a:gridCol w="1780805"/>
                <a:gridCol w="7086599"/>
                <a:gridCol w="2234046"/>
              </a:tblGrid>
              <a:tr h="800519">
                <a:tc>
                  <a:txBody>
                    <a:bodyPr/>
                    <a:lstStyle/>
                    <a:p>
                      <a:pPr marL="61913" indent="0" algn="l" defTabSz="914400" rtl="0" eaLnBrk="1" fontAlgn="ctr" latinLnBrk="0" hangingPunct="1"/>
                      <a:r>
                        <a:rPr lang="en-US" sz="1600" kern="1200" dirty="0"/>
                        <a:t>Project Extent</a:t>
                      </a:r>
                      <a:endParaRPr lang="en-US" sz="1600" b="1" kern="1200" dirty="0">
                        <a:solidFill>
                          <a:schemeClr val="lt1"/>
                        </a:solidFill>
                        <a:latin typeface="+mn-lt"/>
                        <a:ea typeface="+mn-ea"/>
                        <a:cs typeface="+mn-cs"/>
                      </a:endParaRPr>
                    </a:p>
                  </a:txBody>
                  <a:tcPr marL="0" marR="0" marT="0" marB="0" anchor="ctr"/>
                </a:tc>
                <a:tc>
                  <a:txBody>
                    <a:bodyPr/>
                    <a:lstStyle/>
                    <a:p>
                      <a:pPr marL="61913" indent="0" algn="l" defTabSz="914400" rtl="0" eaLnBrk="1" fontAlgn="ctr" latinLnBrk="0" hangingPunct="1"/>
                      <a:r>
                        <a:rPr lang="en-US" sz="1600" kern="1200" dirty="0"/>
                        <a:t>Improvement </a:t>
                      </a:r>
                      <a:r>
                        <a:rPr lang="en-US" sz="1600" kern="1200" dirty="0" smtClean="0"/>
                        <a:t>Type/Features</a:t>
                      </a:r>
                      <a:endParaRPr lang="en-US" sz="1600" b="1" kern="1200" dirty="0">
                        <a:solidFill>
                          <a:schemeClr val="lt1"/>
                        </a:solidFill>
                        <a:latin typeface="+mn-lt"/>
                        <a:ea typeface="+mn-ea"/>
                        <a:cs typeface="+mn-cs"/>
                      </a:endParaRPr>
                    </a:p>
                  </a:txBody>
                  <a:tcPr marL="0" marR="0" marT="0" marB="0" anchor="ctr"/>
                </a:tc>
                <a:tc>
                  <a:txBody>
                    <a:bodyPr/>
                    <a:lstStyle/>
                    <a:p>
                      <a:r>
                        <a:rPr lang="en-US" sz="1600" dirty="0" smtClean="0"/>
                        <a:t>Planning Level </a:t>
                      </a:r>
                    </a:p>
                    <a:p>
                      <a:r>
                        <a:rPr lang="en-US" sz="1600" dirty="0" smtClean="0"/>
                        <a:t>CMF</a:t>
                      </a:r>
                      <a:endParaRPr lang="en-US" sz="1600" dirty="0"/>
                    </a:p>
                  </a:txBody>
                  <a:tcPr anchor="ctr"/>
                </a:tc>
              </a:tr>
              <a:tr h="357717">
                <a:tc>
                  <a:txBody>
                    <a:bodyPr/>
                    <a:lstStyle/>
                    <a:p>
                      <a:pPr marL="0" algn="l" defTabSz="914400" rtl="0" eaLnBrk="1" latinLnBrk="0" hangingPunct="1"/>
                      <a:r>
                        <a:rPr lang="en-US" sz="1600" b="1" kern="1200" dirty="0" smtClean="0"/>
                        <a:t>Intersections</a:t>
                      </a:r>
                      <a:endParaRPr lang="en-US" sz="1600" b="1" kern="1200" dirty="0">
                        <a:solidFill>
                          <a:schemeClr val="dk1"/>
                        </a:solidFill>
                        <a:latin typeface="+mn-lt"/>
                        <a:ea typeface="+mn-ea"/>
                        <a:cs typeface="+mn-cs"/>
                      </a:endParaRPr>
                    </a:p>
                  </a:txBody>
                  <a:tcPr/>
                </a:tc>
                <a:tc>
                  <a:txBody>
                    <a:bodyPr/>
                    <a:lstStyle/>
                    <a:p>
                      <a:pPr marL="0" algn="l" defTabSz="914400" rtl="0" eaLnBrk="1" latinLnBrk="0" hangingPunct="1"/>
                      <a:endParaRPr lang="en-US" sz="1600" kern="1200" dirty="0">
                        <a:solidFill>
                          <a:schemeClr val="dk1"/>
                        </a:solidFill>
                        <a:latin typeface="+mn-lt"/>
                        <a:ea typeface="+mn-ea"/>
                        <a:cs typeface="+mn-cs"/>
                      </a:endParaRPr>
                    </a:p>
                  </a:txBody>
                  <a:tcPr/>
                </a:tc>
                <a:tc>
                  <a:txBody>
                    <a:bodyPr/>
                    <a:lstStyle/>
                    <a:p>
                      <a:pPr marL="0" algn="l" defTabSz="914400" rtl="0" eaLnBrk="1" latinLnBrk="0" hangingPunct="1"/>
                      <a:endParaRPr lang="en-US" sz="1600" kern="1200" dirty="0">
                        <a:solidFill>
                          <a:schemeClr val="dk1"/>
                        </a:solidFill>
                        <a:latin typeface="+mn-lt"/>
                        <a:ea typeface="+mn-ea"/>
                        <a:cs typeface="+mn-cs"/>
                      </a:endParaRPr>
                    </a:p>
                  </a:txBody>
                  <a:tcPr/>
                </a:tc>
              </a:tr>
              <a:tr h="400287">
                <a:tc>
                  <a:txBody>
                    <a:bodyPr/>
                    <a:lstStyle/>
                    <a:p>
                      <a:endParaRPr lang="en-US" sz="1600" dirty="0"/>
                    </a:p>
                  </a:txBody>
                  <a:tcPr/>
                </a:tc>
                <a:tc>
                  <a:txBody>
                    <a:bodyPr/>
                    <a:lstStyle/>
                    <a:p>
                      <a:pPr marL="0" algn="ctr" defTabSz="914400" rtl="0" eaLnBrk="1" fontAlgn="ctr" latinLnBrk="0" hangingPunct="1"/>
                      <a:r>
                        <a:rPr lang="en-US" sz="1600" b="1" kern="1200" dirty="0">
                          <a:solidFill>
                            <a:schemeClr val="dk1"/>
                          </a:solidFill>
                          <a:latin typeface="+mn-lt"/>
                          <a:ea typeface="+mn-ea"/>
                          <a:cs typeface="+mn-cs"/>
                        </a:rPr>
                        <a:t>Signal: New</a:t>
                      </a:r>
                    </a:p>
                  </a:txBody>
                  <a:tcPr marL="0" marR="0" marT="0" marB="0" anchor="ctr"/>
                </a:tc>
                <a:tc>
                  <a:txBody>
                    <a:bodyPr/>
                    <a:lstStyle/>
                    <a:p>
                      <a:pPr algn="ctr" fontAlgn="ctr"/>
                      <a:r>
                        <a:rPr lang="en-US" sz="1100" b="0" i="0" u="none" strike="noStrike" dirty="0" smtClean="0">
                          <a:solidFill>
                            <a:srgbClr val="000000"/>
                          </a:solidFill>
                          <a:effectLst/>
                          <a:latin typeface="Calibri" panose="020F0502020204030204" pitchFamily="34" charset="0"/>
                        </a:rPr>
                        <a:t> </a:t>
                      </a:r>
                      <a:endParaRPr lang="en-US" sz="1100" b="0" i="0" u="none" strike="noStrike" dirty="0">
                        <a:solidFill>
                          <a:srgbClr val="000000"/>
                        </a:solidFill>
                        <a:effectLst/>
                        <a:latin typeface="Calibri" panose="020F0502020204030204" pitchFamily="34" charset="0"/>
                      </a:endParaRPr>
                    </a:p>
                  </a:txBody>
                  <a:tcPr marL="0" marR="0" marT="0" marB="0" anchor="ctr"/>
                </a:tc>
              </a:tr>
              <a:tr h="400287">
                <a:tc>
                  <a:txBody>
                    <a:bodyPr/>
                    <a:lstStyle/>
                    <a:p>
                      <a:endParaRPr lang="en-US" sz="1600" dirty="0"/>
                    </a:p>
                  </a:txBody>
                  <a:tcPr/>
                </a:tc>
                <a:tc>
                  <a:txBody>
                    <a:bodyPr/>
                    <a:lstStyle/>
                    <a:p>
                      <a:pPr marL="0" algn="ctr" defTabSz="914400" rtl="0" eaLnBrk="1" fontAlgn="ctr" latinLnBrk="0" hangingPunct="1"/>
                      <a:r>
                        <a:rPr lang="en-US" sz="1600" i="1" kern="1200" dirty="0" smtClean="0">
                          <a:solidFill>
                            <a:schemeClr val="dk1"/>
                          </a:solidFill>
                          <a:latin typeface="+mn-lt"/>
                          <a:ea typeface="+mn-ea"/>
                          <a:cs typeface="+mn-cs"/>
                        </a:rPr>
                        <a:t>Convert stop/yield control to signal</a:t>
                      </a:r>
                      <a:endParaRPr lang="en-US" sz="1600" i="1" kern="1200" dirty="0">
                        <a:solidFill>
                          <a:schemeClr val="dk1"/>
                        </a:solidFill>
                        <a:latin typeface="+mn-lt"/>
                        <a:ea typeface="+mn-ea"/>
                        <a:cs typeface="+mn-cs"/>
                      </a:endParaRPr>
                    </a:p>
                  </a:txBody>
                  <a:tcPr marL="0" marR="0" marT="0" marB="0" anchor="ctr"/>
                </a:tc>
                <a:tc>
                  <a:txBody>
                    <a:bodyPr/>
                    <a:lstStyle/>
                    <a:p>
                      <a:pPr algn="ctr" fontAlgn="ctr"/>
                      <a:r>
                        <a:rPr lang="en-US" sz="1600" b="0" kern="1200" dirty="0" smtClean="0">
                          <a:solidFill>
                            <a:schemeClr val="dk1"/>
                          </a:solidFill>
                          <a:latin typeface="+mn-lt"/>
                          <a:ea typeface="+mn-ea"/>
                          <a:cs typeface="+mn-cs"/>
                        </a:rPr>
                        <a:t>0.65</a:t>
                      </a:r>
                      <a:endParaRPr lang="en-US" sz="1600" b="0" kern="1200" dirty="0">
                        <a:solidFill>
                          <a:schemeClr val="dk1"/>
                        </a:solidFill>
                        <a:latin typeface="+mn-lt"/>
                        <a:ea typeface="+mn-ea"/>
                        <a:cs typeface="+mn-cs"/>
                      </a:endParaRPr>
                    </a:p>
                  </a:txBody>
                  <a:tcPr marL="0" marR="0" marT="0" marB="0" anchor="ctr"/>
                </a:tc>
              </a:tr>
              <a:tr h="400287">
                <a:tc>
                  <a:txBody>
                    <a:bodyPr/>
                    <a:lstStyle/>
                    <a:p>
                      <a:endParaRPr lang="en-US" sz="1600" dirty="0"/>
                    </a:p>
                  </a:txBody>
                  <a:tcPr/>
                </a:tc>
                <a:tc>
                  <a:txBody>
                    <a:bodyPr/>
                    <a:lstStyle/>
                    <a:p>
                      <a:pPr marL="0" algn="ctr" defTabSz="914400" rtl="0" eaLnBrk="1" fontAlgn="ctr" latinLnBrk="0" hangingPunct="1"/>
                      <a:r>
                        <a:rPr lang="en-US" sz="1600" b="1" kern="1200" dirty="0">
                          <a:solidFill>
                            <a:schemeClr val="dk1"/>
                          </a:solidFill>
                          <a:latin typeface="+mn-lt"/>
                          <a:ea typeface="+mn-ea"/>
                          <a:cs typeface="+mn-cs"/>
                        </a:rPr>
                        <a:t>Roundabout: New</a:t>
                      </a:r>
                    </a:p>
                  </a:txBody>
                  <a:tcPr marL="0" marR="0" marT="0" marB="0" anchor="ctr"/>
                </a:tc>
                <a:tc>
                  <a:txBody>
                    <a:bodyPr/>
                    <a:lstStyle/>
                    <a:p>
                      <a:pPr algn="ctr" fontAlgn="ctr"/>
                      <a:r>
                        <a:rPr lang="en-US" sz="1600" b="0" kern="1200" dirty="0" smtClean="0">
                          <a:solidFill>
                            <a:schemeClr val="dk1"/>
                          </a:solidFill>
                          <a:latin typeface="+mn-lt"/>
                          <a:ea typeface="+mn-ea"/>
                          <a:cs typeface="+mn-cs"/>
                        </a:rPr>
                        <a:t> </a:t>
                      </a:r>
                      <a:endParaRPr lang="en-US" sz="1600" b="0" kern="1200" dirty="0">
                        <a:solidFill>
                          <a:schemeClr val="dk1"/>
                        </a:solidFill>
                        <a:latin typeface="+mn-lt"/>
                        <a:ea typeface="+mn-ea"/>
                        <a:cs typeface="+mn-cs"/>
                      </a:endParaRPr>
                    </a:p>
                  </a:txBody>
                  <a:tcPr marL="0" marR="0" marT="0" marB="0" anchor="ctr"/>
                </a:tc>
              </a:tr>
              <a:tr h="400287">
                <a:tc>
                  <a:txBody>
                    <a:bodyPr/>
                    <a:lstStyle/>
                    <a:p>
                      <a:endParaRPr lang="en-US" sz="1600" i="1" dirty="0"/>
                    </a:p>
                  </a:txBody>
                  <a:tcPr/>
                </a:tc>
                <a:tc>
                  <a:txBody>
                    <a:bodyPr/>
                    <a:lstStyle/>
                    <a:p>
                      <a:pPr marL="0" algn="ctr" defTabSz="914400" rtl="0" eaLnBrk="1" fontAlgn="ctr" latinLnBrk="0" hangingPunct="1"/>
                      <a:r>
                        <a:rPr lang="en-US" sz="1600" i="1" kern="1200" dirty="0">
                          <a:solidFill>
                            <a:schemeClr val="dk1"/>
                          </a:solidFill>
                          <a:latin typeface="+mn-lt"/>
                          <a:ea typeface="+mn-ea"/>
                          <a:cs typeface="+mn-cs"/>
                        </a:rPr>
                        <a:t>Roundabout: New - Convert signal to roundabout</a:t>
                      </a:r>
                    </a:p>
                  </a:txBody>
                  <a:tcPr marL="0" marR="0" marT="0" marB="0" anchor="ctr"/>
                </a:tc>
                <a:tc>
                  <a:txBody>
                    <a:bodyPr/>
                    <a:lstStyle/>
                    <a:p>
                      <a:pPr algn="ctr" fontAlgn="ctr"/>
                      <a:r>
                        <a:rPr lang="en-US" sz="1600" b="0" kern="1200" dirty="0" smtClean="0">
                          <a:solidFill>
                            <a:schemeClr val="dk1"/>
                          </a:solidFill>
                          <a:latin typeface="+mn-lt"/>
                          <a:ea typeface="+mn-ea"/>
                          <a:cs typeface="+mn-cs"/>
                        </a:rPr>
                        <a:t>0.40</a:t>
                      </a:r>
                      <a:endParaRPr lang="en-US" sz="1600" b="0" kern="1200" dirty="0">
                        <a:solidFill>
                          <a:schemeClr val="dk1"/>
                        </a:solidFill>
                        <a:latin typeface="+mn-lt"/>
                        <a:ea typeface="+mn-ea"/>
                        <a:cs typeface="+mn-cs"/>
                      </a:endParaRPr>
                    </a:p>
                  </a:txBody>
                  <a:tcPr marL="0" marR="0" marT="0" marB="0" anchor="ctr"/>
                </a:tc>
              </a:tr>
              <a:tr h="400287">
                <a:tc>
                  <a:txBody>
                    <a:bodyPr/>
                    <a:lstStyle/>
                    <a:p>
                      <a:endParaRPr lang="en-US" sz="1600" i="1" dirty="0"/>
                    </a:p>
                  </a:txBody>
                  <a:tcPr/>
                </a:tc>
                <a:tc>
                  <a:txBody>
                    <a:bodyPr/>
                    <a:lstStyle/>
                    <a:p>
                      <a:pPr marL="0" algn="ctr" defTabSz="914400" rtl="0" eaLnBrk="1" fontAlgn="ctr" latinLnBrk="0" hangingPunct="1"/>
                      <a:r>
                        <a:rPr lang="en-US" sz="1600" i="1" kern="1200" dirty="0">
                          <a:solidFill>
                            <a:schemeClr val="dk1"/>
                          </a:solidFill>
                          <a:latin typeface="+mn-lt"/>
                          <a:ea typeface="+mn-ea"/>
                          <a:cs typeface="+mn-cs"/>
                        </a:rPr>
                        <a:t>Roundabout: New - Convert stop/yield control to roundabout</a:t>
                      </a:r>
                    </a:p>
                  </a:txBody>
                  <a:tcPr marL="0" marR="0" marT="0" marB="0" anchor="ctr"/>
                </a:tc>
                <a:tc>
                  <a:txBody>
                    <a:bodyPr/>
                    <a:lstStyle/>
                    <a:p>
                      <a:pPr algn="ctr" fontAlgn="ctr"/>
                      <a:r>
                        <a:rPr lang="en-US" sz="1600" b="0" kern="1200" dirty="0" smtClean="0">
                          <a:solidFill>
                            <a:schemeClr val="dk1"/>
                          </a:solidFill>
                          <a:latin typeface="+mn-lt"/>
                          <a:ea typeface="+mn-ea"/>
                          <a:cs typeface="+mn-cs"/>
                        </a:rPr>
                        <a:t>0.20</a:t>
                      </a:r>
                      <a:endParaRPr lang="en-US" sz="1600" b="0" kern="1200" dirty="0">
                        <a:solidFill>
                          <a:schemeClr val="dk1"/>
                        </a:solidFill>
                        <a:latin typeface="+mn-lt"/>
                        <a:ea typeface="+mn-ea"/>
                        <a:cs typeface="+mn-cs"/>
                      </a:endParaRPr>
                    </a:p>
                  </a:txBody>
                  <a:tcPr marL="0" marR="0" marT="0" marB="0" anchor="ctr"/>
                </a:tc>
              </a:tr>
              <a:tr h="400287">
                <a:tc>
                  <a:txBody>
                    <a:bodyPr/>
                    <a:lstStyle/>
                    <a:p>
                      <a:endParaRPr lang="en-US" sz="1600" dirty="0"/>
                    </a:p>
                  </a:txBody>
                  <a:tcPr/>
                </a:tc>
                <a:tc>
                  <a:txBody>
                    <a:bodyPr/>
                    <a:lstStyle/>
                    <a:p>
                      <a:pPr marL="0" algn="ctr" defTabSz="914400" rtl="0" eaLnBrk="1" fontAlgn="ctr" latinLnBrk="0" hangingPunct="1"/>
                      <a:r>
                        <a:rPr lang="en-US" sz="1600" b="1" kern="1200" dirty="0">
                          <a:solidFill>
                            <a:schemeClr val="dk1"/>
                          </a:solidFill>
                          <a:latin typeface="+mn-lt"/>
                          <a:ea typeface="+mn-ea"/>
                          <a:cs typeface="+mn-cs"/>
                        </a:rPr>
                        <a:t>New Turn </a:t>
                      </a:r>
                      <a:r>
                        <a:rPr lang="en-US" sz="1600" b="1" kern="1200" dirty="0" smtClean="0">
                          <a:solidFill>
                            <a:schemeClr val="dk1"/>
                          </a:solidFill>
                          <a:latin typeface="+mn-lt"/>
                          <a:ea typeface="+mn-ea"/>
                          <a:cs typeface="+mn-cs"/>
                        </a:rPr>
                        <a:t>Lane (none present)</a:t>
                      </a:r>
                      <a:endParaRPr lang="en-US" sz="1600" b="1" kern="1200" dirty="0">
                        <a:solidFill>
                          <a:schemeClr val="dk1"/>
                        </a:solidFill>
                        <a:latin typeface="+mn-lt"/>
                        <a:ea typeface="+mn-ea"/>
                        <a:cs typeface="+mn-cs"/>
                      </a:endParaRPr>
                    </a:p>
                  </a:txBody>
                  <a:tcPr marL="0" marR="0" marT="0" marB="0" anchor="ctr"/>
                </a:tc>
                <a:tc>
                  <a:txBody>
                    <a:bodyPr/>
                    <a:lstStyle/>
                    <a:p>
                      <a:pPr algn="ctr" fontAlgn="ctr"/>
                      <a:r>
                        <a:rPr lang="en-US" sz="1600" b="0" kern="1200" dirty="0">
                          <a:solidFill>
                            <a:schemeClr val="dk1"/>
                          </a:solidFill>
                          <a:latin typeface="+mn-lt"/>
                          <a:ea typeface="+mn-ea"/>
                          <a:cs typeface="+mn-cs"/>
                        </a:rPr>
                        <a:t>0.85</a:t>
                      </a:r>
                    </a:p>
                  </a:txBody>
                  <a:tcPr marL="0" marR="0" marT="0" marB="0" anchor="ctr"/>
                </a:tc>
              </a:tr>
              <a:tr h="400287">
                <a:tc>
                  <a:txBody>
                    <a:bodyPr/>
                    <a:lstStyle/>
                    <a:p>
                      <a:endParaRPr lang="en-US" sz="1600" dirty="0"/>
                    </a:p>
                  </a:txBody>
                  <a:tcPr/>
                </a:tc>
                <a:tc>
                  <a:txBody>
                    <a:bodyPr/>
                    <a:lstStyle/>
                    <a:p>
                      <a:pPr marL="0" algn="ctr" defTabSz="914400" rtl="0" eaLnBrk="1" fontAlgn="ctr" latinLnBrk="0" hangingPunct="1"/>
                      <a:r>
                        <a:rPr lang="en-US" sz="1600" b="1" kern="1200" dirty="0">
                          <a:solidFill>
                            <a:schemeClr val="dk1"/>
                          </a:solidFill>
                          <a:latin typeface="+mn-lt"/>
                          <a:ea typeface="+mn-ea"/>
                          <a:cs typeface="+mn-cs"/>
                        </a:rPr>
                        <a:t>Add Turn </a:t>
                      </a:r>
                      <a:r>
                        <a:rPr lang="en-US" sz="1600" b="1" kern="1200" dirty="0" smtClean="0">
                          <a:solidFill>
                            <a:schemeClr val="dk1"/>
                          </a:solidFill>
                          <a:latin typeface="+mn-lt"/>
                          <a:ea typeface="+mn-ea"/>
                          <a:cs typeface="+mn-cs"/>
                        </a:rPr>
                        <a:t>Lane  (to existing)</a:t>
                      </a:r>
                      <a:endParaRPr lang="en-US" sz="1600" b="1" kern="1200" dirty="0">
                        <a:solidFill>
                          <a:schemeClr val="dk1"/>
                        </a:solidFill>
                        <a:latin typeface="+mn-lt"/>
                        <a:ea typeface="+mn-ea"/>
                        <a:cs typeface="+mn-cs"/>
                      </a:endParaRPr>
                    </a:p>
                  </a:txBody>
                  <a:tcPr marL="0" marR="0" marT="0" marB="0" anchor="ctr"/>
                </a:tc>
                <a:tc>
                  <a:txBody>
                    <a:bodyPr/>
                    <a:lstStyle/>
                    <a:p>
                      <a:pPr algn="ctr" fontAlgn="ctr"/>
                      <a:r>
                        <a:rPr lang="en-US" sz="1600" b="0" kern="1200" dirty="0" smtClean="0">
                          <a:solidFill>
                            <a:schemeClr val="dk1"/>
                          </a:solidFill>
                          <a:latin typeface="+mn-lt"/>
                          <a:ea typeface="+mn-ea"/>
                          <a:cs typeface="+mn-cs"/>
                        </a:rPr>
                        <a:t>0.97</a:t>
                      </a:r>
                      <a:endParaRPr lang="en-US" sz="1600" b="0" kern="1200" dirty="0">
                        <a:solidFill>
                          <a:schemeClr val="dk1"/>
                        </a:solidFill>
                        <a:latin typeface="+mn-lt"/>
                        <a:ea typeface="+mn-ea"/>
                        <a:cs typeface="+mn-cs"/>
                      </a:endParaRPr>
                    </a:p>
                  </a:txBody>
                  <a:tcPr marL="0" marR="0" marT="0" marB="0" anchor="ctr"/>
                </a:tc>
              </a:tr>
              <a:tr h="400287">
                <a:tc>
                  <a:txBody>
                    <a:bodyPr/>
                    <a:lstStyle/>
                    <a:p>
                      <a:endParaRPr lang="en-US" sz="1600" dirty="0"/>
                    </a:p>
                  </a:txBody>
                  <a:tcPr/>
                </a:tc>
                <a:tc>
                  <a:txBody>
                    <a:bodyPr/>
                    <a:lstStyle/>
                    <a:p>
                      <a:pPr marL="0" algn="ctr" defTabSz="914400" rtl="0" eaLnBrk="1" fontAlgn="ctr" latinLnBrk="0" hangingPunct="1"/>
                      <a:r>
                        <a:rPr lang="en-US" sz="1600" b="1" kern="1200" dirty="0">
                          <a:solidFill>
                            <a:schemeClr val="dk1"/>
                          </a:solidFill>
                          <a:latin typeface="+mn-lt"/>
                          <a:ea typeface="+mn-ea"/>
                          <a:cs typeface="+mn-cs"/>
                        </a:rPr>
                        <a:t>Remove </a:t>
                      </a:r>
                      <a:r>
                        <a:rPr lang="en-US" sz="1600" b="1" kern="1200" dirty="0" smtClean="0">
                          <a:solidFill>
                            <a:schemeClr val="dk1"/>
                          </a:solidFill>
                          <a:latin typeface="+mn-lt"/>
                          <a:ea typeface="+mn-ea"/>
                          <a:cs typeface="+mn-cs"/>
                        </a:rPr>
                        <a:t>Minor Approach Left Turns </a:t>
                      </a:r>
                    </a:p>
                    <a:p>
                      <a:pPr marL="0" algn="ctr" defTabSz="914400" rtl="0" eaLnBrk="1" fontAlgn="ctr" latinLnBrk="0" hangingPunct="1"/>
                      <a:r>
                        <a:rPr lang="en-US" sz="1600" b="1" kern="1200" dirty="0" smtClean="0">
                          <a:solidFill>
                            <a:schemeClr val="dk1"/>
                          </a:solidFill>
                          <a:latin typeface="+mn-lt"/>
                          <a:ea typeface="+mn-ea"/>
                          <a:cs typeface="+mn-cs"/>
                        </a:rPr>
                        <a:t>(</a:t>
                      </a:r>
                      <a:r>
                        <a:rPr lang="en-US" sz="1600" b="1" kern="1200" dirty="0">
                          <a:solidFill>
                            <a:schemeClr val="dk1"/>
                          </a:solidFill>
                          <a:latin typeface="+mn-lt"/>
                          <a:ea typeface="+mn-ea"/>
                          <a:cs typeface="+mn-cs"/>
                        </a:rPr>
                        <a:t>use right turn and downstream U-turn)</a:t>
                      </a:r>
                    </a:p>
                  </a:txBody>
                  <a:tcPr marL="0" marR="0" marT="0" marB="0" anchor="ctr"/>
                </a:tc>
                <a:tc>
                  <a:txBody>
                    <a:bodyPr/>
                    <a:lstStyle/>
                    <a:p>
                      <a:pPr algn="ctr" fontAlgn="ctr"/>
                      <a:r>
                        <a:rPr lang="en-US" sz="1600" b="0" kern="1200" dirty="0" smtClean="0">
                          <a:solidFill>
                            <a:schemeClr val="dk1"/>
                          </a:solidFill>
                          <a:latin typeface="+mn-lt"/>
                          <a:ea typeface="+mn-ea"/>
                          <a:cs typeface="+mn-cs"/>
                        </a:rPr>
                        <a:t>0.65</a:t>
                      </a:r>
                      <a:endParaRPr lang="en-US" sz="1600" b="0" kern="1200" dirty="0">
                        <a:solidFill>
                          <a:schemeClr val="dk1"/>
                        </a:solidFill>
                        <a:latin typeface="+mn-lt"/>
                        <a:ea typeface="+mn-ea"/>
                        <a:cs typeface="+mn-cs"/>
                      </a:endParaRPr>
                    </a:p>
                  </a:txBody>
                  <a:tcPr marL="0" marR="0" marT="0" marB="0" anchor="ctr"/>
                </a:tc>
              </a:tr>
              <a:tr h="384463">
                <a:tc>
                  <a:txBody>
                    <a:bodyPr/>
                    <a:lstStyle/>
                    <a:p>
                      <a:endParaRPr lang="en-US" sz="1600" dirty="0"/>
                    </a:p>
                  </a:txBody>
                  <a:tcPr/>
                </a:tc>
                <a:tc>
                  <a:txBody>
                    <a:bodyPr/>
                    <a:lstStyle/>
                    <a:p>
                      <a:pPr marL="0" algn="ctr" defTabSz="914400" rtl="0" eaLnBrk="1" fontAlgn="ctr" latinLnBrk="0" hangingPunct="1"/>
                      <a:r>
                        <a:rPr lang="en-US" sz="1600" b="1" kern="1200" dirty="0">
                          <a:solidFill>
                            <a:schemeClr val="dk1"/>
                          </a:solidFill>
                          <a:latin typeface="+mn-lt"/>
                          <a:ea typeface="+mn-ea"/>
                          <a:cs typeface="+mn-cs"/>
                        </a:rPr>
                        <a:t>Improve skew angle</a:t>
                      </a:r>
                    </a:p>
                  </a:txBody>
                  <a:tcPr marL="0" marR="0" marT="0" marB="0" anchor="ctr"/>
                </a:tc>
                <a:tc>
                  <a:txBody>
                    <a:bodyPr/>
                    <a:lstStyle/>
                    <a:p>
                      <a:pPr algn="ctr" fontAlgn="ctr"/>
                      <a:r>
                        <a:rPr lang="en-US" sz="1600" b="0" kern="1200" dirty="0">
                          <a:solidFill>
                            <a:schemeClr val="dk1"/>
                          </a:solidFill>
                          <a:latin typeface="+mn-lt"/>
                          <a:ea typeface="+mn-ea"/>
                          <a:cs typeface="+mn-cs"/>
                        </a:rPr>
                        <a:t> </a:t>
                      </a:r>
                    </a:p>
                  </a:txBody>
                  <a:tcPr marL="0" marR="0" marT="0" marB="0" anchor="ctr"/>
                </a:tc>
              </a:tr>
              <a:tr h="415637">
                <a:tc>
                  <a:txBody>
                    <a:bodyPr/>
                    <a:lstStyle/>
                    <a:p>
                      <a:endParaRPr lang="en-US" sz="1600" dirty="0"/>
                    </a:p>
                  </a:txBody>
                  <a:tcPr/>
                </a:tc>
                <a:tc>
                  <a:txBody>
                    <a:bodyPr/>
                    <a:lstStyle/>
                    <a:p>
                      <a:pPr algn="ctr" fontAlgn="ctr"/>
                      <a:r>
                        <a:rPr lang="en-US" sz="1600" i="1" kern="1200" dirty="0">
                          <a:solidFill>
                            <a:schemeClr val="dk1"/>
                          </a:solidFill>
                          <a:latin typeface="+mn-lt"/>
                          <a:ea typeface="+mn-ea"/>
                          <a:cs typeface="+mn-cs"/>
                        </a:rPr>
                        <a:t>3 Leg Intersection</a:t>
                      </a:r>
                    </a:p>
                  </a:txBody>
                  <a:tcPr marL="0" marR="0" marT="0" marB="0" anchor="ctr"/>
                </a:tc>
                <a:tc>
                  <a:txBody>
                    <a:bodyPr/>
                    <a:lstStyle/>
                    <a:p>
                      <a:pPr algn="ctr" fontAlgn="ctr"/>
                      <a:r>
                        <a:rPr lang="en-US" sz="1600" b="0" kern="1200" dirty="0" smtClean="0">
                          <a:solidFill>
                            <a:schemeClr val="dk1"/>
                          </a:solidFill>
                          <a:latin typeface="+mn-lt"/>
                          <a:ea typeface="+mn-ea"/>
                          <a:cs typeface="+mn-cs"/>
                        </a:rPr>
                        <a:t>0.70</a:t>
                      </a:r>
                      <a:endParaRPr lang="en-US" sz="1600" b="0" kern="1200" dirty="0">
                        <a:solidFill>
                          <a:schemeClr val="dk1"/>
                        </a:solidFill>
                        <a:latin typeface="+mn-lt"/>
                        <a:ea typeface="+mn-ea"/>
                        <a:cs typeface="+mn-cs"/>
                      </a:endParaRPr>
                    </a:p>
                  </a:txBody>
                  <a:tcPr marL="0" marR="0" marT="0" marB="0" anchor="ctr"/>
                </a:tc>
              </a:tr>
              <a:tr h="384463">
                <a:tc>
                  <a:txBody>
                    <a:bodyPr/>
                    <a:lstStyle/>
                    <a:p>
                      <a:endParaRPr lang="en-US" sz="1600" dirty="0"/>
                    </a:p>
                  </a:txBody>
                  <a:tcPr/>
                </a:tc>
                <a:tc>
                  <a:txBody>
                    <a:bodyPr/>
                    <a:lstStyle/>
                    <a:p>
                      <a:pPr algn="ctr" fontAlgn="ctr"/>
                      <a:r>
                        <a:rPr lang="en-US" sz="1600" i="1" kern="1200" dirty="0">
                          <a:solidFill>
                            <a:schemeClr val="dk1"/>
                          </a:solidFill>
                          <a:latin typeface="+mn-lt"/>
                          <a:ea typeface="+mn-ea"/>
                          <a:cs typeface="+mn-cs"/>
                        </a:rPr>
                        <a:t>4 Leg Intersection</a:t>
                      </a:r>
                    </a:p>
                  </a:txBody>
                  <a:tcPr marL="0" marR="0" marT="0" marB="0" anchor="ctr"/>
                </a:tc>
                <a:tc>
                  <a:txBody>
                    <a:bodyPr/>
                    <a:lstStyle/>
                    <a:p>
                      <a:pPr algn="ctr" fontAlgn="ctr"/>
                      <a:r>
                        <a:rPr lang="en-US" sz="1600" b="0" kern="1200" dirty="0" smtClean="0">
                          <a:solidFill>
                            <a:schemeClr val="dk1"/>
                          </a:solidFill>
                          <a:latin typeface="+mn-lt"/>
                          <a:ea typeface="+mn-ea"/>
                          <a:cs typeface="+mn-cs"/>
                        </a:rPr>
                        <a:t>0.60</a:t>
                      </a:r>
                      <a:endParaRPr lang="en-US" sz="1600" b="0" kern="1200" dirty="0">
                        <a:solidFill>
                          <a:schemeClr val="dk1"/>
                        </a:solidFill>
                        <a:latin typeface="+mn-lt"/>
                        <a:ea typeface="+mn-ea"/>
                        <a:cs typeface="+mn-cs"/>
                      </a:endParaRPr>
                    </a:p>
                  </a:txBody>
                  <a:tcPr marL="0" marR="0" marT="0" marB="0" anchor="ctr"/>
                </a:tc>
              </a:tr>
            </a:tbl>
          </a:graphicData>
        </a:graphic>
      </p:graphicFrame>
    </p:spTree>
    <p:extLst>
      <p:ext uri="{BB962C8B-B14F-4D97-AF65-F5344CB8AC3E}">
        <p14:creationId xmlns:p14="http://schemas.microsoft.com/office/powerpoint/2010/main" val="27609835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0258" y="0"/>
            <a:ext cx="8940800" cy="1143000"/>
          </a:xfrm>
        </p:spPr>
        <p:txBody>
          <a:bodyPr/>
          <a:lstStyle/>
          <a:p>
            <a:r>
              <a:rPr lang="en-US" sz="2800" dirty="0" smtClean="0"/>
              <a:t>HB2 Planning </a:t>
            </a:r>
            <a:r>
              <a:rPr lang="en-US" sz="2800" dirty="0"/>
              <a:t>Level CMFs</a:t>
            </a:r>
          </a:p>
        </p:txBody>
      </p:sp>
      <p:graphicFrame>
        <p:nvGraphicFramePr>
          <p:cNvPr id="5" name="Table 4"/>
          <p:cNvGraphicFramePr>
            <a:graphicFrameLocks noGrp="1"/>
          </p:cNvGraphicFramePr>
          <p:nvPr>
            <p:extLst>
              <p:ext uri="{D42A27DB-BD31-4B8C-83A1-F6EECF244321}">
                <p14:modId xmlns:p14="http://schemas.microsoft.com/office/powerpoint/2010/main" val="2762974998"/>
              </p:ext>
            </p:extLst>
          </p:nvPr>
        </p:nvGraphicFramePr>
        <p:xfrm>
          <a:off x="945408" y="1109398"/>
          <a:ext cx="11101450" cy="5632488"/>
        </p:xfrm>
        <a:graphic>
          <a:graphicData uri="http://schemas.openxmlformats.org/drawingml/2006/table">
            <a:tbl>
              <a:tblPr firstRow="1" bandRow="1">
                <a:tableStyleId>{073A0DAA-6AF3-43AB-8588-CEC1D06C72B9}</a:tableStyleId>
              </a:tblPr>
              <a:tblGrid>
                <a:gridCol w="1780805"/>
                <a:gridCol w="7086599"/>
                <a:gridCol w="2234046"/>
              </a:tblGrid>
              <a:tr h="800519">
                <a:tc>
                  <a:txBody>
                    <a:bodyPr/>
                    <a:lstStyle/>
                    <a:p>
                      <a:pPr marL="61913" indent="0" algn="l" defTabSz="914400" rtl="0" eaLnBrk="1" fontAlgn="ctr" latinLnBrk="0" hangingPunct="1"/>
                      <a:r>
                        <a:rPr lang="en-US" sz="1600" kern="1200" dirty="0"/>
                        <a:t>Project Extent</a:t>
                      </a:r>
                      <a:endParaRPr lang="en-US" sz="1600" b="1" kern="1200" dirty="0">
                        <a:solidFill>
                          <a:schemeClr val="lt1"/>
                        </a:solidFill>
                        <a:latin typeface="+mn-lt"/>
                        <a:ea typeface="+mn-ea"/>
                        <a:cs typeface="+mn-cs"/>
                      </a:endParaRPr>
                    </a:p>
                  </a:txBody>
                  <a:tcPr marL="0" marR="0" marT="0" marB="0" anchor="ctr"/>
                </a:tc>
                <a:tc>
                  <a:txBody>
                    <a:bodyPr/>
                    <a:lstStyle/>
                    <a:p>
                      <a:pPr marL="61913" indent="0" algn="l" defTabSz="914400" rtl="0" eaLnBrk="1" fontAlgn="ctr" latinLnBrk="0" hangingPunct="1"/>
                      <a:r>
                        <a:rPr lang="en-US" sz="1600" kern="1200" dirty="0"/>
                        <a:t>Improvement </a:t>
                      </a:r>
                      <a:r>
                        <a:rPr lang="en-US" sz="1600" kern="1200" dirty="0" smtClean="0"/>
                        <a:t>Type/Feature</a:t>
                      </a:r>
                      <a:endParaRPr lang="en-US" sz="1600" b="1" kern="1200" dirty="0">
                        <a:solidFill>
                          <a:schemeClr val="lt1"/>
                        </a:solidFill>
                        <a:latin typeface="+mn-lt"/>
                        <a:ea typeface="+mn-ea"/>
                        <a:cs typeface="+mn-cs"/>
                      </a:endParaRPr>
                    </a:p>
                  </a:txBody>
                  <a:tcPr marL="0" marR="0" marT="0" marB="0" anchor="ctr"/>
                </a:tc>
                <a:tc>
                  <a:txBody>
                    <a:bodyPr/>
                    <a:lstStyle/>
                    <a:p>
                      <a:r>
                        <a:rPr lang="en-US" sz="1600" dirty="0" smtClean="0"/>
                        <a:t>Planning Level </a:t>
                      </a:r>
                    </a:p>
                    <a:p>
                      <a:r>
                        <a:rPr lang="en-US" sz="1600" dirty="0" smtClean="0"/>
                        <a:t>CMF</a:t>
                      </a:r>
                      <a:endParaRPr lang="en-US" sz="1600" dirty="0"/>
                    </a:p>
                  </a:txBody>
                  <a:tcPr anchor="ctr"/>
                </a:tc>
              </a:tr>
              <a:tr h="357717">
                <a:tc>
                  <a:txBody>
                    <a:bodyPr/>
                    <a:lstStyle/>
                    <a:p>
                      <a:pPr marL="0" algn="l" defTabSz="914400" rtl="0" eaLnBrk="1" latinLnBrk="0" hangingPunct="1"/>
                      <a:r>
                        <a:rPr lang="en-US" sz="1600" b="1" kern="1200" dirty="0" smtClean="0"/>
                        <a:t>Interchange</a:t>
                      </a:r>
                      <a:endParaRPr lang="en-US" sz="1600" b="1" kern="1200" dirty="0">
                        <a:solidFill>
                          <a:schemeClr val="dk1"/>
                        </a:solidFill>
                        <a:latin typeface="+mn-lt"/>
                        <a:ea typeface="+mn-ea"/>
                        <a:cs typeface="+mn-cs"/>
                      </a:endParaRPr>
                    </a:p>
                  </a:txBody>
                  <a:tcPr/>
                </a:tc>
                <a:tc>
                  <a:txBody>
                    <a:bodyPr/>
                    <a:lstStyle/>
                    <a:p>
                      <a:pPr marL="0" algn="l" defTabSz="914400" rtl="0" eaLnBrk="1" latinLnBrk="0" hangingPunct="1"/>
                      <a:endParaRPr lang="en-US" sz="1600" kern="1200" dirty="0">
                        <a:solidFill>
                          <a:schemeClr val="dk1"/>
                        </a:solidFill>
                        <a:latin typeface="+mn-lt"/>
                        <a:ea typeface="+mn-ea"/>
                        <a:cs typeface="+mn-cs"/>
                      </a:endParaRPr>
                    </a:p>
                  </a:txBody>
                  <a:tcPr/>
                </a:tc>
                <a:tc>
                  <a:txBody>
                    <a:bodyPr/>
                    <a:lstStyle/>
                    <a:p>
                      <a:pPr marL="0" algn="l" defTabSz="914400" rtl="0" eaLnBrk="1" latinLnBrk="0" hangingPunct="1"/>
                      <a:endParaRPr lang="en-US" sz="1600" kern="1200" dirty="0">
                        <a:solidFill>
                          <a:schemeClr val="dk1"/>
                        </a:solidFill>
                        <a:latin typeface="+mn-lt"/>
                        <a:ea typeface="+mn-ea"/>
                        <a:cs typeface="+mn-cs"/>
                      </a:endParaRPr>
                    </a:p>
                  </a:txBody>
                  <a:tcPr/>
                </a:tc>
              </a:tr>
              <a:tr h="400287">
                <a:tc>
                  <a:txBody>
                    <a:bodyPr/>
                    <a:lstStyle/>
                    <a:p>
                      <a:endParaRPr lang="en-US" sz="1600" dirty="0"/>
                    </a:p>
                  </a:txBody>
                  <a:tcPr/>
                </a:tc>
                <a:tc>
                  <a:txBody>
                    <a:bodyPr/>
                    <a:lstStyle/>
                    <a:p>
                      <a:pPr algn="ctr" fontAlgn="ctr"/>
                      <a:r>
                        <a:rPr lang="en-US" sz="1600" b="1" kern="1200" dirty="0">
                          <a:solidFill>
                            <a:schemeClr val="dk1"/>
                          </a:solidFill>
                          <a:latin typeface="+mn-lt"/>
                          <a:ea typeface="+mn-ea"/>
                          <a:cs typeface="+mn-cs"/>
                        </a:rPr>
                        <a:t>At Grade to New interchange </a:t>
                      </a:r>
                    </a:p>
                  </a:txBody>
                  <a:tcPr marL="0" marR="0" marT="0" marB="0" anchor="ctr"/>
                </a:tc>
                <a:tc>
                  <a:txBody>
                    <a:bodyPr/>
                    <a:lstStyle/>
                    <a:p>
                      <a:pPr marL="0" algn="ctr" defTabSz="914400" rtl="0" eaLnBrk="1" fontAlgn="ctr" latinLnBrk="0" hangingPunct="1"/>
                      <a:r>
                        <a:rPr lang="en-US" sz="1600" b="0" kern="1200" dirty="0" smtClean="0">
                          <a:solidFill>
                            <a:schemeClr val="dk1"/>
                          </a:solidFill>
                          <a:latin typeface="+mn-lt"/>
                          <a:ea typeface="+mn-ea"/>
                          <a:cs typeface="+mn-cs"/>
                        </a:rPr>
                        <a:t>0.50</a:t>
                      </a:r>
                      <a:endParaRPr lang="en-US" sz="1600" b="0" kern="1200" dirty="0">
                        <a:solidFill>
                          <a:schemeClr val="dk1"/>
                        </a:solidFill>
                        <a:latin typeface="+mn-lt"/>
                        <a:ea typeface="+mn-ea"/>
                        <a:cs typeface="+mn-cs"/>
                      </a:endParaRPr>
                    </a:p>
                  </a:txBody>
                  <a:tcPr marL="0" marR="0" marT="0" marB="0" anchor="ctr"/>
                </a:tc>
              </a:tr>
              <a:tr h="400287">
                <a:tc>
                  <a:txBody>
                    <a:bodyPr/>
                    <a:lstStyle/>
                    <a:p>
                      <a:endParaRPr lang="en-US" sz="1600" dirty="0"/>
                    </a:p>
                  </a:txBody>
                  <a:tcPr/>
                </a:tc>
                <a:tc>
                  <a:txBody>
                    <a:bodyPr/>
                    <a:lstStyle/>
                    <a:p>
                      <a:pPr algn="ctr" fontAlgn="ctr"/>
                      <a:r>
                        <a:rPr lang="en-US" sz="1600" b="1" kern="1200" dirty="0">
                          <a:solidFill>
                            <a:schemeClr val="dk1"/>
                          </a:solidFill>
                          <a:latin typeface="+mn-lt"/>
                          <a:ea typeface="+mn-ea"/>
                          <a:cs typeface="+mn-cs"/>
                        </a:rPr>
                        <a:t>Non-Freeway Segment: Convert Diamond to DDI</a:t>
                      </a:r>
                    </a:p>
                  </a:txBody>
                  <a:tcPr marL="0" marR="0" marT="0" marB="0" anchor="ctr"/>
                </a:tc>
                <a:tc>
                  <a:txBody>
                    <a:bodyPr/>
                    <a:lstStyle/>
                    <a:p>
                      <a:pPr marL="0" algn="ctr" defTabSz="914400" rtl="0" eaLnBrk="1" fontAlgn="ctr" latinLnBrk="0" hangingPunct="1"/>
                      <a:r>
                        <a:rPr lang="en-US" sz="1600" b="0" kern="1200" dirty="0" smtClean="0">
                          <a:solidFill>
                            <a:schemeClr val="dk1"/>
                          </a:solidFill>
                          <a:latin typeface="+mn-lt"/>
                          <a:ea typeface="+mn-ea"/>
                          <a:cs typeface="+mn-cs"/>
                        </a:rPr>
                        <a:t>0.30</a:t>
                      </a:r>
                      <a:endParaRPr lang="en-US" sz="1600" b="0" kern="1200" dirty="0">
                        <a:solidFill>
                          <a:schemeClr val="dk1"/>
                        </a:solidFill>
                        <a:latin typeface="+mn-lt"/>
                        <a:ea typeface="+mn-ea"/>
                        <a:cs typeface="+mn-cs"/>
                      </a:endParaRPr>
                    </a:p>
                  </a:txBody>
                  <a:tcPr marL="0" marR="0" marT="0" marB="0" anchor="ctr"/>
                </a:tc>
              </a:tr>
              <a:tr h="400287">
                <a:tc>
                  <a:txBody>
                    <a:bodyPr/>
                    <a:lstStyle/>
                    <a:p>
                      <a:endParaRPr lang="en-US" sz="1600" dirty="0"/>
                    </a:p>
                  </a:txBody>
                  <a:tcPr/>
                </a:tc>
                <a:tc>
                  <a:txBody>
                    <a:bodyPr/>
                    <a:lstStyle/>
                    <a:p>
                      <a:pPr algn="ctr" fontAlgn="ctr"/>
                      <a:r>
                        <a:rPr lang="en-US" sz="1600" b="1" kern="1200" dirty="0">
                          <a:solidFill>
                            <a:schemeClr val="dk1"/>
                          </a:solidFill>
                          <a:latin typeface="+mn-lt"/>
                          <a:ea typeface="+mn-ea"/>
                          <a:cs typeface="+mn-cs"/>
                        </a:rPr>
                        <a:t>Non-Freeway Segment: Convert Diamond to SPUI</a:t>
                      </a:r>
                    </a:p>
                  </a:txBody>
                  <a:tcPr marL="0" marR="0" marT="0" marB="0" anchor="ctr"/>
                </a:tc>
                <a:tc>
                  <a:txBody>
                    <a:bodyPr/>
                    <a:lstStyle/>
                    <a:p>
                      <a:pPr marL="0" algn="ctr" defTabSz="914400" rtl="0" eaLnBrk="1" fontAlgn="ctr" latinLnBrk="0" hangingPunct="1"/>
                      <a:r>
                        <a:rPr lang="en-US" sz="1600" b="0" kern="1200" dirty="0" smtClean="0">
                          <a:solidFill>
                            <a:schemeClr val="dk1"/>
                          </a:solidFill>
                          <a:latin typeface="+mn-lt"/>
                          <a:ea typeface="+mn-ea"/>
                          <a:cs typeface="+mn-cs"/>
                        </a:rPr>
                        <a:t>0.60</a:t>
                      </a:r>
                      <a:endParaRPr lang="en-US" sz="1600" b="0" kern="1200" dirty="0">
                        <a:solidFill>
                          <a:schemeClr val="dk1"/>
                        </a:solidFill>
                        <a:latin typeface="+mn-lt"/>
                        <a:ea typeface="+mn-ea"/>
                        <a:cs typeface="+mn-cs"/>
                      </a:endParaRPr>
                    </a:p>
                  </a:txBody>
                  <a:tcPr marL="0" marR="0" marT="0" marB="0" anchor="ctr"/>
                </a:tc>
              </a:tr>
              <a:tr h="400287">
                <a:tc>
                  <a:txBody>
                    <a:bodyPr/>
                    <a:lstStyle/>
                    <a:p>
                      <a:endParaRPr lang="en-US" sz="1600" i="1" dirty="0"/>
                    </a:p>
                  </a:txBody>
                  <a:tcPr/>
                </a:tc>
                <a:tc>
                  <a:txBody>
                    <a:bodyPr/>
                    <a:lstStyle/>
                    <a:p>
                      <a:pPr algn="ctr" fontAlgn="ctr"/>
                      <a:r>
                        <a:rPr lang="en-US" sz="1600" b="1" kern="1200" dirty="0" smtClean="0">
                          <a:solidFill>
                            <a:schemeClr val="dk1"/>
                          </a:solidFill>
                          <a:latin typeface="+mn-lt"/>
                          <a:ea typeface="+mn-ea"/>
                          <a:cs typeface="+mn-cs"/>
                        </a:rPr>
                        <a:t>Non-Freeway Segment: Replace </a:t>
                      </a:r>
                      <a:r>
                        <a:rPr lang="en-US" sz="1600" b="1" kern="1200" dirty="0">
                          <a:solidFill>
                            <a:schemeClr val="dk1"/>
                          </a:solidFill>
                          <a:latin typeface="+mn-lt"/>
                          <a:ea typeface="+mn-ea"/>
                          <a:cs typeface="+mn-cs"/>
                        </a:rPr>
                        <a:t>Arterial Turns </a:t>
                      </a:r>
                      <a:r>
                        <a:rPr lang="en-US" sz="1600" b="1" kern="1200" dirty="0" smtClean="0">
                          <a:solidFill>
                            <a:schemeClr val="dk1"/>
                          </a:solidFill>
                          <a:latin typeface="+mn-lt"/>
                          <a:ea typeface="+mn-ea"/>
                          <a:cs typeface="+mn-cs"/>
                        </a:rPr>
                        <a:t> with </a:t>
                      </a:r>
                      <a:r>
                        <a:rPr lang="en-US" sz="1600" b="1" kern="1200" dirty="0">
                          <a:solidFill>
                            <a:schemeClr val="dk1"/>
                          </a:solidFill>
                          <a:latin typeface="+mn-lt"/>
                          <a:ea typeface="+mn-ea"/>
                          <a:cs typeface="+mn-cs"/>
                        </a:rPr>
                        <a:t>Loops </a:t>
                      </a:r>
                      <a:endParaRPr lang="en-US" sz="1600" b="1" kern="1200" dirty="0" smtClean="0">
                        <a:solidFill>
                          <a:schemeClr val="dk1"/>
                        </a:solidFill>
                        <a:latin typeface="+mn-lt"/>
                        <a:ea typeface="+mn-ea"/>
                        <a:cs typeface="+mn-cs"/>
                      </a:endParaRPr>
                    </a:p>
                    <a:p>
                      <a:pPr algn="ctr" fontAlgn="ctr"/>
                      <a:r>
                        <a:rPr lang="en-US" sz="1600" b="1" kern="1200" dirty="0" smtClean="0">
                          <a:solidFill>
                            <a:schemeClr val="dk1"/>
                          </a:solidFill>
                          <a:latin typeface="+mn-lt"/>
                          <a:ea typeface="+mn-ea"/>
                          <a:cs typeface="+mn-cs"/>
                        </a:rPr>
                        <a:t>or Directional </a:t>
                      </a:r>
                      <a:r>
                        <a:rPr lang="en-US" sz="1600" b="1" kern="1200" dirty="0">
                          <a:solidFill>
                            <a:schemeClr val="dk1"/>
                          </a:solidFill>
                          <a:latin typeface="+mn-lt"/>
                          <a:ea typeface="+mn-ea"/>
                          <a:cs typeface="+mn-cs"/>
                        </a:rPr>
                        <a:t>Ramps</a:t>
                      </a:r>
                    </a:p>
                  </a:txBody>
                  <a:tcPr marL="0" marR="0" marT="0" marB="0" anchor="ctr"/>
                </a:tc>
                <a:tc>
                  <a:txBody>
                    <a:bodyPr/>
                    <a:lstStyle/>
                    <a:p>
                      <a:pPr marL="0" algn="ctr" defTabSz="914400" rtl="0" eaLnBrk="1" fontAlgn="ctr" latinLnBrk="0" hangingPunct="1"/>
                      <a:r>
                        <a:rPr lang="en-US" sz="1600" b="0" kern="1200" dirty="0" smtClean="0">
                          <a:solidFill>
                            <a:schemeClr val="dk1"/>
                          </a:solidFill>
                          <a:latin typeface="+mn-lt"/>
                          <a:ea typeface="+mn-ea"/>
                          <a:cs typeface="+mn-cs"/>
                        </a:rPr>
                        <a:t>0.65</a:t>
                      </a:r>
                    </a:p>
                    <a:p>
                      <a:pPr algn="ctr" fontAlgn="ctr"/>
                      <a:r>
                        <a:rPr lang="en-US" sz="1100" b="0" i="0" u="none" strike="noStrike" dirty="0">
                          <a:solidFill>
                            <a:srgbClr val="000000"/>
                          </a:solidFill>
                          <a:effectLst/>
                          <a:latin typeface="Calibri" panose="020F0502020204030204" pitchFamily="34" charset="0"/>
                        </a:rPr>
                        <a:t> </a:t>
                      </a:r>
                    </a:p>
                  </a:txBody>
                  <a:tcPr marL="0" marR="0" marT="0" marB="0" anchor="ctr"/>
                </a:tc>
              </a:tr>
              <a:tr h="400287">
                <a:tc>
                  <a:txBody>
                    <a:bodyPr/>
                    <a:lstStyle/>
                    <a:p>
                      <a:endParaRPr lang="en-US" sz="1600" i="1" dirty="0"/>
                    </a:p>
                  </a:txBody>
                  <a:tcPr/>
                </a:tc>
                <a:tc>
                  <a:txBody>
                    <a:bodyPr/>
                    <a:lstStyle/>
                    <a:p>
                      <a:pPr algn="ctr" fontAlgn="ctr"/>
                      <a:r>
                        <a:rPr lang="en-US" sz="1600" b="1" kern="1200" dirty="0" smtClean="0">
                          <a:solidFill>
                            <a:schemeClr val="dk1"/>
                          </a:solidFill>
                          <a:latin typeface="+mn-lt"/>
                          <a:ea typeface="+mn-ea"/>
                          <a:cs typeface="+mn-cs"/>
                        </a:rPr>
                        <a:t>Freeway Segment:  Add </a:t>
                      </a:r>
                      <a:r>
                        <a:rPr lang="en-US" sz="1600" b="1" kern="1200" dirty="0">
                          <a:solidFill>
                            <a:schemeClr val="dk1"/>
                          </a:solidFill>
                          <a:latin typeface="+mn-lt"/>
                          <a:ea typeface="+mn-ea"/>
                          <a:cs typeface="+mn-cs"/>
                        </a:rPr>
                        <a:t>Freeway Collector-Distributor Roads</a:t>
                      </a:r>
                    </a:p>
                  </a:txBody>
                  <a:tcPr marL="0" marR="0" marT="0" marB="0" anchor="ctr"/>
                </a:tc>
                <a:tc>
                  <a:txBody>
                    <a:bodyPr/>
                    <a:lstStyle/>
                    <a:p>
                      <a:pPr algn="ctr" fontAlgn="ctr"/>
                      <a:r>
                        <a:rPr lang="en-US" sz="1600" b="0" kern="1200" dirty="0" smtClean="0">
                          <a:solidFill>
                            <a:schemeClr val="dk1"/>
                          </a:solidFill>
                          <a:latin typeface="+mn-lt"/>
                          <a:ea typeface="+mn-ea"/>
                          <a:cs typeface="+mn-cs"/>
                        </a:rPr>
                        <a:t>0.90</a:t>
                      </a:r>
                      <a:r>
                        <a:rPr lang="en-US" sz="1100" b="0" i="0" u="none" strike="noStrike" dirty="0">
                          <a:solidFill>
                            <a:srgbClr val="000000"/>
                          </a:solidFill>
                          <a:effectLst/>
                          <a:latin typeface="Calibri" panose="020F0502020204030204" pitchFamily="34" charset="0"/>
                        </a:rPr>
                        <a:t> </a:t>
                      </a:r>
                    </a:p>
                  </a:txBody>
                  <a:tcPr marL="0" marR="0" marT="0" marB="0" anchor="ctr"/>
                </a:tc>
              </a:tr>
              <a:tr h="400287">
                <a:tc>
                  <a:txBody>
                    <a:bodyPr/>
                    <a:lstStyle/>
                    <a:p>
                      <a:endParaRPr lang="en-US" sz="1600" dirty="0"/>
                    </a:p>
                  </a:txBody>
                  <a:tcPr/>
                </a:tc>
                <a:tc>
                  <a:txBody>
                    <a:bodyPr/>
                    <a:lstStyle/>
                    <a:p>
                      <a:pPr algn="ctr" fontAlgn="ctr"/>
                      <a:r>
                        <a:rPr lang="en-US" sz="1600" b="1" kern="1200" dirty="0">
                          <a:solidFill>
                            <a:schemeClr val="dk1"/>
                          </a:solidFill>
                          <a:latin typeface="+mn-lt"/>
                          <a:ea typeface="+mn-ea"/>
                          <a:cs typeface="+mn-cs"/>
                        </a:rPr>
                        <a:t>Add Freeway Independent Loop or Directional Ramp Entrances</a:t>
                      </a:r>
                    </a:p>
                  </a:txBody>
                  <a:tcPr marL="0" marR="0" marT="0" marB="0" anchor="ctr"/>
                </a:tc>
                <a:tc>
                  <a:txBody>
                    <a:bodyPr/>
                    <a:lstStyle/>
                    <a:p>
                      <a:pPr algn="ctr" fontAlgn="ctr"/>
                      <a:r>
                        <a:rPr lang="en-US" sz="1600" b="0" kern="1200" dirty="0" smtClean="0">
                          <a:solidFill>
                            <a:schemeClr val="dk1"/>
                          </a:solidFill>
                          <a:latin typeface="+mn-lt"/>
                          <a:ea typeface="+mn-ea"/>
                          <a:cs typeface="+mn-cs"/>
                        </a:rPr>
                        <a:t>0.95</a:t>
                      </a:r>
                      <a:r>
                        <a:rPr lang="en-US" sz="1600" b="0" kern="1200" dirty="0">
                          <a:solidFill>
                            <a:schemeClr val="dk1"/>
                          </a:solidFill>
                          <a:latin typeface="+mn-lt"/>
                          <a:ea typeface="+mn-ea"/>
                          <a:cs typeface="+mn-cs"/>
                        </a:rPr>
                        <a:t> </a:t>
                      </a:r>
                    </a:p>
                  </a:txBody>
                  <a:tcPr marL="0" marR="0" marT="0" marB="0" anchor="ctr"/>
                </a:tc>
              </a:tr>
              <a:tr h="400287">
                <a:tc>
                  <a:txBody>
                    <a:bodyPr/>
                    <a:lstStyle/>
                    <a:p>
                      <a:endParaRPr lang="en-US" sz="1600" dirty="0"/>
                    </a:p>
                  </a:txBody>
                  <a:tcPr/>
                </a:tc>
                <a:tc>
                  <a:txBody>
                    <a:bodyPr/>
                    <a:lstStyle/>
                    <a:p>
                      <a:pPr algn="ctr" fontAlgn="ctr"/>
                      <a:r>
                        <a:rPr lang="en-US" sz="1600" b="1" kern="1200" dirty="0">
                          <a:solidFill>
                            <a:schemeClr val="dk1"/>
                          </a:solidFill>
                          <a:latin typeface="+mn-lt"/>
                          <a:ea typeface="+mn-ea"/>
                          <a:cs typeface="+mn-cs"/>
                        </a:rPr>
                        <a:t>Extend ramp length</a:t>
                      </a:r>
                    </a:p>
                  </a:txBody>
                  <a:tcPr marL="0" marR="0" marT="0" marB="0" anchor="ctr"/>
                </a:tc>
                <a:tc>
                  <a:txBody>
                    <a:bodyPr/>
                    <a:lstStyle/>
                    <a:p>
                      <a:pPr algn="ctr" fontAlgn="ctr"/>
                      <a:r>
                        <a:rPr lang="en-US" sz="1100" b="0" i="0" u="none" strike="noStrike" dirty="0">
                          <a:solidFill>
                            <a:srgbClr val="000000"/>
                          </a:solidFill>
                          <a:effectLst/>
                          <a:latin typeface="Calibri" panose="020F0502020204030204" pitchFamily="34" charset="0"/>
                        </a:rPr>
                        <a:t> </a:t>
                      </a:r>
                    </a:p>
                  </a:txBody>
                  <a:tcPr marL="0" marR="0" marT="0" marB="0" anchor="ctr"/>
                </a:tc>
              </a:tr>
              <a:tr h="400287">
                <a:tc>
                  <a:txBody>
                    <a:bodyPr/>
                    <a:lstStyle/>
                    <a:p>
                      <a:endParaRPr lang="en-US" sz="1600" dirty="0"/>
                    </a:p>
                  </a:txBody>
                  <a:tcPr/>
                </a:tc>
                <a:tc>
                  <a:txBody>
                    <a:bodyPr/>
                    <a:lstStyle/>
                    <a:p>
                      <a:pPr algn="ctr" fontAlgn="ctr"/>
                      <a:r>
                        <a:rPr lang="en-US" sz="1600" b="0" i="1" kern="1200" dirty="0">
                          <a:solidFill>
                            <a:schemeClr val="dk1"/>
                          </a:solidFill>
                          <a:latin typeface="+mn-lt"/>
                          <a:ea typeface="+mn-ea"/>
                          <a:cs typeface="+mn-cs"/>
                        </a:rPr>
                        <a:t>Extend ramp acceleration length (250')</a:t>
                      </a:r>
                    </a:p>
                  </a:txBody>
                  <a:tcPr marL="0" marR="0" marT="0" marB="0" anchor="ctr"/>
                </a:tc>
                <a:tc>
                  <a:txBody>
                    <a:bodyPr/>
                    <a:lstStyle/>
                    <a:p>
                      <a:pPr marL="0" algn="ctr" defTabSz="914400" rtl="0" eaLnBrk="1" fontAlgn="ctr" latinLnBrk="0" hangingPunct="1"/>
                      <a:r>
                        <a:rPr lang="en-US" sz="1600" b="0" kern="1200" dirty="0" smtClean="0">
                          <a:solidFill>
                            <a:schemeClr val="dk1"/>
                          </a:solidFill>
                          <a:latin typeface="+mn-lt"/>
                          <a:ea typeface="+mn-ea"/>
                          <a:cs typeface="+mn-cs"/>
                        </a:rPr>
                        <a:t>0.80</a:t>
                      </a:r>
                      <a:endParaRPr lang="en-US" sz="1600" b="0" kern="1200" dirty="0">
                        <a:solidFill>
                          <a:schemeClr val="dk1"/>
                        </a:solidFill>
                        <a:latin typeface="+mn-lt"/>
                        <a:ea typeface="+mn-ea"/>
                        <a:cs typeface="+mn-cs"/>
                      </a:endParaRPr>
                    </a:p>
                  </a:txBody>
                  <a:tcPr marL="0" marR="0" marT="0" marB="0" anchor="ctr"/>
                </a:tc>
              </a:tr>
              <a:tr h="384463">
                <a:tc>
                  <a:txBody>
                    <a:bodyPr/>
                    <a:lstStyle/>
                    <a:p>
                      <a:endParaRPr lang="en-US" sz="1600" dirty="0"/>
                    </a:p>
                  </a:txBody>
                  <a:tcPr/>
                </a:tc>
                <a:tc>
                  <a:txBody>
                    <a:bodyPr/>
                    <a:lstStyle/>
                    <a:p>
                      <a:pPr algn="ctr" fontAlgn="ctr"/>
                      <a:r>
                        <a:rPr lang="en-US" sz="1600" b="0" i="1" kern="1200" dirty="0">
                          <a:solidFill>
                            <a:schemeClr val="dk1"/>
                          </a:solidFill>
                          <a:latin typeface="+mn-lt"/>
                          <a:ea typeface="+mn-ea"/>
                          <a:cs typeface="+mn-cs"/>
                        </a:rPr>
                        <a:t>Extend ramp acceleration length (500')</a:t>
                      </a:r>
                    </a:p>
                  </a:txBody>
                  <a:tcPr marL="0" marR="0" marT="0" marB="0" anchor="ctr"/>
                </a:tc>
                <a:tc>
                  <a:txBody>
                    <a:bodyPr/>
                    <a:lstStyle/>
                    <a:p>
                      <a:pPr marL="0" algn="ctr" defTabSz="914400" rtl="0" eaLnBrk="1" fontAlgn="ctr" latinLnBrk="0" hangingPunct="1"/>
                      <a:r>
                        <a:rPr lang="en-US" sz="1600" b="0" kern="1200" dirty="0">
                          <a:solidFill>
                            <a:schemeClr val="dk1"/>
                          </a:solidFill>
                          <a:latin typeface="+mn-lt"/>
                          <a:ea typeface="+mn-ea"/>
                          <a:cs typeface="+mn-cs"/>
                        </a:rPr>
                        <a:t>0.65</a:t>
                      </a:r>
                    </a:p>
                  </a:txBody>
                  <a:tcPr marL="0" marR="0" marT="0" marB="0" anchor="ctr"/>
                </a:tc>
              </a:tr>
              <a:tr h="415637">
                <a:tc>
                  <a:txBody>
                    <a:bodyPr/>
                    <a:lstStyle/>
                    <a:p>
                      <a:endParaRPr lang="en-US" sz="1600" dirty="0"/>
                    </a:p>
                  </a:txBody>
                  <a:tcPr/>
                </a:tc>
                <a:tc>
                  <a:txBody>
                    <a:bodyPr/>
                    <a:lstStyle/>
                    <a:p>
                      <a:pPr algn="ctr" fontAlgn="ctr"/>
                      <a:r>
                        <a:rPr lang="en-US" sz="1600" b="0" i="1" kern="1200" dirty="0">
                          <a:solidFill>
                            <a:schemeClr val="dk1"/>
                          </a:solidFill>
                          <a:latin typeface="+mn-lt"/>
                          <a:ea typeface="+mn-ea"/>
                          <a:cs typeface="+mn-cs"/>
                        </a:rPr>
                        <a:t>Extend ramp acceleration length (1000')</a:t>
                      </a:r>
                    </a:p>
                  </a:txBody>
                  <a:tcPr marL="0" marR="0" marT="0" marB="0" anchor="ctr"/>
                </a:tc>
                <a:tc>
                  <a:txBody>
                    <a:bodyPr/>
                    <a:lstStyle/>
                    <a:p>
                      <a:pPr marL="0" algn="ctr" defTabSz="914400" rtl="0" eaLnBrk="1" fontAlgn="ctr" latinLnBrk="0" hangingPunct="1"/>
                      <a:r>
                        <a:rPr lang="en-US" sz="1600" b="0" kern="1200" dirty="0">
                          <a:solidFill>
                            <a:schemeClr val="dk1"/>
                          </a:solidFill>
                          <a:latin typeface="+mn-lt"/>
                          <a:ea typeface="+mn-ea"/>
                          <a:cs typeface="+mn-cs"/>
                        </a:rPr>
                        <a:t>0.45</a:t>
                      </a:r>
                    </a:p>
                  </a:txBody>
                  <a:tcPr marL="0" marR="0" marT="0" marB="0" anchor="ctr"/>
                </a:tc>
              </a:tr>
              <a:tr h="384463">
                <a:tc>
                  <a:txBody>
                    <a:bodyPr/>
                    <a:lstStyle/>
                    <a:p>
                      <a:endParaRPr lang="en-US" sz="1600" dirty="0"/>
                    </a:p>
                  </a:txBody>
                  <a:tcPr/>
                </a:tc>
                <a:tc>
                  <a:txBody>
                    <a:bodyPr/>
                    <a:lstStyle/>
                    <a:p>
                      <a:pPr algn="ctr" fontAlgn="ctr"/>
                      <a:r>
                        <a:rPr lang="en-US" sz="1600" b="0" i="1" kern="1200" dirty="0">
                          <a:solidFill>
                            <a:schemeClr val="dk1"/>
                          </a:solidFill>
                          <a:latin typeface="+mn-lt"/>
                          <a:ea typeface="+mn-ea"/>
                          <a:cs typeface="+mn-cs"/>
                        </a:rPr>
                        <a:t>Extend ramp deceleration length (250</a:t>
                      </a:r>
                      <a:r>
                        <a:rPr lang="en-US" sz="1600" b="0" i="1" kern="1200" dirty="0" smtClean="0">
                          <a:solidFill>
                            <a:schemeClr val="dk1"/>
                          </a:solidFill>
                          <a:latin typeface="+mn-lt"/>
                          <a:ea typeface="+mn-ea"/>
                          <a:cs typeface="+mn-cs"/>
                        </a:rPr>
                        <a:t>'-500')</a:t>
                      </a:r>
                      <a:endParaRPr lang="en-US" sz="1600" b="0" i="1" kern="1200" dirty="0">
                        <a:solidFill>
                          <a:schemeClr val="dk1"/>
                        </a:solidFill>
                        <a:latin typeface="+mn-lt"/>
                        <a:ea typeface="+mn-ea"/>
                        <a:cs typeface="+mn-cs"/>
                      </a:endParaRPr>
                    </a:p>
                  </a:txBody>
                  <a:tcPr marL="0" marR="0" marT="0" marB="0" anchor="ctr"/>
                </a:tc>
                <a:tc>
                  <a:txBody>
                    <a:bodyPr/>
                    <a:lstStyle/>
                    <a:p>
                      <a:pPr marL="0" algn="ctr" defTabSz="914400" rtl="0" eaLnBrk="1" fontAlgn="ctr" latinLnBrk="0" hangingPunct="1"/>
                      <a:r>
                        <a:rPr lang="en-US" sz="1600" b="0" kern="1200" dirty="0" smtClean="0">
                          <a:solidFill>
                            <a:schemeClr val="dk1"/>
                          </a:solidFill>
                          <a:latin typeface="+mn-lt"/>
                          <a:ea typeface="+mn-ea"/>
                          <a:cs typeface="+mn-cs"/>
                        </a:rPr>
                        <a:t> 0.85</a:t>
                      </a:r>
                      <a:r>
                        <a:rPr lang="en-US" sz="1600" b="0" kern="1200" dirty="0">
                          <a:solidFill>
                            <a:schemeClr val="dk1"/>
                          </a:solidFill>
                          <a:latin typeface="+mn-lt"/>
                          <a:ea typeface="+mn-ea"/>
                          <a:cs typeface="+mn-cs"/>
                        </a:rPr>
                        <a:t> </a:t>
                      </a:r>
                    </a:p>
                  </a:txBody>
                  <a:tcPr marL="0" marR="0" marT="0" marB="0" anchor="ctr"/>
                </a:tc>
              </a:tr>
            </a:tbl>
          </a:graphicData>
        </a:graphic>
      </p:graphicFrame>
    </p:spTree>
    <p:extLst>
      <p:ext uri="{BB962C8B-B14F-4D97-AF65-F5344CB8AC3E}">
        <p14:creationId xmlns:p14="http://schemas.microsoft.com/office/powerpoint/2010/main" val="6210036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HB2 Planning </a:t>
            </a:r>
            <a:r>
              <a:rPr lang="en-US" dirty="0"/>
              <a:t>Level CMFs</a:t>
            </a:r>
          </a:p>
        </p:txBody>
      </p:sp>
      <p:graphicFrame>
        <p:nvGraphicFramePr>
          <p:cNvPr id="5" name="Table 4"/>
          <p:cNvGraphicFramePr>
            <a:graphicFrameLocks noGrp="1"/>
          </p:cNvGraphicFramePr>
          <p:nvPr>
            <p:extLst>
              <p:ext uri="{D42A27DB-BD31-4B8C-83A1-F6EECF244321}">
                <p14:modId xmlns:p14="http://schemas.microsoft.com/office/powerpoint/2010/main" val="777808744"/>
              </p:ext>
            </p:extLst>
          </p:nvPr>
        </p:nvGraphicFramePr>
        <p:xfrm>
          <a:off x="945408" y="1109398"/>
          <a:ext cx="11101450" cy="5545095"/>
        </p:xfrm>
        <a:graphic>
          <a:graphicData uri="http://schemas.openxmlformats.org/drawingml/2006/table">
            <a:tbl>
              <a:tblPr firstRow="1" bandRow="1">
                <a:tableStyleId>{073A0DAA-6AF3-43AB-8588-CEC1D06C72B9}</a:tableStyleId>
              </a:tblPr>
              <a:tblGrid>
                <a:gridCol w="1780805"/>
                <a:gridCol w="7086599"/>
                <a:gridCol w="2234046"/>
              </a:tblGrid>
              <a:tr h="800519">
                <a:tc>
                  <a:txBody>
                    <a:bodyPr/>
                    <a:lstStyle/>
                    <a:p>
                      <a:pPr marL="61913" indent="0" algn="l" defTabSz="914400" rtl="0" eaLnBrk="1" fontAlgn="ctr" latinLnBrk="0" hangingPunct="1"/>
                      <a:r>
                        <a:rPr lang="en-US" sz="1600" kern="1200" dirty="0"/>
                        <a:t>Project Extent</a:t>
                      </a:r>
                      <a:endParaRPr lang="en-US" sz="1600" b="1" kern="1200" dirty="0">
                        <a:solidFill>
                          <a:schemeClr val="lt1"/>
                        </a:solidFill>
                        <a:latin typeface="+mn-lt"/>
                        <a:ea typeface="+mn-ea"/>
                        <a:cs typeface="+mn-cs"/>
                      </a:endParaRPr>
                    </a:p>
                  </a:txBody>
                  <a:tcPr marL="0" marR="0" marT="0" marB="0" anchor="ctr"/>
                </a:tc>
                <a:tc>
                  <a:txBody>
                    <a:bodyPr/>
                    <a:lstStyle/>
                    <a:p>
                      <a:pPr marL="61913" indent="0" algn="l" defTabSz="914400" rtl="0" eaLnBrk="1" fontAlgn="ctr" latinLnBrk="0" hangingPunct="1"/>
                      <a:r>
                        <a:rPr lang="en-US" sz="1600" kern="1200" dirty="0"/>
                        <a:t>Improvement </a:t>
                      </a:r>
                      <a:r>
                        <a:rPr lang="en-US" sz="1600" kern="1200" dirty="0" smtClean="0"/>
                        <a:t>Type/Feature</a:t>
                      </a:r>
                      <a:endParaRPr lang="en-US" sz="1600" b="1" kern="1200" dirty="0">
                        <a:solidFill>
                          <a:schemeClr val="lt1"/>
                        </a:solidFill>
                        <a:latin typeface="+mn-lt"/>
                        <a:ea typeface="+mn-ea"/>
                        <a:cs typeface="+mn-cs"/>
                      </a:endParaRPr>
                    </a:p>
                  </a:txBody>
                  <a:tcPr marL="0" marR="0" marT="0" marB="0" anchor="ctr"/>
                </a:tc>
                <a:tc>
                  <a:txBody>
                    <a:bodyPr/>
                    <a:lstStyle/>
                    <a:p>
                      <a:r>
                        <a:rPr lang="en-US" sz="1600" dirty="0" smtClean="0"/>
                        <a:t>Planning Level </a:t>
                      </a:r>
                    </a:p>
                    <a:p>
                      <a:r>
                        <a:rPr lang="en-US" sz="1600" dirty="0" smtClean="0"/>
                        <a:t>CMF</a:t>
                      </a:r>
                      <a:endParaRPr lang="en-US" sz="1600" dirty="0"/>
                    </a:p>
                  </a:txBody>
                  <a:tcPr anchor="ctr"/>
                </a:tc>
              </a:tr>
              <a:tr h="357717">
                <a:tc>
                  <a:txBody>
                    <a:bodyPr/>
                    <a:lstStyle/>
                    <a:p>
                      <a:pPr marL="0" algn="l" defTabSz="914400" rtl="0" eaLnBrk="1" latinLnBrk="0" hangingPunct="1"/>
                      <a:r>
                        <a:rPr lang="en-US" sz="1600" b="1" kern="1200" dirty="0" smtClean="0"/>
                        <a:t>Segments</a:t>
                      </a:r>
                      <a:endParaRPr lang="en-US" sz="1600" b="1" kern="1200" dirty="0">
                        <a:solidFill>
                          <a:schemeClr val="dk1"/>
                        </a:solidFill>
                        <a:latin typeface="+mn-lt"/>
                        <a:ea typeface="+mn-ea"/>
                        <a:cs typeface="+mn-cs"/>
                      </a:endParaRPr>
                    </a:p>
                  </a:txBody>
                  <a:tcPr/>
                </a:tc>
                <a:tc>
                  <a:txBody>
                    <a:bodyPr/>
                    <a:lstStyle/>
                    <a:p>
                      <a:pPr marL="0" algn="l" defTabSz="914400" rtl="0" eaLnBrk="1" latinLnBrk="0" hangingPunct="1"/>
                      <a:r>
                        <a:rPr lang="en-US" sz="1600" b="1" kern="1200" dirty="0" smtClean="0">
                          <a:solidFill>
                            <a:schemeClr val="dk1"/>
                          </a:solidFill>
                          <a:latin typeface="+mn-lt"/>
                          <a:ea typeface="+mn-ea"/>
                          <a:cs typeface="+mn-cs"/>
                        </a:rPr>
                        <a:t>Non-Freeway: (including</a:t>
                      </a:r>
                      <a:r>
                        <a:rPr lang="en-US" sz="1600" b="1" kern="1200" baseline="0" dirty="0" smtClean="0">
                          <a:solidFill>
                            <a:schemeClr val="dk1"/>
                          </a:solidFill>
                          <a:latin typeface="+mn-lt"/>
                          <a:ea typeface="+mn-ea"/>
                          <a:cs typeface="+mn-cs"/>
                        </a:rPr>
                        <a:t> 2 or more intersections )</a:t>
                      </a:r>
                      <a:endParaRPr lang="en-US" sz="1600" kern="1200" dirty="0">
                        <a:solidFill>
                          <a:schemeClr val="dk1"/>
                        </a:solidFill>
                        <a:latin typeface="+mn-lt"/>
                        <a:ea typeface="+mn-ea"/>
                        <a:cs typeface="+mn-cs"/>
                      </a:endParaRPr>
                    </a:p>
                  </a:txBody>
                  <a:tcPr/>
                </a:tc>
                <a:tc>
                  <a:txBody>
                    <a:bodyPr/>
                    <a:lstStyle/>
                    <a:p>
                      <a:pPr marL="0" algn="l" defTabSz="914400" rtl="0" eaLnBrk="1" latinLnBrk="0" hangingPunct="1"/>
                      <a:endParaRPr lang="en-US" sz="1600" kern="1200" dirty="0">
                        <a:solidFill>
                          <a:schemeClr val="dk1"/>
                        </a:solidFill>
                        <a:latin typeface="+mn-lt"/>
                        <a:ea typeface="+mn-ea"/>
                        <a:cs typeface="+mn-cs"/>
                      </a:endParaRPr>
                    </a:p>
                  </a:txBody>
                  <a:tcPr/>
                </a:tc>
              </a:tr>
              <a:tr h="400287">
                <a:tc>
                  <a:txBody>
                    <a:bodyPr/>
                    <a:lstStyle/>
                    <a:p>
                      <a:endParaRPr lang="en-US" sz="1600" dirty="0"/>
                    </a:p>
                  </a:txBody>
                  <a:tcPr/>
                </a:tc>
                <a:tc>
                  <a:txBody>
                    <a:bodyPr/>
                    <a:lstStyle/>
                    <a:p>
                      <a:pPr marL="0" algn="ctr" defTabSz="914400" rtl="0" eaLnBrk="1" fontAlgn="ctr" latinLnBrk="0" hangingPunct="1"/>
                      <a:r>
                        <a:rPr lang="en-US" sz="1600" b="1" kern="1200" dirty="0" smtClean="0">
                          <a:solidFill>
                            <a:schemeClr val="dk1"/>
                          </a:solidFill>
                          <a:latin typeface="+mn-lt"/>
                          <a:ea typeface="+mn-ea"/>
                          <a:cs typeface="+mn-cs"/>
                        </a:rPr>
                        <a:t>Non-Freeway: Signal Optimization / Adaptive</a:t>
                      </a:r>
                      <a:endParaRPr lang="en-US" sz="1600" b="1" kern="1200" dirty="0">
                        <a:solidFill>
                          <a:schemeClr val="dk1"/>
                        </a:solidFill>
                        <a:latin typeface="+mn-lt"/>
                        <a:ea typeface="+mn-ea"/>
                        <a:cs typeface="+mn-cs"/>
                      </a:endParaRPr>
                    </a:p>
                  </a:txBody>
                  <a:tcPr marL="0" marR="0" marT="0" marB="0" anchor="ctr"/>
                </a:tc>
                <a:tc>
                  <a:txBody>
                    <a:bodyPr/>
                    <a:lstStyle/>
                    <a:p>
                      <a:pPr marL="0" algn="ctr" defTabSz="914400" rtl="0" eaLnBrk="1" fontAlgn="ctr" latinLnBrk="0" hangingPunct="1"/>
                      <a:r>
                        <a:rPr lang="en-US" sz="1600" b="0" kern="1200" dirty="0" smtClean="0">
                          <a:solidFill>
                            <a:schemeClr val="dk1"/>
                          </a:solidFill>
                          <a:latin typeface="+mn-lt"/>
                          <a:ea typeface="+mn-ea"/>
                          <a:cs typeface="+mn-cs"/>
                        </a:rPr>
                        <a:t>0.92 </a:t>
                      </a:r>
                      <a:endParaRPr lang="en-US" sz="1600" b="0" kern="1200" dirty="0">
                        <a:solidFill>
                          <a:schemeClr val="dk1"/>
                        </a:solidFill>
                        <a:latin typeface="+mn-lt"/>
                        <a:ea typeface="+mn-ea"/>
                        <a:cs typeface="+mn-cs"/>
                      </a:endParaRPr>
                    </a:p>
                  </a:txBody>
                  <a:tcPr marL="0" marR="0" marT="0" marB="0" anchor="ctr"/>
                </a:tc>
              </a:tr>
              <a:tr h="400287">
                <a:tc>
                  <a:txBody>
                    <a:bodyPr/>
                    <a:lstStyle/>
                    <a:p>
                      <a:endParaRPr lang="en-US" sz="1600" dirty="0"/>
                    </a:p>
                  </a:txBody>
                  <a:tcPr/>
                </a:tc>
                <a:tc>
                  <a:txBody>
                    <a:bodyPr/>
                    <a:lstStyle/>
                    <a:p>
                      <a:pPr marL="0" algn="ctr" defTabSz="914400" rtl="0" eaLnBrk="1" fontAlgn="ctr" latinLnBrk="0" hangingPunct="1"/>
                      <a:r>
                        <a:rPr lang="en-US" sz="1600" b="1" kern="1200" dirty="0" smtClean="0">
                          <a:solidFill>
                            <a:schemeClr val="dk1"/>
                          </a:solidFill>
                          <a:latin typeface="+mn-lt"/>
                          <a:ea typeface="+mn-ea"/>
                          <a:cs typeface="+mn-cs"/>
                        </a:rPr>
                        <a:t>Non-Freeway: ITS for ATM</a:t>
                      </a:r>
                      <a:endParaRPr lang="en-US" sz="1600" b="1" kern="1200" dirty="0">
                        <a:solidFill>
                          <a:schemeClr val="dk1"/>
                        </a:solidFill>
                        <a:latin typeface="+mn-lt"/>
                        <a:ea typeface="+mn-ea"/>
                        <a:cs typeface="+mn-cs"/>
                      </a:endParaRPr>
                    </a:p>
                  </a:txBody>
                  <a:tcPr marL="0" marR="0" marT="0" marB="0" anchor="ctr"/>
                </a:tc>
                <a:tc>
                  <a:txBody>
                    <a:bodyPr/>
                    <a:lstStyle/>
                    <a:p>
                      <a:pPr algn="ctr" fontAlgn="ctr"/>
                      <a:r>
                        <a:rPr lang="en-US" sz="1600" b="0" kern="1200" dirty="0" smtClean="0">
                          <a:solidFill>
                            <a:schemeClr val="dk1"/>
                          </a:solidFill>
                          <a:latin typeface="+mn-lt"/>
                          <a:ea typeface="+mn-ea"/>
                          <a:cs typeface="+mn-cs"/>
                        </a:rPr>
                        <a:t>0.90</a:t>
                      </a:r>
                      <a:endParaRPr lang="en-US" sz="1600" b="0" kern="1200" dirty="0">
                        <a:solidFill>
                          <a:schemeClr val="dk1"/>
                        </a:solidFill>
                        <a:latin typeface="+mn-lt"/>
                        <a:ea typeface="+mn-ea"/>
                        <a:cs typeface="+mn-cs"/>
                      </a:endParaRPr>
                    </a:p>
                  </a:txBody>
                  <a:tcPr marL="0" marR="0" marT="0" marB="0" anchor="ctr"/>
                </a:tc>
              </a:tr>
              <a:tr h="400287">
                <a:tc>
                  <a:txBody>
                    <a:bodyPr/>
                    <a:lstStyle/>
                    <a:p>
                      <a:endParaRPr lang="en-US" sz="1600" dirty="0"/>
                    </a:p>
                  </a:txBody>
                  <a:tcPr/>
                </a:tc>
                <a:tc>
                  <a:txBody>
                    <a:bodyPr/>
                    <a:lstStyle/>
                    <a:p>
                      <a:pPr marL="0" algn="ctr" defTabSz="914400" rtl="0" eaLnBrk="1" fontAlgn="ctr" latinLnBrk="0" hangingPunct="1"/>
                      <a:r>
                        <a:rPr lang="en-US" sz="1600" b="1" kern="1200" dirty="0" smtClean="0">
                          <a:solidFill>
                            <a:schemeClr val="dk1"/>
                          </a:solidFill>
                          <a:latin typeface="+mn-lt"/>
                          <a:ea typeface="+mn-ea"/>
                          <a:cs typeface="+mn-cs"/>
                        </a:rPr>
                        <a:t>Non-Freeway: Alignment  Reconstruction</a:t>
                      </a:r>
                      <a:endParaRPr lang="en-US" sz="1600" b="1" kern="1200" dirty="0">
                        <a:solidFill>
                          <a:schemeClr val="dk1"/>
                        </a:solidFill>
                        <a:latin typeface="+mn-lt"/>
                        <a:ea typeface="+mn-ea"/>
                        <a:cs typeface="+mn-cs"/>
                      </a:endParaRPr>
                    </a:p>
                  </a:txBody>
                  <a:tcPr marL="0" marR="0" marT="0"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600" b="0" kern="1200" dirty="0" smtClean="0">
                          <a:solidFill>
                            <a:schemeClr val="dk1"/>
                          </a:solidFill>
                          <a:latin typeface="+mn-lt"/>
                          <a:ea typeface="+mn-ea"/>
                          <a:cs typeface="+mn-cs"/>
                        </a:rPr>
                        <a:t>0.85 </a:t>
                      </a:r>
                      <a:endParaRPr lang="en-US" sz="1600" b="0" kern="1200" dirty="0">
                        <a:solidFill>
                          <a:schemeClr val="dk1"/>
                        </a:solidFill>
                        <a:latin typeface="+mn-lt"/>
                        <a:ea typeface="+mn-ea"/>
                        <a:cs typeface="+mn-cs"/>
                      </a:endParaRPr>
                    </a:p>
                  </a:txBody>
                  <a:tcPr marL="0" marR="0" marT="0" marB="0" anchor="ctr"/>
                </a:tc>
              </a:tr>
              <a:tr h="400287">
                <a:tc>
                  <a:txBody>
                    <a:bodyPr/>
                    <a:lstStyle/>
                    <a:p>
                      <a:endParaRPr lang="en-US" sz="1600" i="1" dirty="0"/>
                    </a:p>
                  </a:txBody>
                  <a:tcPr/>
                </a:tc>
                <a:tc>
                  <a:txBody>
                    <a:bodyPr/>
                    <a:lstStyle/>
                    <a:p>
                      <a:pPr marL="0" algn="ctr" defTabSz="914400" rtl="0" eaLnBrk="1" fontAlgn="ctr" latinLnBrk="0" hangingPunct="1"/>
                      <a:r>
                        <a:rPr lang="en-US" sz="1600" b="1" kern="1200" dirty="0" smtClean="0">
                          <a:solidFill>
                            <a:schemeClr val="dk1"/>
                          </a:solidFill>
                          <a:latin typeface="+mn-lt"/>
                          <a:ea typeface="+mn-ea"/>
                          <a:cs typeface="+mn-cs"/>
                        </a:rPr>
                        <a:t>Non-Freeway: Widen Travel Lanes (by 2 - 3 ft.)</a:t>
                      </a:r>
                      <a:endParaRPr lang="en-US" sz="1600" b="1" kern="1200" dirty="0">
                        <a:solidFill>
                          <a:schemeClr val="dk1"/>
                        </a:solidFill>
                        <a:latin typeface="+mn-lt"/>
                        <a:ea typeface="+mn-ea"/>
                        <a:cs typeface="+mn-cs"/>
                      </a:endParaRPr>
                    </a:p>
                  </a:txBody>
                  <a:tcPr marL="0" marR="0" marT="0" marB="0" anchor="ctr"/>
                </a:tc>
                <a:tc>
                  <a:txBody>
                    <a:bodyPr/>
                    <a:lstStyle/>
                    <a:p>
                      <a:pPr algn="ctr" fontAlgn="ctr"/>
                      <a:r>
                        <a:rPr lang="en-US" sz="1600" b="0" kern="1200" dirty="0" smtClean="0">
                          <a:solidFill>
                            <a:schemeClr val="dk1"/>
                          </a:solidFill>
                          <a:latin typeface="+mn-lt"/>
                          <a:ea typeface="+mn-ea"/>
                          <a:cs typeface="+mn-cs"/>
                        </a:rPr>
                        <a:t>0.80</a:t>
                      </a:r>
                      <a:endParaRPr lang="en-US" sz="1600" b="0" kern="1200" dirty="0">
                        <a:solidFill>
                          <a:schemeClr val="dk1"/>
                        </a:solidFill>
                        <a:latin typeface="+mn-lt"/>
                        <a:ea typeface="+mn-ea"/>
                        <a:cs typeface="+mn-cs"/>
                      </a:endParaRPr>
                    </a:p>
                  </a:txBody>
                  <a:tcPr marL="0" marR="0" marT="0" marB="0" anchor="ctr"/>
                </a:tc>
              </a:tr>
              <a:tr h="400287">
                <a:tc>
                  <a:txBody>
                    <a:bodyPr/>
                    <a:lstStyle/>
                    <a:p>
                      <a:endParaRPr lang="en-US" sz="1600" i="1" dirty="0"/>
                    </a:p>
                  </a:txBody>
                  <a:tcPr/>
                </a:tc>
                <a:tc>
                  <a:txBody>
                    <a:bodyPr/>
                    <a:lstStyle/>
                    <a:p>
                      <a:pPr marL="0" algn="ctr" defTabSz="914400" rtl="0" eaLnBrk="1" fontAlgn="ctr" latinLnBrk="0" hangingPunct="1"/>
                      <a:r>
                        <a:rPr lang="en-US" sz="1600" b="1" kern="1200" dirty="0" smtClean="0">
                          <a:solidFill>
                            <a:schemeClr val="dk1"/>
                          </a:solidFill>
                          <a:latin typeface="+mn-lt"/>
                          <a:ea typeface="+mn-ea"/>
                          <a:cs typeface="+mn-cs"/>
                        </a:rPr>
                        <a:t>Non-Freeway: Shoulder/Clear</a:t>
                      </a:r>
                      <a:r>
                        <a:rPr lang="en-US" sz="1600" b="1" kern="1200" baseline="0" dirty="0" smtClean="0">
                          <a:solidFill>
                            <a:schemeClr val="dk1"/>
                          </a:solidFill>
                          <a:latin typeface="+mn-lt"/>
                          <a:ea typeface="+mn-ea"/>
                          <a:cs typeface="+mn-cs"/>
                        </a:rPr>
                        <a:t> Zone Improvement</a:t>
                      </a:r>
                      <a:endParaRPr lang="en-US" sz="1600" b="1" kern="1200" dirty="0">
                        <a:solidFill>
                          <a:schemeClr val="dk1"/>
                        </a:solidFill>
                        <a:latin typeface="+mn-lt"/>
                        <a:ea typeface="+mn-ea"/>
                        <a:cs typeface="+mn-cs"/>
                      </a:endParaRPr>
                    </a:p>
                  </a:txBody>
                  <a:tcPr marL="0" marR="0" marT="0" marB="0" anchor="ctr"/>
                </a:tc>
                <a:tc>
                  <a:txBody>
                    <a:bodyPr/>
                    <a:lstStyle/>
                    <a:p>
                      <a:pPr algn="ctr" fontAlgn="ctr"/>
                      <a:r>
                        <a:rPr lang="en-US" sz="1600" b="0" kern="1200" dirty="0" smtClean="0">
                          <a:solidFill>
                            <a:schemeClr val="dk1"/>
                          </a:solidFill>
                          <a:latin typeface="+mn-lt"/>
                          <a:ea typeface="+mn-ea"/>
                          <a:cs typeface="+mn-cs"/>
                        </a:rPr>
                        <a:t>0.65</a:t>
                      </a:r>
                      <a:endParaRPr lang="en-US" sz="1600" b="0" kern="1200" dirty="0">
                        <a:solidFill>
                          <a:schemeClr val="dk1"/>
                        </a:solidFill>
                        <a:latin typeface="+mn-lt"/>
                        <a:ea typeface="+mn-ea"/>
                        <a:cs typeface="+mn-cs"/>
                      </a:endParaRPr>
                    </a:p>
                  </a:txBody>
                  <a:tcPr marL="0" marR="0" marT="0" marB="0" anchor="ctr"/>
                </a:tc>
              </a:tr>
              <a:tr h="400287">
                <a:tc>
                  <a:txBody>
                    <a:bodyPr/>
                    <a:lstStyle/>
                    <a:p>
                      <a:endParaRPr lang="en-US" sz="1600" dirty="0"/>
                    </a:p>
                  </a:txBody>
                  <a:tcPr/>
                </a:tc>
                <a:tc>
                  <a:txBody>
                    <a:bodyPr/>
                    <a:lstStyle/>
                    <a:p>
                      <a:pPr marL="0" algn="ctr" defTabSz="914400" rtl="0" eaLnBrk="1" fontAlgn="ctr" latinLnBrk="0" hangingPunct="1"/>
                      <a:r>
                        <a:rPr lang="en-US" sz="1600" b="1" kern="1200" dirty="0" smtClean="0">
                          <a:solidFill>
                            <a:schemeClr val="dk1"/>
                          </a:solidFill>
                          <a:latin typeface="+mn-lt"/>
                          <a:ea typeface="+mn-ea"/>
                          <a:cs typeface="+mn-cs"/>
                        </a:rPr>
                        <a:t>Non-Freeway: Pavement</a:t>
                      </a:r>
                      <a:r>
                        <a:rPr lang="en-US" sz="1600" b="1" kern="1200" baseline="0" dirty="0" smtClean="0">
                          <a:solidFill>
                            <a:schemeClr val="dk1"/>
                          </a:solidFill>
                          <a:latin typeface="+mn-lt"/>
                          <a:ea typeface="+mn-ea"/>
                          <a:cs typeface="+mn-cs"/>
                        </a:rPr>
                        <a:t> Re-utilization (Road Diet)</a:t>
                      </a:r>
                      <a:endParaRPr lang="en-US" sz="1600" b="1" kern="1200" dirty="0">
                        <a:solidFill>
                          <a:schemeClr val="dk1"/>
                        </a:solidFill>
                        <a:latin typeface="+mn-lt"/>
                        <a:ea typeface="+mn-ea"/>
                        <a:cs typeface="+mn-cs"/>
                      </a:endParaRPr>
                    </a:p>
                  </a:txBody>
                  <a:tcPr marL="0" marR="0" marT="0" marB="0" anchor="ctr"/>
                </a:tc>
                <a:tc>
                  <a:txBody>
                    <a:bodyPr/>
                    <a:lstStyle/>
                    <a:p>
                      <a:pPr algn="ctr" fontAlgn="ctr"/>
                      <a:r>
                        <a:rPr lang="en-US" sz="1600" b="0" kern="1200" dirty="0" smtClean="0">
                          <a:solidFill>
                            <a:schemeClr val="dk1"/>
                          </a:solidFill>
                          <a:latin typeface="+mn-lt"/>
                          <a:ea typeface="+mn-ea"/>
                          <a:cs typeface="+mn-cs"/>
                        </a:rPr>
                        <a:t>0.55</a:t>
                      </a:r>
                      <a:endParaRPr lang="en-US" sz="1600" b="0" kern="1200" dirty="0">
                        <a:solidFill>
                          <a:schemeClr val="dk1"/>
                        </a:solidFill>
                        <a:latin typeface="+mn-lt"/>
                        <a:ea typeface="+mn-ea"/>
                        <a:cs typeface="+mn-cs"/>
                      </a:endParaRPr>
                    </a:p>
                  </a:txBody>
                  <a:tcPr marL="0" marR="0" marT="0" marB="0" anchor="ctr"/>
                </a:tc>
              </a:tr>
              <a:tr h="400287">
                <a:tc>
                  <a:txBody>
                    <a:bodyPr/>
                    <a:lstStyle/>
                    <a:p>
                      <a:endParaRPr lang="en-US" sz="1600" dirty="0"/>
                    </a:p>
                  </a:txBody>
                  <a:tcPr/>
                </a:tc>
                <a:tc>
                  <a:txBody>
                    <a:bodyPr/>
                    <a:lstStyle/>
                    <a:p>
                      <a:pPr marL="0" algn="ctr" defTabSz="914400" rtl="0" eaLnBrk="1" fontAlgn="ctr" latinLnBrk="0" hangingPunct="1"/>
                      <a:r>
                        <a:rPr lang="en-US" sz="1600" b="1" kern="1200" dirty="0" smtClean="0">
                          <a:solidFill>
                            <a:schemeClr val="dk1"/>
                          </a:solidFill>
                          <a:latin typeface="+mn-lt"/>
                          <a:ea typeface="+mn-ea"/>
                          <a:cs typeface="+mn-cs"/>
                        </a:rPr>
                        <a:t>Non-Freeway: Access Management</a:t>
                      </a:r>
                      <a:endParaRPr lang="en-US" sz="1600" b="1" kern="1200" dirty="0">
                        <a:solidFill>
                          <a:schemeClr val="dk1"/>
                        </a:solidFill>
                        <a:latin typeface="+mn-lt"/>
                        <a:ea typeface="+mn-ea"/>
                        <a:cs typeface="+mn-cs"/>
                      </a:endParaRPr>
                    </a:p>
                  </a:txBody>
                  <a:tcPr marL="0" marR="0" marT="0" marB="0" anchor="ctr"/>
                </a:tc>
                <a:tc>
                  <a:txBody>
                    <a:bodyPr/>
                    <a:lstStyle/>
                    <a:p>
                      <a:pPr algn="ctr" fontAlgn="ctr"/>
                      <a:r>
                        <a:rPr lang="en-US" sz="1600" b="0" kern="1200" dirty="0" smtClean="0">
                          <a:solidFill>
                            <a:schemeClr val="dk1"/>
                          </a:solidFill>
                          <a:latin typeface="+mn-lt"/>
                          <a:ea typeface="+mn-ea"/>
                          <a:cs typeface="+mn-cs"/>
                        </a:rPr>
                        <a:t>0.75</a:t>
                      </a:r>
                      <a:endParaRPr lang="en-US" sz="1600" b="0" kern="1200" dirty="0">
                        <a:solidFill>
                          <a:schemeClr val="dk1"/>
                        </a:solidFill>
                        <a:latin typeface="+mn-lt"/>
                        <a:ea typeface="+mn-ea"/>
                        <a:cs typeface="+mn-cs"/>
                      </a:endParaRPr>
                    </a:p>
                  </a:txBody>
                  <a:tcPr marL="0" marR="0" marT="0" marB="0" anchor="ctr"/>
                </a:tc>
              </a:tr>
              <a:tr h="400287">
                <a:tc>
                  <a:txBody>
                    <a:bodyPr/>
                    <a:lstStyle/>
                    <a:p>
                      <a:endParaRPr lang="en-US" sz="1600" dirty="0"/>
                    </a:p>
                  </a:txBody>
                  <a:tcPr/>
                </a:tc>
                <a:tc>
                  <a:txBody>
                    <a:bodyPr/>
                    <a:lstStyle/>
                    <a:p>
                      <a:pPr marL="0" algn="ctr" defTabSz="914400" rtl="0" eaLnBrk="1" fontAlgn="ctr" latinLnBrk="0" hangingPunct="1"/>
                      <a:r>
                        <a:rPr lang="en-US" sz="1600" b="1" kern="1200" dirty="0" smtClean="0">
                          <a:solidFill>
                            <a:schemeClr val="dk1"/>
                          </a:solidFill>
                          <a:latin typeface="+mn-lt"/>
                          <a:ea typeface="+mn-ea"/>
                          <a:cs typeface="+mn-cs"/>
                        </a:rPr>
                        <a:t>Rural Non-Freeway : Widening 2 lanes to multi-lane divided</a:t>
                      </a:r>
                      <a:endParaRPr lang="en-US" sz="1600" b="1" kern="1200" dirty="0">
                        <a:solidFill>
                          <a:schemeClr val="dk1"/>
                        </a:solidFill>
                        <a:latin typeface="+mn-lt"/>
                        <a:ea typeface="+mn-ea"/>
                        <a:cs typeface="+mn-cs"/>
                      </a:endParaRPr>
                    </a:p>
                  </a:txBody>
                  <a:tcPr marL="0" marR="0" marT="0" marB="0" anchor="ctr"/>
                </a:tc>
                <a:tc>
                  <a:txBody>
                    <a:bodyPr/>
                    <a:lstStyle/>
                    <a:p>
                      <a:pPr algn="ctr" fontAlgn="ctr"/>
                      <a:r>
                        <a:rPr lang="en-US" sz="1600" b="0" kern="1200" dirty="0" smtClean="0">
                          <a:solidFill>
                            <a:schemeClr val="dk1"/>
                          </a:solidFill>
                          <a:latin typeface="+mn-lt"/>
                          <a:ea typeface="+mn-ea"/>
                          <a:cs typeface="+mn-cs"/>
                        </a:rPr>
                        <a:t>0.70</a:t>
                      </a:r>
                      <a:endParaRPr lang="en-US" sz="1600" b="0" kern="1200" dirty="0">
                        <a:solidFill>
                          <a:schemeClr val="dk1"/>
                        </a:solidFill>
                        <a:latin typeface="+mn-lt"/>
                        <a:ea typeface="+mn-ea"/>
                        <a:cs typeface="+mn-cs"/>
                      </a:endParaRPr>
                    </a:p>
                  </a:txBody>
                  <a:tcPr marL="0" marR="0" marT="0" marB="0" anchor="ctr"/>
                </a:tc>
              </a:tr>
              <a:tr h="384463">
                <a:tc>
                  <a:txBody>
                    <a:bodyPr/>
                    <a:lstStyle/>
                    <a:p>
                      <a:endParaRPr lang="en-US" sz="1600" dirty="0"/>
                    </a:p>
                  </a:txBody>
                  <a:tcPr/>
                </a:tc>
                <a:tc>
                  <a:txBody>
                    <a:bodyPr/>
                    <a:lstStyle/>
                    <a:p>
                      <a:pPr marL="0" algn="ctr" defTabSz="914400" rtl="0" eaLnBrk="1" fontAlgn="ctr" latinLnBrk="0" hangingPunct="1"/>
                      <a:r>
                        <a:rPr lang="en-US" sz="1600" b="1" kern="1200" dirty="0" smtClean="0">
                          <a:solidFill>
                            <a:schemeClr val="dk1"/>
                          </a:solidFill>
                          <a:latin typeface="+mn-lt"/>
                          <a:ea typeface="+mn-ea"/>
                          <a:cs typeface="+mn-cs"/>
                        </a:rPr>
                        <a:t>Urban Non-Freeway : Widening 2 lanes to 4-lane divided</a:t>
                      </a:r>
                      <a:endParaRPr lang="en-US" sz="1600" b="1" kern="1200" dirty="0">
                        <a:solidFill>
                          <a:schemeClr val="dk1"/>
                        </a:solidFill>
                        <a:latin typeface="+mn-lt"/>
                        <a:ea typeface="+mn-ea"/>
                        <a:cs typeface="+mn-cs"/>
                      </a:endParaRPr>
                    </a:p>
                  </a:txBody>
                  <a:tcPr marL="0" marR="0" marT="0" marB="0" anchor="ctr"/>
                </a:tc>
                <a:tc>
                  <a:txBody>
                    <a:bodyPr/>
                    <a:lstStyle/>
                    <a:p>
                      <a:pPr algn="ctr" fontAlgn="ctr"/>
                      <a:r>
                        <a:rPr lang="en-US" sz="1600" b="0" kern="1200" dirty="0" smtClean="0">
                          <a:solidFill>
                            <a:schemeClr val="dk1"/>
                          </a:solidFill>
                          <a:latin typeface="+mn-lt"/>
                          <a:ea typeface="+mn-ea"/>
                          <a:cs typeface="+mn-cs"/>
                        </a:rPr>
                        <a:t>0.80</a:t>
                      </a:r>
                      <a:r>
                        <a:rPr lang="en-US" sz="1600" b="0" kern="1200" dirty="0">
                          <a:solidFill>
                            <a:schemeClr val="dk1"/>
                          </a:solidFill>
                          <a:latin typeface="+mn-lt"/>
                          <a:ea typeface="+mn-ea"/>
                          <a:cs typeface="+mn-cs"/>
                        </a:rPr>
                        <a:t> </a:t>
                      </a:r>
                    </a:p>
                  </a:txBody>
                  <a:tcPr marL="0" marR="0" marT="0" marB="0" anchor="ctr"/>
                </a:tc>
              </a:tr>
              <a:tr h="415637">
                <a:tc>
                  <a:txBody>
                    <a:bodyPr/>
                    <a:lstStyle/>
                    <a:p>
                      <a:endParaRPr lang="en-US" sz="1600" dirty="0"/>
                    </a:p>
                  </a:txBody>
                  <a:tcPr/>
                </a:tc>
                <a:tc>
                  <a:txBody>
                    <a:bodyPr/>
                    <a:lstStyle/>
                    <a:p>
                      <a:pPr algn="ctr" fontAlgn="ctr"/>
                      <a:r>
                        <a:rPr lang="en-US" sz="1600" b="1" kern="1200" dirty="0" smtClean="0">
                          <a:solidFill>
                            <a:schemeClr val="dk1"/>
                          </a:solidFill>
                          <a:latin typeface="+mn-lt"/>
                          <a:ea typeface="+mn-ea"/>
                          <a:cs typeface="+mn-cs"/>
                        </a:rPr>
                        <a:t>Urban Non-Freeway : Widening 2 lanes to 6-lane divided</a:t>
                      </a:r>
                      <a:endParaRPr lang="en-US" sz="1600" b="1" kern="1200" dirty="0">
                        <a:solidFill>
                          <a:schemeClr val="dk1"/>
                        </a:solidFill>
                        <a:latin typeface="+mn-lt"/>
                        <a:ea typeface="+mn-ea"/>
                        <a:cs typeface="+mn-cs"/>
                      </a:endParaRPr>
                    </a:p>
                  </a:txBody>
                  <a:tcPr marL="0" marR="0" marT="0" marB="0" anchor="ctr"/>
                </a:tc>
                <a:tc>
                  <a:txBody>
                    <a:bodyPr/>
                    <a:lstStyle/>
                    <a:p>
                      <a:pPr algn="ctr" fontAlgn="ctr"/>
                      <a:r>
                        <a:rPr lang="en-US" sz="1600" b="0" kern="1200" dirty="0" smtClean="0">
                          <a:solidFill>
                            <a:schemeClr val="dk1"/>
                          </a:solidFill>
                          <a:latin typeface="+mn-lt"/>
                          <a:ea typeface="+mn-ea"/>
                          <a:cs typeface="+mn-cs"/>
                        </a:rPr>
                        <a:t>0.75</a:t>
                      </a:r>
                      <a:endParaRPr lang="en-US" sz="1600" b="0" kern="1200" dirty="0">
                        <a:solidFill>
                          <a:schemeClr val="dk1"/>
                        </a:solidFill>
                        <a:latin typeface="+mn-lt"/>
                        <a:ea typeface="+mn-ea"/>
                        <a:cs typeface="+mn-cs"/>
                      </a:endParaRPr>
                    </a:p>
                  </a:txBody>
                  <a:tcPr marL="0" marR="0" marT="0" marB="0" anchor="ctr"/>
                </a:tc>
              </a:tr>
              <a:tr h="384463">
                <a:tc>
                  <a:txBody>
                    <a:bodyPr/>
                    <a:lstStyle/>
                    <a:p>
                      <a:endParaRPr lang="en-US" sz="1600" dirty="0"/>
                    </a:p>
                  </a:txBody>
                  <a:tcPr/>
                </a:tc>
                <a:tc>
                  <a:txBody>
                    <a:bodyPr/>
                    <a:lstStyle/>
                    <a:p>
                      <a:pPr algn="ctr" fontAlgn="ctr"/>
                      <a:r>
                        <a:rPr lang="en-US" sz="1600" b="1" kern="1200" dirty="0" smtClean="0">
                          <a:solidFill>
                            <a:schemeClr val="dk1"/>
                          </a:solidFill>
                          <a:latin typeface="+mn-lt"/>
                          <a:ea typeface="+mn-ea"/>
                          <a:cs typeface="+mn-cs"/>
                        </a:rPr>
                        <a:t>Urban Non-Freeway : Widening 4 lanes to 6+-lane divided</a:t>
                      </a:r>
                      <a:endParaRPr lang="en-US" sz="1600" b="1" kern="1200" dirty="0">
                        <a:solidFill>
                          <a:schemeClr val="dk1"/>
                        </a:solidFill>
                        <a:latin typeface="+mn-lt"/>
                        <a:ea typeface="+mn-ea"/>
                        <a:cs typeface="+mn-cs"/>
                      </a:endParaRPr>
                    </a:p>
                  </a:txBody>
                  <a:tcPr marL="0" marR="0" marT="0" marB="0" anchor="ctr"/>
                </a:tc>
                <a:tc>
                  <a:txBody>
                    <a:bodyPr/>
                    <a:lstStyle/>
                    <a:p>
                      <a:pPr algn="ctr" fontAlgn="ctr"/>
                      <a:r>
                        <a:rPr lang="en-US" sz="1600" b="0" kern="1200" dirty="0" smtClean="0">
                          <a:solidFill>
                            <a:schemeClr val="dk1"/>
                          </a:solidFill>
                          <a:latin typeface="+mn-lt"/>
                          <a:ea typeface="+mn-ea"/>
                          <a:cs typeface="+mn-cs"/>
                        </a:rPr>
                        <a:t>0.85</a:t>
                      </a:r>
                      <a:endParaRPr lang="en-US" sz="1600" b="0" kern="1200" dirty="0">
                        <a:solidFill>
                          <a:schemeClr val="dk1"/>
                        </a:solidFill>
                        <a:latin typeface="+mn-lt"/>
                        <a:ea typeface="+mn-ea"/>
                        <a:cs typeface="+mn-cs"/>
                      </a:endParaRPr>
                    </a:p>
                  </a:txBody>
                  <a:tcPr marL="0" marR="0" marT="0" marB="0" anchor="ctr"/>
                </a:tc>
              </a:tr>
            </a:tbl>
          </a:graphicData>
        </a:graphic>
      </p:graphicFrame>
    </p:spTree>
    <p:extLst>
      <p:ext uri="{BB962C8B-B14F-4D97-AF65-F5344CB8AC3E}">
        <p14:creationId xmlns:p14="http://schemas.microsoft.com/office/powerpoint/2010/main" val="2509556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23029" y="76200"/>
            <a:ext cx="8940800" cy="1143000"/>
          </a:xfrm>
        </p:spPr>
        <p:txBody>
          <a:bodyPr/>
          <a:lstStyle/>
          <a:p>
            <a:r>
              <a:rPr lang="en-US" dirty="0" smtClean="0"/>
              <a:t>HB2 Planning </a:t>
            </a:r>
            <a:r>
              <a:rPr lang="en-US" dirty="0"/>
              <a:t>Level CMFs</a:t>
            </a:r>
          </a:p>
        </p:txBody>
      </p:sp>
      <p:graphicFrame>
        <p:nvGraphicFramePr>
          <p:cNvPr id="5" name="Table 4"/>
          <p:cNvGraphicFramePr>
            <a:graphicFrameLocks noGrp="1"/>
          </p:cNvGraphicFramePr>
          <p:nvPr>
            <p:extLst>
              <p:ext uri="{D42A27DB-BD31-4B8C-83A1-F6EECF244321}">
                <p14:modId xmlns:p14="http://schemas.microsoft.com/office/powerpoint/2010/main" val="3294628372"/>
              </p:ext>
            </p:extLst>
          </p:nvPr>
        </p:nvGraphicFramePr>
        <p:xfrm>
          <a:off x="882346" y="1356016"/>
          <a:ext cx="11101450" cy="4881592"/>
        </p:xfrm>
        <a:graphic>
          <a:graphicData uri="http://schemas.openxmlformats.org/drawingml/2006/table">
            <a:tbl>
              <a:tblPr firstRow="1" bandRow="1">
                <a:tableStyleId>{073A0DAA-6AF3-43AB-8588-CEC1D06C72B9}</a:tableStyleId>
              </a:tblPr>
              <a:tblGrid>
                <a:gridCol w="1780805"/>
                <a:gridCol w="7086599"/>
                <a:gridCol w="2234046"/>
              </a:tblGrid>
              <a:tr h="937116">
                <a:tc>
                  <a:txBody>
                    <a:bodyPr/>
                    <a:lstStyle/>
                    <a:p>
                      <a:pPr marL="61913" indent="0" algn="l" defTabSz="914400" rtl="0" eaLnBrk="1" fontAlgn="ctr" latinLnBrk="0" hangingPunct="1"/>
                      <a:r>
                        <a:rPr lang="en-US" sz="1600" kern="1200" dirty="0"/>
                        <a:t>Project Extent</a:t>
                      </a:r>
                      <a:endParaRPr lang="en-US" sz="1600" b="1" kern="1200" dirty="0">
                        <a:solidFill>
                          <a:schemeClr val="lt1"/>
                        </a:solidFill>
                        <a:latin typeface="+mn-lt"/>
                        <a:ea typeface="+mn-ea"/>
                        <a:cs typeface="+mn-cs"/>
                      </a:endParaRPr>
                    </a:p>
                  </a:txBody>
                  <a:tcPr marL="0" marR="0" marT="0" marB="0" anchor="ctr"/>
                </a:tc>
                <a:tc>
                  <a:txBody>
                    <a:bodyPr/>
                    <a:lstStyle/>
                    <a:p>
                      <a:pPr marL="61913" indent="0" algn="l" defTabSz="914400" rtl="0" eaLnBrk="1" fontAlgn="ctr" latinLnBrk="0" hangingPunct="1"/>
                      <a:r>
                        <a:rPr lang="en-US" sz="1600" kern="1200" dirty="0"/>
                        <a:t>Improvement </a:t>
                      </a:r>
                      <a:r>
                        <a:rPr lang="en-US" sz="1600" kern="1200" dirty="0" smtClean="0"/>
                        <a:t>Type/Feature</a:t>
                      </a:r>
                      <a:endParaRPr lang="en-US" sz="1600" b="1" kern="1200" dirty="0">
                        <a:solidFill>
                          <a:schemeClr val="lt1"/>
                        </a:solidFill>
                        <a:latin typeface="+mn-lt"/>
                        <a:ea typeface="+mn-ea"/>
                        <a:cs typeface="+mn-cs"/>
                      </a:endParaRPr>
                    </a:p>
                  </a:txBody>
                  <a:tcPr marL="0" marR="0" marT="0" marB="0" anchor="ctr"/>
                </a:tc>
                <a:tc>
                  <a:txBody>
                    <a:bodyPr/>
                    <a:lstStyle/>
                    <a:p>
                      <a:r>
                        <a:rPr lang="en-US" sz="1600" dirty="0" smtClean="0"/>
                        <a:t>Planning Level </a:t>
                      </a:r>
                    </a:p>
                    <a:p>
                      <a:r>
                        <a:rPr lang="en-US" sz="1600" dirty="0" smtClean="0"/>
                        <a:t>CMF</a:t>
                      </a:r>
                      <a:endParaRPr lang="en-US" sz="1600" dirty="0"/>
                    </a:p>
                  </a:txBody>
                  <a:tcPr anchor="ctr"/>
                </a:tc>
              </a:tr>
              <a:tr h="357717">
                <a:tc>
                  <a:txBody>
                    <a:bodyPr/>
                    <a:lstStyle/>
                    <a:p>
                      <a:pPr marL="0" algn="l" defTabSz="914400" rtl="0" eaLnBrk="1" latinLnBrk="0" hangingPunct="1"/>
                      <a:r>
                        <a:rPr lang="en-US" sz="1600" b="1" kern="1200" dirty="0" smtClean="0"/>
                        <a:t>Segments</a:t>
                      </a:r>
                      <a:endParaRPr lang="en-US" sz="1600" b="1" kern="1200" dirty="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kern="1200" dirty="0" smtClean="0">
                          <a:solidFill>
                            <a:schemeClr val="dk1"/>
                          </a:solidFill>
                          <a:latin typeface="+mn-lt"/>
                          <a:ea typeface="+mn-ea"/>
                          <a:cs typeface="+mn-cs"/>
                        </a:rPr>
                        <a:t>Freeways: ( including</a:t>
                      </a:r>
                      <a:r>
                        <a:rPr lang="en-US" sz="1600" b="1" kern="1200" baseline="0" dirty="0" smtClean="0">
                          <a:solidFill>
                            <a:schemeClr val="dk1"/>
                          </a:solidFill>
                          <a:latin typeface="+mn-lt"/>
                          <a:ea typeface="+mn-ea"/>
                          <a:cs typeface="+mn-cs"/>
                        </a:rPr>
                        <a:t> 2 or more interchanges )</a:t>
                      </a:r>
                      <a:endParaRPr lang="en-US" sz="1600" kern="1200" dirty="0" smtClean="0">
                        <a:solidFill>
                          <a:schemeClr val="dk1"/>
                        </a:solidFill>
                        <a:latin typeface="+mn-lt"/>
                        <a:ea typeface="+mn-ea"/>
                        <a:cs typeface="+mn-cs"/>
                      </a:endParaRPr>
                    </a:p>
                  </a:txBody>
                  <a:tcPr/>
                </a:tc>
                <a:tc>
                  <a:txBody>
                    <a:bodyPr/>
                    <a:lstStyle/>
                    <a:p>
                      <a:pPr marL="0" algn="l" defTabSz="914400" rtl="0" eaLnBrk="1" latinLnBrk="0" hangingPunct="1"/>
                      <a:endParaRPr lang="en-US" sz="1600" kern="1200" dirty="0">
                        <a:solidFill>
                          <a:schemeClr val="dk1"/>
                        </a:solidFill>
                        <a:latin typeface="+mn-lt"/>
                        <a:ea typeface="+mn-ea"/>
                        <a:cs typeface="+mn-cs"/>
                      </a:endParaRPr>
                    </a:p>
                  </a:txBody>
                  <a:tcPr/>
                </a:tc>
              </a:tr>
              <a:tr h="400287">
                <a:tc>
                  <a:txBody>
                    <a:bodyPr/>
                    <a:lstStyle/>
                    <a:p>
                      <a:endParaRPr lang="en-US" sz="1600" dirty="0"/>
                    </a:p>
                  </a:txBody>
                  <a:tcPr/>
                </a:tc>
                <a:tc>
                  <a:txBody>
                    <a:bodyPr/>
                    <a:lstStyle/>
                    <a:p>
                      <a:pPr marL="0" algn="ctr" defTabSz="914400" rtl="0" eaLnBrk="1" fontAlgn="ctr" latinLnBrk="0" hangingPunct="1"/>
                      <a:r>
                        <a:rPr lang="en-US" sz="1600" b="1" kern="1200" dirty="0" smtClean="0">
                          <a:solidFill>
                            <a:schemeClr val="dk1"/>
                          </a:solidFill>
                          <a:latin typeface="+mn-lt"/>
                          <a:ea typeface="+mn-ea"/>
                          <a:cs typeface="+mn-cs"/>
                        </a:rPr>
                        <a:t>Freeway: ITS for Incident Management</a:t>
                      </a:r>
                      <a:endParaRPr lang="en-US" sz="1600" b="1" kern="1200" dirty="0">
                        <a:solidFill>
                          <a:schemeClr val="dk1"/>
                        </a:solidFill>
                        <a:latin typeface="+mn-lt"/>
                        <a:ea typeface="+mn-ea"/>
                        <a:cs typeface="+mn-cs"/>
                      </a:endParaRPr>
                    </a:p>
                  </a:txBody>
                  <a:tcPr marL="0" marR="0" marT="0" marB="0" anchor="ctr"/>
                </a:tc>
                <a:tc>
                  <a:txBody>
                    <a:bodyPr/>
                    <a:lstStyle/>
                    <a:p>
                      <a:pPr marL="0" algn="ctr" defTabSz="914400" rtl="0" eaLnBrk="1" fontAlgn="ctr" latinLnBrk="0" hangingPunct="1"/>
                      <a:r>
                        <a:rPr lang="en-US" sz="1600" b="0" kern="1200" dirty="0" smtClean="0">
                          <a:solidFill>
                            <a:schemeClr val="dk1"/>
                          </a:solidFill>
                          <a:latin typeface="+mn-lt"/>
                          <a:ea typeface="+mn-ea"/>
                          <a:cs typeface="+mn-cs"/>
                        </a:rPr>
                        <a:t>0.85 </a:t>
                      </a:r>
                      <a:endParaRPr lang="en-US" sz="1600" b="0" kern="1200" dirty="0">
                        <a:solidFill>
                          <a:schemeClr val="dk1"/>
                        </a:solidFill>
                        <a:latin typeface="+mn-lt"/>
                        <a:ea typeface="+mn-ea"/>
                        <a:cs typeface="+mn-cs"/>
                      </a:endParaRPr>
                    </a:p>
                  </a:txBody>
                  <a:tcPr marL="0" marR="0" marT="0" marB="0" anchor="ctr"/>
                </a:tc>
              </a:tr>
              <a:tr h="400287">
                <a:tc>
                  <a:txBody>
                    <a:bodyPr/>
                    <a:lstStyle/>
                    <a:p>
                      <a:endParaRPr lang="en-US" sz="1600" dirty="0"/>
                    </a:p>
                  </a:txBody>
                  <a:tcPr/>
                </a:tc>
                <a:tc>
                  <a:txBody>
                    <a:bodyPr/>
                    <a:lstStyle/>
                    <a:p>
                      <a:pPr marL="0" algn="ctr" defTabSz="914400" rtl="0" eaLnBrk="1" fontAlgn="ctr" latinLnBrk="0" hangingPunct="1"/>
                      <a:r>
                        <a:rPr lang="en-US" sz="1600" b="1" kern="1200" dirty="0" smtClean="0">
                          <a:solidFill>
                            <a:schemeClr val="dk1"/>
                          </a:solidFill>
                          <a:latin typeface="+mn-lt"/>
                          <a:ea typeface="+mn-ea"/>
                          <a:cs typeface="+mn-cs"/>
                        </a:rPr>
                        <a:t>Freeway: ITS for ATM</a:t>
                      </a:r>
                      <a:endParaRPr lang="en-US" sz="1600" b="1" kern="1200" dirty="0">
                        <a:solidFill>
                          <a:schemeClr val="dk1"/>
                        </a:solidFill>
                        <a:latin typeface="+mn-lt"/>
                        <a:ea typeface="+mn-ea"/>
                        <a:cs typeface="+mn-cs"/>
                      </a:endParaRPr>
                    </a:p>
                  </a:txBody>
                  <a:tcPr marL="0" marR="0" marT="0" marB="0" anchor="ctr"/>
                </a:tc>
                <a:tc>
                  <a:txBody>
                    <a:bodyPr/>
                    <a:lstStyle/>
                    <a:p>
                      <a:pPr algn="ctr" fontAlgn="ctr"/>
                      <a:r>
                        <a:rPr lang="en-US" sz="1600" b="0" kern="1200" dirty="0" smtClean="0">
                          <a:solidFill>
                            <a:schemeClr val="dk1"/>
                          </a:solidFill>
                          <a:latin typeface="+mn-lt"/>
                          <a:ea typeface="+mn-ea"/>
                          <a:cs typeface="+mn-cs"/>
                        </a:rPr>
                        <a:t>0.80</a:t>
                      </a:r>
                      <a:endParaRPr lang="en-US" sz="1600" b="0" kern="1200" dirty="0">
                        <a:solidFill>
                          <a:schemeClr val="dk1"/>
                        </a:solidFill>
                        <a:latin typeface="+mn-lt"/>
                        <a:ea typeface="+mn-ea"/>
                        <a:cs typeface="+mn-cs"/>
                      </a:endParaRPr>
                    </a:p>
                  </a:txBody>
                  <a:tcPr marL="0" marR="0" marT="0" marB="0" anchor="ctr"/>
                </a:tc>
              </a:tr>
              <a:tr h="400287">
                <a:tc>
                  <a:txBody>
                    <a:bodyPr/>
                    <a:lstStyle/>
                    <a:p>
                      <a:endParaRPr lang="en-US" sz="1600" dirty="0"/>
                    </a:p>
                  </a:txBody>
                  <a:tcPr/>
                </a:tc>
                <a:tc>
                  <a:txBody>
                    <a:bodyPr/>
                    <a:lstStyle/>
                    <a:p>
                      <a:pPr marL="0" algn="ctr" defTabSz="914400" rtl="0" eaLnBrk="1" fontAlgn="ctr" latinLnBrk="0" hangingPunct="1"/>
                      <a:r>
                        <a:rPr lang="en-US" sz="1600" b="1" kern="1200" dirty="0" smtClean="0">
                          <a:solidFill>
                            <a:schemeClr val="dk1"/>
                          </a:solidFill>
                          <a:latin typeface="+mn-lt"/>
                          <a:ea typeface="+mn-ea"/>
                          <a:cs typeface="+mn-cs"/>
                        </a:rPr>
                        <a:t>Freeway: ITS for Variable Speed Limits</a:t>
                      </a:r>
                      <a:endParaRPr lang="en-US" sz="1600" b="1" kern="1200" dirty="0">
                        <a:solidFill>
                          <a:schemeClr val="dk1"/>
                        </a:solidFill>
                        <a:latin typeface="+mn-lt"/>
                        <a:ea typeface="+mn-ea"/>
                        <a:cs typeface="+mn-cs"/>
                      </a:endParaRPr>
                    </a:p>
                  </a:txBody>
                  <a:tcPr marL="0" marR="0" marT="0"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600" b="0" kern="1200" dirty="0" smtClean="0">
                          <a:solidFill>
                            <a:schemeClr val="dk1"/>
                          </a:solidFill>
                          <a:latin typeface="+mn-lt"/>
                          <a:ea typeface="+mn-ea"/>
                          <a:cs typeface="+mn-cs"/>
                        </a:rPr>
                        <a:t>0.90 </a:t>
                      </a:r>
                      <a:endParaRPr lang="en-US" sz="1600" b="0" kern="1200" dirty="0">
                        <a:solidFill>
                          <a:schemeClr val="dk1"/>
                        </a:solidFill>
                        <a:latin typeface="+mn-lt"/>
                        <a:ea typeface="+mn-ea"/>
                        <a:cs typeface="+mn-cs"/>
                      </a:endParaRPr>
                    </a:p>
                  </a:txBody>
                  <a:tcPr marL="0" marR="0" marT="0" marB="0" anchor="ctr"/>
                </a:tc>
              </a:tr>
              <a:tr h="400287">
                <a:tc>
                  <a:txBody>
                    <a:bodyPr/>
                    <a:lstStyle/>
                    <a:p>
                      <a:endParaRPr lang="en-US" sz="1600" i="1" dirty="0"/>
                    </a:p>
                  </a:txBody>
                  <a:tcPr/>
                </a:tc>
                <a:tc>
                  <a:txBody>
                    <a:bodyPr/>
                    <a:lstStyle/>
                    <a:p>
                      <a:pPr marL="0" algn="ctr" defTabSz="914400" rtl="0" eaLnBrk="1" fontAlgn="ctr" latinLnBrk="0" hangingPunct="1"/>
                      <a:r>
                        <a:rPr lang="en-US" sz="1600" b="1" kern="1200" dirty="0" smtClean="0">
                          <a:solidFill>
                            <a:schemeClr val="dk1"/>
                          </a:solidFill>
                          <a:latin typeface="+mn-lt"/>
                          <a:ea typeface="+mn-ea"/>
                          <a:cs typeface="+mn-cs"/>
                        </a:rPr>
                        <a:t>Freeway: Add Aux Lanes between Ramps</a:t>
                      </a:r>
                      <a:endParaRPr lang="en-US" sz="1600" b="1" kern="1200" dirty="0">
                        <a:solidFill>
                          <a:schemeClr val="dk1"/>
                        </a:solidFill>
                        <a:latin typeface="+mn-lt"/>
                        <a:ea typeface="+mn-ea"/>
                        <a:cs typeface="+mn-cs"/>
                      </a:endParaRPr>
                    </a:p>
                  </a:txBody>
                  <a:tcPr marL="0" marR="0" marT="0" marB="0" anchor="ctr"/>
                </a:tc>
                <a:tc>
                  <a:txBody>
                    <a:bodyPr/>
                    <a:lstStyle/>
                    <a:p>
                      <a:pPr algn="ctr" fontAlgn="ctr"/>
                      <a:r>
                        <a:rPr lang="en-US" sz="1600" b="0" kern="1200" dirty="0" smtClean="0">
                          <a:solidFill>
                            <a:schemeClr val="dk1"/>
                          </a:solidFill>
                          <a:latin typeface="+mn-lt"/>
                          <a:ea typeface="+mn-ea"/>
                          <a:cs typeface="+mn-cs"/>
                        </a:rPr>
                        <a:t>0.80</a:t>
                      </a:r>
                      <a:endParaRPr lang="en-US" sz="1600" b="0" kern="1200" dirty="0">
                        <a:solidFill>
                          <a:schemeClr val="dk1"/>
                        </a:solidFill>
                        <a:latin typeface="+mn-lt"/>
                        <a:ea typeface="+mn-ea"/>
                        <a:cs typeface="+mn-cs"/>
                      </a:endParaRPr>
                    </a:p>
                  </a:txBody>
                  <a:tcPr marL="0" marR="0" marT="0" marB="0" anchor="ctr"/>
                </a:tc>
              </a:tr>
              <a:tr h="400287">
                <a:tc>
                  <a:txBody>
                    <a:bodyPr/>
                    <a:lstStyle/>
                    <a:p>
                      <a:endParaRPr lang="en-US" sz="1600" i="1" dirty="0"/>
                    </a:p>
                  </a:txBody>
                  <a:tcPr/>
                </a:tc>
                <a:tc>
                  <a:txBody>
                    <a:bodyPr/>
                    <a:lstStyle/>
                    <a:p>
                      <a:pPr marL="0" algn="ctr" defTabSz="914400" rtl="0" eaLnBrk="1" fontAlgn="ctr" latinLnBrk="0" hangingPunct="1"/>
                      <a:r>
                        <a:rPr lang="en-US" sz="1600" b="1" kern="1200" dirty="0" smtClean="0">
                          <a:solidFill>
                            <a:schemeClr val="dk1"/>
                          </a:solidFill>
                          <a:latin typeface="+mn-lt"/>
                          <a:ea typeface="+mn-ea"/>
                          <a:cs typeface="+mn-cs"/>
                        </a:rPr>
                        <a:t>Rural Freeway: Directional Widening 2 to 3 Lanes</a:t>
                      </a:r>
                      <a:endParaRPr lang="en-US" sz="1600" b="1" kern="1200" dirty="0">
                        <a:solidFill>
                          <a:schemeClr val="dk1"/>
                        </a:solidFill>
                        <a:latin typeface="+mn-lt"/>
                        <a:ea typeface="+mn-ea"/>
                        <a:cs typeface="+mn-cs"/>
                      </a:endParaRPr>
                    </a:p>
                  </a:txBody>
                  <a:tcPr marL="0" marR="0" marT="0" marB="0" anchor="ctr"/>
                </a:tc>
                <a:tc>
                  <a:txBody>
                    <a:bodyPr/>
                    <a:lstStyle/>
                    <a:p>
                      <a:pPr algn="ctr" fontAlgn="ctr"/>
                      <a:r>
                        <a:rPr lang="en-US" sz="1600" b="0" kern="1200" dirty="0" smtClean="0">
                          <a:solidFill>
                            <a:schemeClr val="dk1"/>
                          </a:solidFill>
                          <a:latin typeface="+mn-lt"/>
                          <a:ea typeface="+mn-ea"/>
                          <a:cs typeface="+mn-cs"/>
                        </a:rPr>
                        <a:t>0.70</a:t>
                      </a:r>
                      <a:endParaRPr lang="en-US" sz="1600" b="0" kern="1200" dirty="0">
                        <a:solidFill>
                          <a:schemeClr val="dk1"/>
                        </a:solidFill>
                        <a:latin typeface="+mn-lt"/>
                        <a:ea typeface="+mn-ea"/>
                        <a:cs typeface="+mn-cs"/>
                      </a:endParaRPr>
                    </a:p>
                  </a:txBody>
                  <a:tcPr marL="0" marR="0" marT="0" marB="0" anchor="ctr"/>
                </a:tc>
              </a:tr>
              <a:tr h="400287">
                <a:tc>
                  <a:txBody>
                    <a:bodyPr/>
                    <a:lstStyle/>
                    <a:p>
                      <a:endParaRPr lang="en-US" sz="1600" dirty="0"/>
                    </a:p>
                  </a:txBody>
                  <a:tcPr/>
                </a:tc>
                <a:tc>
                  <a:txBody>
                    <a:bodyPr/>
                    <a:lstStyle/>
                    <a:p>
                      <a:pPr marL="0" algn="ctr" defTabSz="914400" rtl="0" eaLnBrk="1" fontAlgn="ctr" latinLnBrk="0" hangingPunct="1"/>
                      <a:r>
                        <a:rPr lang="en-US" sz="1600" b="1" kern="1200" dirty="0" smtClean="0">
                          <a:solidFill>
                            <a:schemeClr val="dk1"/>
                          </a:solidFill>
                          <a:latin typeface="+mn-lt"/>
                          <a:ea typeface="+mn-ea"/>
                          <a:cs typeface="+mn-cs"/>
                        </a:rPr>
                        <a:t>Urban Freeway: Directional Widening 2 to 3 Lanes</a:t>
                      </a:r>
                      <a:endParaRPr lang="en-US" sz="1600" b="1" kern="1200" dirty="0">
                        <a:solidFill>
                          <a:schemeClr val="dk1"/>
                        </a:solidFill>
                        <a:latin typeface="+mn-lt"/>
                        <a:ea typeface="+mn-ea"/>
                        <a:cs typeface="+mn-cs"/>
                      </a:endParaRPr>
                    </a:p>
                  </a:txBody>
                  <a:tcPr marL="0" marR="0" marT="0" marB="0" anchor="ctr"/>
                </a:tc>
                <a:tc>
                  <a:txBody>
                    <a:bodyPr/>
                    <a:lstStyle/>
                    <a:p>
                      <a:pPr algn="ctr" fontAlgn="ctr"/>
                      <a:r>
                        <a:rPr lang="en-US" sz="1600" b="0" kern="1200" dirty="0" smtClean="0">
                          <a:solidFill>
                            <a:schemeClr val="dk1"/>
                          </a:solidFill>
                          <a:latin typeface="+mn-lt"/>
                          <a:ea typeface="+mn-ea"/>
                          <a:cs typeface="+mn-cs"/>
                        </a:rPr>
                        <a:t>0.90</a:t>
                      </a:r>
                      <a:endParaRPr lang="en-US" sz="1600" b="0" kern="1200" dirty="0">
                        <a:solidFill>
                          <a:schemeClr val="dk1"/>
                        </a:solidFill>
                        <a:latin typeface="+mn-lt"/>
                        <a:ea typeface="+mn-ea"/>
                        <a:cs typeface="+mn-cs"/>
                      </a:endParaRPr>
                    </a:p>
                  </a:txBody>
                  <a:tcPr marL="0" marR="0" marT="0" marB="0" anchor="ctr"/>
                </a:tc>
              </a:tr>
              <a:tr h="400287">
                <a:tc>
                  <a:txBody>
                    <a:bodyPr/>
                    <a:lstStyle/>
                    <a:p>
                      <a:endParaRPr lang="en-US" sz="1600" dirty="0"/>
                    </a:p>
                  </a:txBody>
                  <a:tcPr/>
                </a:tc>
                <a:tc>
                  <a:txBody>
                    <a:bodyPr/>
                    <a:lstStyle/>
                    <a:p>
                      <a:pPr marL="0" algn="ctr" defTabSz="914400" rtl="0" eaLnBrk="1" fontAlgn="ctr" latinLnBrk="0" hangingPunct="1"/>
                      <a:r>
                        <a:rPr lang="en-US" sz="1600" b="1" kern="1200" dirty="0" smtClean="0">
                          <a:solidFill>
                            <a:schemeClr val="dk1"/>
                          </a:solidFill>
                          <a:latin typeface="+mn-lt"/>
                          <a:ea typeface="+mn-ea"/>
                          <a:cs typeface="+mn-cs"/>
                        </a:rPr>
                        <a:t>Urban Freeway: Directional Widening 2 to 4+ Lanes</a:t>
                      </a:r>
                      <a:endParaRPr lang="en-US" sz="1600" b="1" kern="1200" dirty="0">
                        <a:solidFill>
                          <a:schemeClr val="dk1"/>
                        </a:solidFill>
                        <a:latin typeface="+mn-lt"/>
                        <a:ea typeface="+mn-ea"/>
                        <a:cs typeface="+mn-cs"/>
                      </a:endParaRPr>
                    </a:p>
                  </a:txBody>
                  <a:tcPr marL="0" marR="0" marT="0" marB="0" anchor="ctr"/>
                </a:tc>
                <a:tc>
                  <a:txBody>
                    <a:bodyPr/>
                    <a:lstStyle/>
                    <a:p>
                      <a:pPr algn="ctr" fontAlgn="ctr"/>
                      <a:r>
                        <a:rPr lang="en-US" sz="1600" b="0" kern="1200" dirty="0" smtClean="0">
                          <a:solidFill>
                            <a:schemeClr val="dk1"/>
                          </a:solidFill>
                          <a:latin typeface="+mn-lt"/>
                          <a:ea typeface="+mn-ea"/>
                          <a:cs typeface="+mn-cs"/>
                        </a:rPr>
                        <a:t>0.75</a:t>
                      </a:r>
                      <a:endParaRPr lang="en-US" sz="1600" b="0" kern="1200" dirty="0">
                        <a:solidFill>
                          <a:schemeClr val="dk1"/>
                        </a:solidFill>
                        <a:latin typeface="+mn-lt"/>
                        <a:ea typeface="+mn-ea"/>
                        <a:cs typeface="+mn-cs"/>
                      </a:endParaRPr>
                    </a:p>
                  </a:txBody>
                  <a:tcPr marL="0" marR="0" marT="0" marB="0" anchor="ctr"/>
                </a:tc>
              </a:tr>
              <a:tr h="400287">
                <a:tc>
                  <a:txBody>
                    <a:bodyPr/>
                    <a:lstStyle/>
                    <a:p>
                      <a:endParaRPr lang="en-US" sz="1600" dirty="0"/>
                    </a:p>
                  </a:txBody>
                  <a:tcPr/>
                </a:tc>
                <a:tc>
                  <a:txBody>
                    <a:bodyPr/>
                    <a:lstStyle/>
                    <a:p>
                      <a:pPr marL="0" algn="ctr" defTabSz="914400" rtl="0" eaLnBrk="1" fontAlgn="ctr" latinLnBrk="0" hangingPunct="1"/>
                      <a:r>
                        <a:rPr lang="en-US" sz="1600" b="1" kern="1200" dirty="0" smtClean="0">
                          <a:solidFill>
                            <a:schemeClr val="dk1"/>
                          </a:solidFill>
                          <a:latin typeface="+mn-lt"/>
                          <a:ea typeface="+mn-ea"/>
                          <a:cs typeface="+mn-cs"/>
                        </a:rPr>
                        <a:t>Urban Freeway: Directional Widening 3 to 4+ Lanes</a:t>
                      </a:r>
                      <a:endParaRPr lang="en-US" sz="1600" b="1" kern="1200" dirty="0">
                        <a:solidFill>
                          <a:schemeClr val="dk1"/>
                        </a:solidFill>
                        <a:latin typeface="+mn-lt"/>
                        <a:ea typeface="+mn-ea"/>
                        <a:cs typeface="+mn-cs"/>
                      </a:endParaRPr>
                    </a:p>
                  </a:txBody>
                  <a:tcPr marL="0" marR="0" marT="0" marB="0" anchor="ctr"/>
                </a:tc>
                <a:tc>
                  <a:txBody>
                    <a:bodyPr/>
                    <a:lstStyle/>
                    <a:p>
                      <a:pPr algn="ctr" fontAlgn="ctr"/>
                      <a:r>
                        <a:rPr lang="en-US" sz="1600" b="0" kern="1200" dirty="0" smtClean="0">
                          <a:solidFill>
                            <a:schemeClr val="dk1"/>
                          </a:solidFill>
                          <a:latin typeface="+mn-lt"/>
                          <a:ea typeface="+mn-ea"/>
                          <a:cs typeface="+mn-cs"/>
                        </a:rPr>
                        <a:t>0.80</a:t>
                      </a:r>
                      <a:endParaRPr lang="en-US" sz="1600" b="0" kern="1200" dirty="0">
                        <a:solidFill>
                          <a:schemeClr val="dk1"/>
                        </a:solidFill>
                        <a:latin typeface="+mn-lt"/>
                        <a:ea typeface="+mn-ea"/>
                        <a:cs typeface="+mn-cs"/>
                      </a:endParaRPr>
                    </a:p>
                  </a:txBody>
                  <a:tcPr marL="0" marR="0" marT="0" marB="0" anchor="ctr"/>
                </a:tc>
              </a:tr>
              <a:tr h="384463">
                <a:tc>
                  <a:txBody>
                    <a:bodyPr/>
                    <a:lstStyle/>
                    <a:p>
                      <a:endParaRPr lang="en-US" sz="1600" dirty="0"/>
                    </a:p>
                  </a:txBody>
                  <a:tcPr/>
                </a:tc>
                <a:tc>
                  <a:txBody>
                    <a:bodyPr/>
                    <a:lstStyle/>
                    <a:p>
                      <a:pPr algn="ctr" fontAlgn="ctr"/>
                      <a:endParaRPr lang="en-US" sz="1600" i="1" kern="1200" dirty="0">
                        <a:solidFill>
                          <a:schemeClr val="dk1"/>
                        </a:solidFill>
                        <a:latin typeface="+mn-lt"/>
                        <a:ea typeface="+mn-ea"/>
                        <a:cs typeface="+mn-cs"/>
                      </a:endParaRPr>
                    </a:p>
                  </a:txBody>
                  <a:tcPr marL="0" marR="0" marT="0" marB="0" anchor="ctr"/>
                </a:tc>
                <a:tc>
                  <a:txBody>
                    <a:bodyPr/>
                    <a:lstStyle/>
                    <a:p>
                      <a:pPr algn="ctr" fontAlgn="ctr"/>
                      <a:endParaRPr lang="en-US" sz="1600" b="0" kern="1200" dirty="0">
                        <a:solidFill>
                          <a:schemeClr val="dk1"/>
                        </a:solidFill>
                        <a:latin typeface="+mn-lt"/>
                        <a:ea typeface="+mn-ea"/>
                        <a:cs typeface="+mn-cs"/>
                      </a:endParaRPr>
                    </a:p>
                  </a:txBody>
                  <a:tcPr marL="0" marR="0" marT="0" marB="0" anchor="ctr"/>
                </a:tc>
              </a:tr>
            </a:tbl>
          </a:graphicData>
        </a:graphic>
      </p:graphicFrame>
    </p:spTree>
    <p:extLst>
      <p:ext uri="{BB962C8B-B14F-4D97-AF65-F5344CB8AC3E}">
        <p14:creationId xmlns:p14="http://schemas.microsoft.com/office/powerpoint/2010/main" val="24274161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HB2 Planning </a:t>
            </a:r>
            <a:r>
              <a:rPr lang="en-US" dirty="0"/>
              <a:t>Level CMFs</a:t>
            </a:r>
          </a:p>
        </p:txBody>
      </p:sp>
      <p:graphicFrame>
        <p:nvGraphicFramePr>
          <p:cNvPr id="5" name="Table 4"/>
          <p:cNvGraphicFramePr>
            <a:graphicFrameLocks noGrp="1"/>
          </p:cNvGraphicFramePr>
          <p:nvPr>
            <p:extLst>
              <p:ext uri="{D42A27DB-BD31-4B8C-83A1-F6EECF244321}">
                <p14:modId xmlns:p14="http://schemas.microsoft.com/office/powerpoint/2010/main" val="4108529355"/>
              </p:ext>
            </p:extLst>
          </p:nvPr>
        </p:nvGraphicFramePr>
        <p:xfrm>
          <a:off x="945408" y="1503536"/>
          <a:ext cx="11101450" cy="4581935"/>
        </p:xfrm>
        <a:graphic>
          <a:graphicData uri="http://schemas.openxmlformats.org/drawingml/2006/table">
            <a:tbl>
              <a:tblPr firstRow="1" bandRow="1">
                <a:tableStyleId>{073A0DAA-6AF3-43AB-8588-CEC1D06C72B9}</a:tableStyleId>
              </a:tblPr>
              <a:tblGrid>
                <a:gridCol w="1780805"/>
                <a:gridCol w="7086599"/>
                <a:gridCol w="2234046"/>
              </a:tblGrid>
              <a:tr h="800519">
                <a:tc>
                  <a:txBody>
                    <a:bodyPr/>
                    <a:lstStyle/>
                    <a:p>
                      <a:pPr marL="61913" indent="0" algn="l" defTabSz="914400" rtl="0" eaLnBrk="1" fontAlgn="ctr" latinLnBrk="0" hangingPunct="1"/>
                      <a:r>
                        <a:rPr lang="en-US" sz="1600" kern="1200" dirty="0"/>
                        <a:t>Project Extent</a:t>
                      </a:r>
                      <a:endParaRPr lang="en-US" sz="1600" b="1" kern="1200" dirty="0">
                        <a:solidFill>
                          <a:schemeClr val="lt1"/>
                        </a:solidFill>
                        <a:latin typeface="+mn-lt"/>
                        <a:ea typeface="+mn-ea"/>
                        <a:cs typeface="+mn-cs"/>
                      </a:endParaRPr>
                    </a:p>
                  </a:txBody>
                  <a:tcPr marL="0" marR="0" marT="0" marB="0" anchor="ctr"/>
                </a:tc>
                <a:tc>
                  <a:txBody>
                    <a:bodyPr/>
                    <a:lstStyle/>
                    <a:p>
                      <a:pPr marL="61913" indent="0" algn="l" defTabSz="914400" rtl="0" eaLnBrk="1" fontAlgn="ctr" latinLnBrk="0" hangingPunct="1"/>
                      <a:r>
                        <a:rPr lang="en-US" sz="1600" kern="1200" dirty="0"/>
                        <a:t>Improvement </a:t>
                      </a:r>
                      <a:r>
                        <a:rPr lang="en-US" sz="1600" kern="1200" dirty="0" smtClean="0"/>
                        <a:t>Type/Feature</a:t>
                      </a:r>
                      <a:endParaRPr lang="en-US" sz="1600" b="1" kern="1200" dirty="0">
                        <a:solidFill>
                          <a:schemeClr val="lt1"/>
                        </a:solidFill>
                        <a:latin typeface="+mn-lt"/>
                        <a:ea typeface="+mn-ea"/>
                        <a:cs typeface="+mn-cs"/>
                      </a:endParaRPr>
                    </a:p>
                  </a:txBody>
                  <a:tcPr marL="0" marR="0" marT="0" marB="0" anchor="ctr"/>
                </a:tc>
                <a:tc>
                  <a:txBody>
                    <a:bodyPr/>
                    <a:lstStyle/>
                    <a:p>
                      <a:r>
                        <a:rPr lang="en-US" sz="1600" dirty="0" smtClean="0"/>
                        <a:t>Planning Level </a:t>
                      </a:r>
                    </a:p>
                    <a:p>
                      <a:r>
                        <a:rPr lang="en-US" sz="1600" dirty="0" smtClean="0"/>
                        <a:t>CMF</a:t>
                      </a:r>
                      <a:endParaRPr lang="en-US" sz="1600" dirty="0"/>
                    </a:p>
                  </a:txBody>
                  <a:tcPr anchor="ctr"/>
                </a:tc>
              </a:tr>
              <a:tr h="357717">
                <a:tc>
                  <a:txBody>
                    <a:bodyPr/>
                    <a:lstStyle/>
                    <a:p>
                      <a:pPr marL="0" algn="l" defTabSz="914400" rtl="0" eaLnBrk="1" latinLnBrk="0" hangingPunct="1"/>
                      <a:r>
                        <a:rPr lang="en-US" sz="1600" b="1" kern="1200" dirty="0" smtClean="0"/>
                        <a:t>Bike and Pedestrian</a:t>
                      </a:r>
                      <a:endParaRPr lang="en-US" sz="1600" b="1" kern="1200" dirty="0">
                        <a:solidFill>
                          <a:schemeClr val="dk1"/>
                        </a:solidFill>
                        <a:latin typeface="+mn-lt"/>
                        <a:ea typeface="+mn-ea"/>
                        <a:cs typeface="+mn-cs"/>
                      </a:endParaRPr>
                    </a:p>
                  </a:txBody>
                  <a:tcPr/>
                </a:tc>
                <a:tc>
                  <a:txBody>
                    <a:bodyPr/>
                    <a:lstStyle/>
                    <a:p>
                      <a:pPr marL="0" algn="l" defTabSz="914400" rtl="0" eaLnBrk="1" latinLnBrk="0" hangingPunct="1"/>
                      <a:endParaRPr lang="en-US" sz="1600" kern="1200" dirty="0">
                        <a:solidFill>
                          <a:schemeClr val="dk1"/>
                        </a:solidFill>
                        <a:latin typeface="+mn-lt"/>
                        <a:ea typeface="+mn-ea"/>
                        <a:cs typeface="+mn-cs"/>
                      </a:endParaRPr>
                    </a:p>
                  </a:txBody>
                  <a:tcPr/>
                </a:tc>
                <a:tc>
                  <a:txBody>
                    <a:bodyPr/>
                    <a:lstStyle/>
                    <a:p>
                      <a:pPr marL="0" algn="l" defTabSz="914400" rtl="0" eaLnBrk="1" latinLnBrk="0" hangingPunct="1"/>
                      <a:endParaRPr lang="en-US" sz="1600" kern="1200" dirty="0">
                        <a:solidFill>
                          <a:schemeClr val="dk1"/>
                        </a:solidFill>
                        <a:latin typeface="+mn-lt"/>
                        <a:ea typeface="+mn-ea"/>
                        <a:cs typeface="+mn-cs"/>
                      </a:endParaRPr>
                    </a:p>
                  </a:txBody>
                  <a:tcPr/>
                </a:tc>
              </a:tr>
              <a:tr h="400287">
                <a:tc>
                  <a:txBody>
                    <a:bodyPr/>
                    <a:lstStyle/>
                    <a:p>
                      <a:endParaRPr lang="en-US" sz="1600" dirty="0"/>
                    </a:p>
                  </a:txBody>
                  <a:tcPr/>
                </a:tc>
                <a:tc>
                  <a:txBody>
                    <a:bodyPr/>
                    <a:lstStyle/>
                    <a:p>
                      <a:pPr marL="0" algn="ctr" defTabSz="914400" rtl="0" eaLnBrk="1" fontAlgn="ctr" latinLnBrk="0" hangingPunct="1"/>
                      <a:r>
                        <a:rPr lang="en-US" sz="1600" b="1" kern="1200" dirty="0" smtClean="0">
                          <a:solidFill>
                            <a:schemeClr val="dk1"/>
                          </a:solidFill>
                          <a:latin typeface="+mn-lt"/>
                          <a:ea typeface="+mn-ea"/>
                          <a:cs typeface="+mn-cs"/>
                        </a:rPr>
                        <a:t>Add Sidewalk</a:t>
                      </a:r>
                      <a:endParaRPr lang="en-US" sz="1600" b="1" kern="1200" dirty="0">
                        <a:solidFill>
                          <a:schemeClr val="dk1"/>
                        </a:solidFill>
                        <a:latin typeface="+mn-lt"/>
                        <a:ea typeface="+mn-ea"/>
                        <a:cs typeface="+mn-cs"/>
                      </a:endParaRPr>
                    </a:p>
                  </a:txBody>
                  <a:tcPr marL="0" marR="0" marT="0" marB="0" anchor="ctr"/>
                </a:tc>
                <a:tc>
                  <a:txBody>
                    <a:bodyPr/>
                    <a:lstStyle/>
                    <a:p>
                      <a:pPr marL="0" algn="ctr" defTabSz="914400" rtl="0" eaLnBrk="1" fontAlgn="ctr" latinLnBrk="0" hangingPunct="1"/>
                      <a:r>
                        <a:rPr lang="en-US" sz="1600" b="0" kern="1200" dirty="0" smtClean="0">
                          <a:solidFill>
                            <a:schemeClr val="dk1"/>
                          </a:solidFill>
                          <a:latin typeface="+mn-lt"/>
                          <a:ea typeface="+mn-ea"/>
                          <a:cs typeface="+mn-cs"/>
                        </a:rPr>
                        <a:t>0.90 </a:t>
                      </a:r>
                      <a:endParaRPr lang="en-US" sz="1600" b="0" kern="1200" dirty="0">
                        <a:solidFill>
                          <a:schemeClr val="dk1"/>
                        </a:solidFill>
                        <a:latin typeface="+mn-lt"/>
                        <a:ea typeface="+mn-ea"/>
                        <a:cs typeface="+mn-cs"/>
                      </a:endParaRPr>
                    </a:p>
                  </a:txBody>
                  <a:tcPr marL="0" marR="0" marT="0" marB="0" anchor="ctr"/>
                </a:tc>
              </a:tr>
              <a:tr h="400287">
                <a:tc>
                  <a:txBody>
                    <a:bodyPr/>
                    <a:lstStyle/>
                    <a:p>
                      <a:endParaRPr lang="en-US" sz="1600" dirty="0"/>
                    </a:p>
                  </a:txBody>
                  <a:tcPr/>
                </a:tc>
                <a:tc>
                  <a:txBody>
                    <a:bodyPr/>
                    <a:lstStyle/>
                    <a:p>
                      <a:pPr marL="0" algn="ctr" defTabSz="914400" rtl="0" eaLnBrk="1" fontAlgn="ctr" latinLnBrk="0" hangingPunct="1"/>
                      <a:r>
                        <a:rPr lang="en-US" sz="1600" b="1" kern="1200" dirty="0" smtClean="0">
                          <a:solidFill>
                            <a:schemeClr val="dk1"/>
                          </a:solidFill>
                          <a:latin typeface="+mn-lt"/>
                          <a:ea typeface="+mn-ea"/>
                          <a:cs typeface="+mn-cs"/>
                        </a:rPr>
                        <a:t>Add Bike Lane</a:t>
                      </a:r>
                      <a:endParaRPr lang="en-US" sz="1600" b="1" kern="1200" dirty="0">
                        <a:solidFill>
                          <a:schemeClr val="dk1"/>
                        </a:solidFill>
                        <a:latin typeface="+mn-lt"/>
                        <a:ea typeface="+mn-ea"/>
                        <a:cs typeface="+mn-cs"/>
                      </a:endParaRPr>
                    </a:p>
                  </a:txBody>
                  <a:tcPr marL="0" marR="0" marT="0" marB="0" anchor="ctr"/>
                </a:tc>
                <a:tc>
                  <a:txBody>
                    <a:bodyPr/>
                    <a:lstStyle/>
                    <a:p>
                      <a:pPr algn="ctr" fontAlgn="ctr"/>
                      <a:r>
                        <a:rPr lang="en-US" sz="1600" b="0" kern="1200" dirty="0" smtClean="0">
                          <a:solidFill>
                            <a:schemeClr val="dk1"/>
                          </a:solidFill>
                          <a:latin typeface="+mn-lt"/>
                          <a:ea typeface="+mn-ea"/>
                          <a:cs typeface="+mn-cs"/>
                        </a:rPr>
                        <a:t>0.95</a:t>
                      </a:r>
                      <a:endParaRPr lang="en-US" sz="1600" b="0" kern="1200" dirty="0">
                        <a:solidFill>
                          <a:schemeClr val="dk1"/>
                        </a:solidFill>
                        <a:latin typeface="+mn-lt"/>
                        <a:ea typeface="+mn-ea"/>
                        <a:cs typeface="+mn-cs"/>
                      </a:endParaRPr>
                    </a:p>
                  </a:txBody>
                  <a:tcPr marL="0" marR="0" marT="0" marB="0" anchor="ctr"/>
                </a:tc>
              </a:tr>
              <a:tr h="400287">
                <a:tc>
                  <a:txBody>
                    <a:bodyPr/>
                    <a:lstStyle/>
                    <a:p>
                      <a:endParaRPr lang="en-US" sz="1600" dirty="0"/>
                    </a:p>
                  </a:txBody>
                  <a:tcPr/>
                </a:tc>
                <a:tc>
                  <a:txBody>
                    <a:bodyPr/>
                    <a:lstStyle/>
                    <a:p>
                      <a:pPr marL="0" algn="ctr" defTabSz="914400" rtl="0" eaLnBrk="1" fontAlgn="ctr" latinLnBrk="0" hangingPunct="1"/>
                      <a:r>
                        <a:rPr lang="en-US" sz="1600" b="1" kern="1200" dirty="0" smtClean="0">
                          <a:solidFill>
                            <a:schemeClr val="dk1"/>
                          </a:solidFill>
                          <a:latin typeface="+mn-lt"/>
                          <a:ea typeface="+mn-ea"/>
                          <a:cs typeface="+mn-cs"/>
                        </a:rPr>
                        <a:t>Add Separate 10ft. Mixed-Use Trail</a:t>
                      </a:r>
                      <a:endParaRPr lang="en-US" sz="1600" b="1" kern="1200" dirty="0">
                        <a:solidFill>
                          <a:schemeClr val="dk1"/>
                        </a:solidFill>
                        <a:latin typeface="+mn-lt"/>
                        <a:ea typeface="+mn-ea"/>
                        <a:cs typeface="+mn-cs"/>
                      </a:endParaRPr>
                    </a:p>
                  </a:txBody>
                  <a:tcPr marL="0" marR="0" marT="0"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600" b="0" kern="1200" dirty="0" smtClean="0">
                          <a:solidFill>
                            <a:schemeClr val="dk1"/>
                          </a:solidFill>
                          <a:latin typeface="+mn-lt"/>
                          <a:ea typeface="+mn-ea"/>
                          <a:cs typeface="+mn-cs"/>
                        </a:rPr>
                        <a:t> 0.80 </a:t>
                      </a:r>
                      <a:endParaRPr lang="en-US" sz="1600" b="0" kern="1200" dirty="0">
                        <a:solidFill>
                          <a:schemeClr val="dk1"/>
                        </a:solidFill>
                        <a:latin typeface="+mn-lt"/>
                        <a:ea typeface="+mn-ea"/>
                        <a:cs typeface="+mn-cs"/>
                      </a:endParaRPr>
                    </a:p>
                  </a:txBody>
                  <a:tcPr marL="0" marR="0" marT="0" marB="0" anchor="ctr"/>
                </a:tc>
              </a:tr>
              <a:tr h="400287">
                <a:tc>
                  <a:txBody>
                    <a:bodyPr/>
                    <a:lstStyle/>
                    <a:p>
                      <a:endParaRPr lang="en-US" sz="1600" i="1" dirty="0"/>
                    </a:p>
                  </a:txBody>
                  <a:tcPr/>
                </a:tc>
                <a:tc>
                  <a:txBody>
                    <a:bodyPr/>
                    <a:lstStyle/>
                    <a:p>
                      <a:pPr marL="0" algn="ctr" defTabSz="914400" rtl="0" eaLnBrk="1" fontAlgn="ctr" latinLnBrk="0" hangingPunct="1"/>
                      <a:r>
                        <a:rPr lang="en-US" sz="1600" b="1" kern="1200" dirty="0" smtClean="0">
                          <a:solidFill>
                            <a:schemeClr val="dk1"/>
                          </a:solidFill>
                          <a:latin typeface="+mn-lt"/>
                          <a:ea typeface="+mn-ea"/>
                          <a:cs typeface="+mn-cs"/>
                        </a:rPr>
                        <a:t>Improve At-Grade Crossing</a:t>
                      </a:r>
                      <a:endParaRPr lang="en-US" sz="1600" b="1" kern="1200" dirty="0">
                        <a:solidFill>
                          <a:schemeClr val="dk1"/>
                        </a:solidFill>
                        <a:latin typeface="+mn-lt"/>
                        <a:ea typeface="+mn-ea"/>
                        <a:cs typeface="+mn-cs"/>
                      </a:endParaRPr>
                    </a:p>
                  </a:txBody>
                  <a:tcPr marL="0" marR="0" marT="0" marB="0" anchor="ctr"/>
                </a:tc>
                <a:tc>
                  <a:txBody>
                    <a:bodyPr/>
                    <a:lstStyle/>
                    <a:p>
                      <a:pPr algn="ctr" fontAlgn="ctr"/>
                      <a:r>
                        <a:rPr lang="en-US" sz="1600" b="0" kern="1200" dirty="0" smtClean="0">
                          <a:solidFill>
                            <a:schemeClr val="dk1"/>
                          </a:solidFill>
                          <a:latin typeface="+mn-lt"/>
                          <a:ea typeface="+mn-ea"/>
                          <a:cs typeface="+mn-cs"/>
                        </a:rPr>
                        <a:t>0.85</a:t>
                      </a:r>
                      <a:endParaRPr lang="en-US" sz="1600" b="0" kern="1200" dirty="0">
                        <a:solidFill>
                          <a:schemeClr val="dk1"/>
                        </a:solidFill>
                        <a:latin typeface="+mn-lt"/>
                        <a:ea typeface="+mn-ea"/>
                        <a:cs typeface="+mn-cs"/>
                      </a:endParaRPr>
                    </a:p>
                  </a:txBody>
                  <a:tcPr marL="0" marR="0" marT="0" marB="0" anchor="ctr"/>
                </a:tc>
              </a:tr>
              <a:tr h="400287">
                <a:tc>
                  <a:txBody>
                    <a:bodyPr/>
                    <a:lstStyle/>
                    <a:p>
                      <a:endParaRPr lang="en-US" sz="1600" i="1" dirty="0"/>
                    </a:p>
                  </a:txBody>
                  <a:tcPr/>
                </a:tc>
                <a:tc>
                  <a:txBody>
                    <a:bodyPr/>
                    <a:lstStyle/>
                    <a:p>
                      <a:pPr marL="0" algn="ctr" defTabSz="914400" rtl="0" eaLnBrk="1" fontAlgn="ctr" latinLnBrk="0" hangingPunct="1"/>
                      <a:endParaRPr lang="en-US" sz="1600" i="1" kern="1200" dirty="0">
                        <a:solidFill>
                          <a:schemeClr val="dk1"/>
                        </a:solidFill>
                        <a:latin typeface="+mn-lt"/>
                        <a:ea typeface="+mn-ea"/>
                        <a:cs typeface="+mn-cs"/>
                      </a:endParaRPr>
                    </a:p>
                  </a:txBody>
                  <a:tcPr marL="0" marR="0" marT="0" marB="0" anchor="ctr"/>
                </a:tc>
                <a:tc>
                  <a:txBody>
                    <a:bodyPr/>
                    <a:lstStyle/>
                    <a:p>
                      <a:pPr algn="ctr" fontAlgn="ctr"/>
                      <a:endParaRPr lang="en-US" sz="1600" b="0" kern="1200" dirty="0">
                        <a:solidFill>
                          <a:schemeClr val="dk1"/>
                        </a:solidFill>
                        <a:latin typeface="+mn-lt"/>
                        <a:ea typeface="+mn-ea"/>
                        <a:cs typeface="+mn-cs"/>
                      </a:endParaRPr>
                    </a:p>
                  </a:txBody>
                  <a:tcPr marL="0" marR="0" marT="0" marB="0" anchor="ctr"/>
                </a:tc>
              </a:tr>
              <a:tr h="400287">
                <a:tc>
                  <a:txBody>
                    <a:bodyPr/>
                    <a:lstStyle/>
                    <a:p>
                      <a:pPr marL="0" algn="l" defTabSz="914400" rtl="0" eaLnBrk="1" latinLnBrk="0" hangingPunct="1"/>
                      <a:r>
                        <a:rPr lang="en-US" sz="1600" b="1" kern="1200" dirty="0" smtClean="0">
                          <a:solidFill>
                            <a:schemeClr val="dk1"/>
                          </a:solidFill>
                          <a:latin typeface="+mn-lt"/>
                          <a:ea typeface="+mn-ea"/>
                          <a:cs typeface="+mn-cs"/>
                        </a:rPr>
                        <a:t>Bridges</a:t>
                      </a:r>
                      <a:endParaRPr lang="en-US" sz="1600" b="1" kern="1200" dirty="0">
                        <a:solidFill>
                          <a:schemeClr val="dk1"/>
                        </a:solidFill>
                        <a:latin typeface="+mn-lt"/>
                        <a:ea typeface="+mn-ea"/>
                        <a:cs typeface="+mn-cs"/>
                      </a:endParaRPr>
                    </a:p>
                  </a:txBody>
                  <a:tcPr/>
                </a:tc>
                <a:tc>
                  <a:txBody>
                    <a:bodyPr/>
                    <a:lstStyle/>
                    <a:p>
                      <a:pPr marL="0" algn="ctr" defTabSz="914400" rtl="0" eaLnBrk="1" fontAlgn="ctr" latinLnBrk="0" hangingPunct="1"/>
                      <a:r>
                        <a:rPr lang="en-US" sz="1600" b="1" kern="1200" dirty="0" smtClean="0">
                          <a:solidFill>
                            <a:schemeClr val="dk1"/>
                          </a:solidFill>
                          <a:latin typeface="+mn-lt"/>
                          <a:ea typeface="+mn-ea"/>
                          <a:cs typeface="+mn-cs"/>
                        </a:rPr>
                        <a:t>Widen Shoulders</a:t>
                      </a:r>
                      <a:endParaRPr lang="en-US" sz="1600" b="1" kern="1200" dirty="0">
                        <a:solidFill>
                          <a:schemeClr val="dk1"/>
                        </a:solidFill>
                        <a:latin typeface="+mn-lt"/>
                        <a:ea typeface="+mn-ea"/>
                        <a:cs typeface="+mn-cs"/>
                      </a:endParaRPr>
                    </a:p>
                  </a:txBody>
                  <a:tcPr marL="0" marR="0" marT="0" marB="0" anchor="ctr"/>
                </a:tc>
                <a:tc>
                  <a:txBody>
                    <a:bodyPr/>
                    <a:lstStyle/>
                    <a:p>
                      <a:pPr algn="ctr" fontAlgn="ctr"/>
                      <a:r>
                        <a:rPr lang="en-US" sz="1600" b="0" kern="1200" dirty="0" smtClean="0">
                          <a:solidFill>
                            <a:schemeClr val="dk1"/>
                          </a:solidFill>
                          <a:latin typeface="+mn-lt"/>
                          <a:ea typeface="+mn-ea"/>
                          <a:cs typeface="+mn-cs"/>
                        </a:rPr>
                        <a:t>0.95</a:t>
                      </a:r>
                      <a:endParaRPr lang="en-US" sz="1600" b="0" kern="1200" dirty="0">
                        <a:solidFill>
                          <a:schemeClr val="dk1"/>
                        </a:solidFill>
                        <a:latin typeface="+mn-lt"/>
                        <a:ea typeface="+mn-ea"/>
                        <a:cs typeface="+mn-cs"/>
                      </a:endParaRPr>
                    </a:p>
                  </a:txBody>
                  <a:tcPr marL="0" marR="0" marT="0" marB="0" anchor="ctr"/>
                </a:tc>
              </a:tr>
              <a:tr h="400287">
                <a:tc>
                  <a:txBody>
                    <a:bodyPr/>
                    <a:lstStyle/>
                    <a:p>
                      <a:endParaRPr lang="en-US" sz="1600" dirty="0"/>
                    </a:p>
                  </a:txBody>
                  <a:tcPr/>
                </a:tc>
                <a:tc>
                  <a:txBody>
                    <a:bodyPr/>
                    <a:lstStyle/>
                    <a:p>
                      <a:pPr marL="0" algn="ctr" defTabSz="914400" rtl="0" eaLnBrk="1" fontAlgn="ctr" latinLnBrk="0" hangingPunct="1"/>
                      <a:r>
                        <a:rPr lang="en-US" sz="1600" b="1" kern="1200" dirty="0">
                          <a:solidFill>
                            <a:schemeClr val="dk1"/>
                          </a:solidFill>
                          <a:latin typeface="+mn-lt"/>
                          <a:ea typeface="+mn-ea"/>
                          <a:cs typeface="+mn-cs"/>
                        </a:rPr>
                        <a:t>Add </a:t>
                      </a:r>
                      <a:r>
                        <a:rPr lang="en-US" sz="1600" b="1" kern="1200" dirty="0" smtClean="0">
                          <a:solidFill>
                            <a:schemeClr val="dk1"/>
                          </a:solidFill>
                          <a:latin typeface="+mn-lt"/>
                          <a:ea typeface="+mn-ea"/>
                          <a:cs typeface="+mn-cs"/>
                        </a:rPr>
                        <a:t> Lanes</a:t>
                      </a:r>
                      <a:endParaRPr lang="en-US" sz="1600" b="1" kern="1200" dirty="0">
                        <a:solidFill>
                          <a:schemeClr val="dk1"/>
                        </a:solidFill>
                        <a:latin typeface="+mn-lt"/>
                        <a:ea typeface="+mn-ea"/>
                        <a:cs typeface="+mn-cs"/>
                      </a:endParaRPr>
                    </a:p>
                  </a:txBody>
                  <a:tcPr marL="0" marR="0" marT="0" marB="0" anchor="ctr"/>
                </a:tc>
                <a:tc>
                  <a:txBody>
                    <a:bodyPr/>
                    <a:lstStyle/>
                    <a:p>
                      <a:pPr algn="ctr" fontAlgn="ctr"/>
                      <a:r>
                        <a:rPr lang="en-US" sz="1600" b="0" kern="1200" dirty="0" smtClean="0">
                          <a:solidFill>
                            <a:schemeClr val="dk1"/>
                          </a:solidFill>
                          <a:latin typeface="+mn-lt"/>
                          <a:ea typeface="+mn-ea"/>
                          <a:cs typeface="+mn-cs"/>
                        </a:rPr>
                        <a:t>See segment values</a:t>
                      </a:r>
                      <a:endParaRPr lang="en-US" sz="1600" b="0" kern="1200" dirty="0">
                        <a:solidFill>
                          <a:schemeClr val="dk1"/>
                        </a:solidFill>
                        <a:latin typeface="+mn-lt"/>
                        <a:ea typeface="+mn-ea"/>
                        <a:cs typeface="+mn-cs"/>
                      </a:endParaRPr>
                    </a:p>
                  </a:txBody>
                  <a:tcPr marL="0" marR="0" marT="0" marB="0" anchor="ctr"/>
                </a:tc>
              </a:tr>
              <a:tr h="400287">
                <a:tc>
                  <a:txBody>
                    <a:bodyPr/>
                    <a:lstStyle/>
                    <a:p>
                      <a:endParaRPr lang="en-US" sz="1600" dirty="0"/>
                    </a:p>
                  </a:txBody>
                  <a:tcPr/>
                </a:tc>
                <a:tc>
                  <a:txBody>
                    <a:bodyPr/>
                    <a:lstStyle/>
                    <a:p>
                      <a:pPr marL="0" algn="ctr" defTabSz="914400" rtl="0" eaLnBrk="1" fontAlgn="ctr" latinLnBrk="0" hangingPunct="1"/>
                      <a:endParaRPr lang="en-US" sz="1600" b="1" kern="1200" dirty="0">
                        <a:solidFill>
                          <a:schemeClr val="dk1"/>
                        </a:solidFill>
                        <a:latin typeface="+mn-lt"/>
                        <a:ea typeface="+mn-ea"/>
                        <a:cs typeface="+mn-cs"/>
                      </a:endParaRPr>
                    </a:p>
                  </a:txBody>
                  <a:tcPr marL="0" marR="0" marT="0" marB="0" anchor="ctr"/>
                </a:tc>
                <a:tc>
                  <a:txBody>
                    <a:bodyPr/>
                    <a:lstStyle/>
                    <a:p>
                      <a:pPr algn="ctr" fontAlgn="ctr"/>
                      <a:endParaRPr lang="en-US" sz="1600" b="0" kern="1200" dirty="0">
                        <a:solidFill>
                          <a:schemeClr val="dk1"/>
                        </a:solidFill>
                        <a:latin typeface="+mn-lt"/>
                        <a:ea typeface="+mn-ea"/>
                        <a:cs typeface="+mn-cs"/>
                      </a:endParaRPr>
                    </a:p>
                  </a:txBody>
                  <a:tcPr marL="0" marR="0" marT="0" marB="0" anchor="ctr"/>
                </a:tc>
              </a:tr>
            </a:tbl>
          </a:graphicData>
        </a:graphic>
      </p:graphicFrame>
    </p:spTree>
    <p:extLst>
      <p:ext uri="{BB962C8B-B14F-4D97-AF65-F5344CB8AC3E}">
        <p14:creationId xmlns:p14="http://schemas.microsoft.com/office/powerpoint/2010/main" val="37380036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914400" indent="-914400" algn="ctr">
              <a:buFont typeface="+mj-lt"/>
              <a:buAutoNum type="arabicPeriod" startAt="5"/>
            </a:pPr>
            <a:r>
              <a:rPr lang="en-US" sz="4800" dirty="0" smtClean="0">
                <a:solidFill>
                  <a:schemeClr val="tx1"/>
                </a:solidFill>
              </a:rPr>
              <a:t> </a:t>
            </a:r>
            <a:r>
              <a:rPr lang="en-US" sz="4800" dirty="0">
                <a:solidFill>
                  <a:schemeClr val="tx1"/>
                </a:solidFill>
              </a:rPr>
              <a:t>Example </a:t>
            </a:r>
            <a:r>
              <a:rPr lang="en-US" sz="4800" dirty="0" smtClean="0">
                <a:solidFill>
                  <a:schemeClr val="tx1"/>
                </a:solidFill>
              </a:rPr>
              <a:t>HB2 use </a:t>
            </a:r>
            <a:r>
              <a:rPr lang="en-US" sz="4800" dirty="0">
                <a:solidFill>
                  <a:schemeClr val="tx1"/>
                </a:solidFill>
              </a:rPr>
              <a:t>of CMFs</a:t>
            </a:r>
          </a:p>
          <a:p>
            <a:pPr marL="914400" lvl="0" indent="-914400" algn="ctr">
              <a:buFont typeface="+mj-lt"/>
              <a:buAutoNum type="arabicPeriod" startAt="5"/>
            </a:pPr>
            <a:endParaRPr lang="en-US" sz="4800" dirty="0">
              <a:solidFill>
                <a:schemeClr val="tx1"/>
              </a:solidFill>
            </a:endParaRPr>
          </a:p>
          <a:p>
            <a:pPr lvl="0" algn="ctr"/>
            <a:endParaRPr lang="en-US" sz="4800" dirty="0">
              <a:solidFill>
                <a:schemeClr val="tx1"/>
              </a:solidFill>
            </a:endParaRPr>
          </a:p>
          <a:p>
            <a:endParaRPr lang="en-US" dirty="0"/>
          </a:p>
        </p:txBody>
      </p:sp>
    </p:spTree>
    <p:extLst>
      <p:ext uri="{BB962C8B-B14F-4D97-AF65-F5344CB8AC3E}">
        <p14:creationId xmlns:p14="http://schemas.microsoft.com/office/powerpoint/2010/main" val="30500847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3905" y="980902"/>
            <a:ext cx="10389524" cy="63179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a:spLocks noGrp="1"/>
          </p:cNvSpPr>
          <p:nvPr>
            <p:ph type="title"/>
          </p:nvPr>
        </p:nvSpPr>
        <p:spPr/>
        <p:txBody>
          <a:bodyPr/>
          <a:lstStyle/>
          <a:p>
            <a:r>
              <a:rPr lang="en-US" dirty="0" smtClean="0"/>
              <a:t>Projects Segmented to Match Planning </a:t>
            </a:r>
            <a:r>
              <a:rPr lang="en-US" dirty="0"/>
              <a:t>Level CMFs</a:t>
            </a:r>
          </a:p>
        </p:txBody>
      </p:sp>
      <p:sp>
        <p:nvSpPr>
          <p:cNvPr id="4" name="Rectangle 3"/>
          <p:cNvSpPr/>
          <p:nvPr/>
        </p:nvSpPr>
        <p:spPr bwMode="auto">
          <a:xfrm>
            <a:off x="1113905" y="980902"/>
            <a:ext cx="10389524" cy="73151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a typeface="ＭＳ Ｐゴシック" pitchFamily="1" charset="-128"/>
            </a:endParaRPr>
          </a:p>
        </p:txBody>
      </p:sp>
    </p:spTree>
    <p:extLst>
      <p:ext uri="{BB962C8B-B14F-4D97-AF65-F5344CB8AC3E}">
        <p14:creationId xmlns:p14="http://schemas.microsoft.com/office/powerpoint/2010/main" val="14862713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HB2 Safety Scoring Spreadsheet</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0036" y="1466983"/>
            <a:ext cx="9403425" cy="5080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ight Arrow 4"/>
          <p:cNvSpPr/>
          <p:nvPr/>
        </p:nvSpPr>
        <p:spPr bwMode="auto">
          <a:xfrm>
            <a:off x="581891" y="3359168"/>
            <a:ext cx="3308465" cy="665018"/>
          </a:xfrm>
          <a:prstGeom prst="rightArrow">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ea typeface="ＭＳ Ｐゴシック" pitchFamily="1" charset="-128"/>
              </a:rPr>
              <a:t>Row for each  Project Segment</a:t>
            </a:r>
          </a:p>
        </p:txBody>
      </p:sp>
      <p:sp>
        <p:nvSpPr>
          <p:cNvPr id="7" name="Left Arrow 6"/>
          <p:cNvSpPr/>
          <p:nvPr/>
        </p:nvSpPr>
        <p:spPr bwMode="auto">
          <a:xfrm>
            <a:off x="7148946" y="5998671"/>
            <a:ext cx="2992582" cy="668136"/>
          </a:xfrm>
          <a:prstGeom prst="leftArrow">
            <a:avLst/>
          </a:prstGeom>
          <a:solidFill>
            <a:schemeClr val="lt1"/>
          </a:solidFill>
          <a:ln w="25400" cap="flat" cmpd="sng" algn="ctr">
            <a:solidFill>
              <a:schemeClr val="accent2">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ea typeface="ＭＳ Ｐゴシック" pitchFamily="1" charset="-128"/>
              </a:rPr>
              <a:t>Sheet for each Project Type</a:t>
            </a:r>
          </a:p>
        </p:txBody>
      </p:sp>
    </p:spTree>
    <p:extLst>
      <p:ext uri="{BB962C8B-B14F-4D97-AF65-F5344CB8AC3E}">
        <p14:creationId xmlns:p14="http://schemas.microsoft.com/office/powerpoint/2010/main" val="3426159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1"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animBg="1"/>
      <p:bldP spid="7"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Urban Two Lanes Undivided to </a:t>
            </a:r>
            <a:br>
              <a:rPr lang="en-US" sz="2800" dirty="0" smtClean="0"/>
            </a:br>
            <a:r>
              <a:rPr lang="en-US" sz="2800" dirty="0" smtClean="0"/>
              <a:t>Four Lanes Divided</a:t>
            </a:r>
            <a:endParaRPr lang="en-US" sz="2800" dirty="0"/>
          </a:p>
        </p:txBody>
      </p:sp>
      <p:pic>
        <p:nvPicPr>
          <p:cNvPr id="8" name="Content Placeholder 7" descr="vdot widening"/>
          <p:cNvPicPr>
            <a:picLocks noGrp="1" noChangeAspect="1"/>
          </p:cNvPicPr>
          <p:nvPr isPhoto="1">
            <p:ph sz="half" idx="1"/>
          </p:nvPr>
        </p:nvPicPr>
        <p:blipFill>
          <a:blip r:embed="rId3">
            <a:lum/>
            <a:extLst>
              <a:ext uri="{28A0092B-C50C-407E-A947-70E740481C1C}">
                <a14:useLocalDpi xmlns:a14="http://schemas.microsoft.com/office/drawing/2010/main" val="0"/>
              </a:ext>
            </a:extLst>
          </a:blip>
          <a:stretch>
            <a:fillRect/>
          </a:stretch>
        </p:blipFill>
        <p:spPr>
          <a:xfrm>
            <a:off x="444807" y="1698171"/>
            <a:ext cx="4844761" cy="325482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5" name="Rectangle 4"/>
          <p:cNvSpPr/>
          <p:nvPr/>
        </p:nvSpPr>
        <p:spPr>
          <a:xfrm>
            <a:off x="444808" y="5392578"/>
            <a:ext cx="952505" cy="246221"/>
          </a:xfrm>
          <a:prstGeom prst="rect">
            <a:avLst/>
          </a:prstGeom>
        </p:spPr>
        <p:txBody>
          <a:bodyPr wrap="none">
            <a:spAutoFit/>
          </a:bodyPr>
          <a:lstStyle/>
          <a:p>
            <a:r>
              <a:rPr lang="en-US" sz="1000" i="1" dirty="0">
                <a:solidFill>
                  <a:schemeClr val="bg2"/>
                </a:solidFill>
              </a:rPr>
              <a:t>Credit: </a:t>
            </a:r>
            <a:r>
              <a:rPr lang="en-US" sz="1000" i="1" dirty="0" smtClean="0">
                <a:solidFill>
                  <a:schemeClr val="bg2"/>
                </a:solidFill>
              </a:rPr>
              <a:t>VDOT</a:t>
            </a:r>
            <a:endParaRPr lang="en-US" sz="1000" i="1" dirty="0">
              <a:solidFill>
                <a:schemeClr val="bg2"/>
              </a:solidFill>
            </a:endParaRPr>
          </a:p>
        </p:txBody>
      </p:sp>
      <p:sp>
        <p:nvSpPr>
          <p:cNvPr id="6" name="TextBox 5"/>
          <p:cNvSpPr txBox="1"/>
          <p:nvPr/>
        </p:nvSpPr>
        <p:spPr>
          <a:xfrm>
            <a:off x="5529943" y="2241299"/>
            <a:ext cx="6444343" cy="2554545"/>
          </a:xfrm>
          <a:prstGeom prst="rect">
            <a:avLst/>
          </a:prstGeom>
          <a:noFill/>
        </p:spPr>
        <p:txBody>
          <a:bodyPr wrap="square" rtlCol="0">
            <a:spAutoFit/>
          </a:bodyPr>
          <a:lstStyle/>
          <a:p>
            <a:pPr lvl="0"/>
            <a:r>
              <a:rPr lang="en-US" sz="2000" b="1" dirty="0"/>
              <a:t>Reduction in F+SI Crashes </a:t>
            </a:r>
            <a:r>
              <a:rPr lang="en-US" sz="2000" b="1" dirty="0" smtClean="0"/>
              <a:t>(1-CMF) = 1- 0.80 = 20%</a:t>
            </a:r>
          </a:p>
          <a:p>
            <a:pPr lvl="0"/>
            <a:endParaRPr lang="en-US" sz="2000" b="1" dirty="0"/>
          </a:p>
          <a:p>
            <a:r>
              <a:rPr lang="en-US" sz="2000" b="1" dirty="0" smtClean="0"/>
              <a:t>S.1: 	2010-14 F+SI </a:t>
            </a:r>
            <a:r>
              <a:rPr lang="en-US" sz="2000" b="1" dirty="0"/>
              <a:t>Crashes = </a:t>
            </a:r>
            <a:r>
              <a:rPr lang="en-US" sz="2000" b="1" dirty="0" smtClean="0"/>
              <a:t>10 / </a:t>
            </a:r>
            <a:r>
              <a:rPr lang="en-US" sz="2000" b="1" dirty="0" err="1" smtClean="0"/>
              <a:t>yr</a:t>
            </a:r>
            <a:r>
              <a:rPr lang="en-US" sz="2000" b="1" dirty="0" smtClean="0"/>
              <a:t> </a:t>
            </a:r>
            <a:endParaRPr lang="en-US" sz="2000" b="1" dirty="0"/>
          </a:p>
          <a:p>
            <a:pPr lvl="0"/>
            <a:r>
              <a:rPr lang="en-US" sz="2000" b="1" dirty="0" smtClean="0"/>
              <a:t>	Project F+SI Avoided = 2 / </a:t>
            </a:r>
            <a:r>
              <a:rPr lang="en-US" sz="2000" b="1" dirty="0" err="1" smtClean="0"/>
              <a:t>yr</a:t>
            </a:r>
            <a:endParaRPr lang="en-US" sz="2000" b="1" dirty="0" smtClean="0"/>
          </a:p>
          <a:p>
            <a:pPr lvl="0"/>
            <a:endParaRPr lang="en-US" sz="2000" b="1" dirty="0" smtClean="0"/>
          </a:p>
          <a:p>
            <a:pPr lvl="0"/>
            <a:r>
              <a:rPr lang="en-US" sz="2000" b="1" dirty="0" smtClean="0"/>
              <a:t>S.2:</a:t>
            </a:r>
            <a:r>
              <a:rPr lang="en-US" sz="2000" b="1" dirty="0"/>
              <a:t>	</a:t>
            </a:r>
            <a:r>
              <a:rPr lang="en-US" sz="2000" b="1" dirty="0" smtClean="0"/>
              <a:t>F+SI </a:t>
            </a:r>
            <a:r>
              <a:rPr lang="en-US" sz="2000" b="1" dirty="0"/>
              <a:t>Crash </a:t>
            </a:r>
            <a:r>
              <a:rPr lang="en-US" sz="2000" b="1" dirty="0" smtClean="0"/>
              <a:t>Rate = 0.30 / 100 Million VMT</a:t>
            </a:r>
          </a:p>
          <a:p>
            <a:pPr lvl="0"/>
            <a:r>
              <a:rPr lang="en-US" sz="2000" b="1" dirty="0" smtClean="0"/>
              <a:t>	Project F+SI Rate Avoided = 0.06 HMVMT</a:t>
            </a:r>
            <a:endParaRPr lang="en-US" sz="2000" b="1" dirty="0"/>
          </a:p>
          <a:p>
            <a:pPr lvl="0"/>
            <a:endParaRPr lang="en-US" sz="2000" dirty="0" smtClean="0"/>
          </a:p>
        </p:txBody>
      </p:sp>
    </p:spTree>
    <p:extLst>
      <p:ext uri="{BB962C8B-B14F-4D97-AF65-F5344CB8AC3E}">
        <p14:creationId xmlns:p14="http://schemas.microsoft.com/office/powerpoint/2010/main" val="23180711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Urban Two Way Stop to </a:t>
            </a:r>
            <a:br>
              <a:rPr lang="en-US" sz="2800" dirty="0" smtClean="0"/>
            </a:br>
            <a:r>
              <a:rPr lang="en-US" sz="2800" dirty="0" smtClean="0"/>
              <a:t>Roundabout Control</a:t>
            </a:r>
            <a:endParaRPr lang="en-US" sz="2800" dirty="0"/>
          </a:p>
        </p:txBody>
      </p:sp>
      <p:pic>
        <p:nvPicPr>
          <p:cNvPr id="2050" name="Picture 2" descr="Two diagrams, one of a roundabout and the other of a traditional intersection, showing the locations of vehicle conflict points. The roundabout diagram shows zero crossing points, 4 diverging points, and 4 converging points where conflicts may occur. The traditional intersection diagram shows 16 crossing points, 8 diverging points, and 8 converging points where conflicts may occu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r="49945"/>
          <a:stretch/>
        </p:blipFill>
        <p:spPr bwMode="auto">
          <a:xfrm>
            <a:off x="9100684" y="1680768"/>
            <a:ext cx="2529629" cy="270880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pic>
        <p:nvPicPr>
          <p:cNvPr id="2054" name="Picture 6" descr="Two 'after' photos showing the layout of urban and suburban intersections after the application of roundabouts."/>
          <p:cNvPicPr>
            <a:picLocks noChangeAspect="1" noChangeArrowheads="1"/>
          </p:cNvPicPr>
          <p:nvPr/>
        </p:nvPicPr>
        <p:blipFill rotWithShape="1">
          <a:blip r:embed="rId4">
            <a:extLst>
              <a:ext uri="{28A0092B-C50C-407E-A947-70E740481C1C}">
                <a14:useLocalDpi xmlns:a14="http://schemas.microsoft.com/office/drawing/2010/main" val="0"/>
              </a:ext>
            </a:extLst>
          </a:blip>
          <a:srcRect l="2593" t="51283" r="1823" b="1462"/>
          <a:stretch/>
        </p:blipFill>
        <p:spPr bwMode="auto">
          <a:xfrm>
            <a:off x="8762423" y="4698744"/>
            <a:ext cx="2867890" cy="181840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pic>
        <p:nvPicPr>
          <p:cNvPr id="7" name="Picture 2" descr="Two diagrams, one of a roundabout and the other of a traditional intersection, showing the locations of vehicle conflict points. The roundabout diagram shows zero crossing points, 4 diverging points, and 4 converging points where conflicts may occur. The traditional intersection diagram shows 16 crossing points, 8 diverging points, and 8 converging points where conflicts may occur."/>
          <p:cNvPicPr>
            <a:picLocks noChangeAspect="1" noChangeArrowheads="1"/>
          </p:cNvPicPr>
          <p:nvPr/>
        </p:nvPicPr>
        <p:blipFill rotWithShape="1">
          <a:blip r:embed="rId3">
            <a:extLst>
              <a:ext uri="{28A0092B-C50C-407E-A947-70E740481C1C}">
                <a14:useLocalDpi xmlns:a14="http://schemas.microsoft.com/office/drawing/2010/main" val="0"/>
              </a:ext>
            </a:extLst>
          </a:blip>
          <a:srcRect l="50436"/>
          <a:stretch/>
        </p:blipFill>
        <p:spPr bwMode="auto">
          <a:xfrm>
            <a:off x="486726" y="1667354"/>
            <a:ext cx="2529629" cy="273563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pic>
        <p:nvPicPr>
          <p:cNvPr id="2052" name="Picture 4" descr="Two 'before' photos of traditional intersections prior to having roundabouts installed, one in a neighborhood the other in an urban center."/>
          <p:cNvPicPr>
            <a:picLocks noChangeAspect="1" noChangeArrowheads="1"/>
          </p:cNvPicPr>
          <p:nvPr/>
        </p:nvPicPr>
        <p:blipFill rotWithShape="1">
          <a:blip r:embed="rId5">
            <a:extLst>
              <a:ext uri="{28A0092B-C50C-407E-A947-70E740481C1C}">
                <a14:useLocalDpi xmlns:a14="http://schemas.microsoft.com/office/drawing/2010/main" val="0"/>
              </a:ext>
            </a:extLst>
          </a:blip>
          <a:srcRect l="1781" t="51255" r="2234" b="2784"/>
          <a:stretch/>
        </p:blipFill>
        <p:spPr bwMode="auto">
          <a:xfrm>
            <a:off x="343572" y="4698744"/>
            <a:ext cx="2815936" cy="180801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
        <p:nvSpPr>
          <p:cNvPr id="3" name="TextBox 2"/>
          <p:cNvSpPr txBox="1"/>
          <p:nvPr/>
        </p:nvSpPr>
        <p:spPr>
          <a:xfrm>
            <a:off x="3302661" y="2021088"/>
            <a:ext cx="5705495" cy="2677656"/>
          </a:xfrm>
          <a:prstGeom prst="rect">
            <a:avLst/>
          </a:prstGeom>
          <a:noFill/>
        </p:spPr>
        <p:txBody>
          <a:bodyPr wrap="square" rtlCol="0">
            <a:spAutoFit/>
          </a:bodyPr>
          <a:lstStyle/>
          <a:p>
            <a:pPr lvl="0"/>
            <a:endParaRPr lang="en-US" sz="2000" dirty="0" smtClean="0"/>
          </a:p>
          <a:p>
            <a:pPr lvl="0"/>
            <a:r>
              <a:rPr lang="en-US" b="1" dirty="0" smtClean="0"/>
              <a:t>Reduction in F+SI Crashes (1-CMF) = 1- 0.20 = 80%</a:t>
            </a:r>
            <a:endParaRPr lang="en-US" b="1" dirty="0"/>
          </a:p>
          <a:p>
            <a:pPr lvl="0"/>
            <a:endParaRPr lang="en-US" sz="2000" b="1" dirty="0" smtClean="0"/>
          </a:p>
          <a:p>
            <a:r>
              <a:rPr lang="en-US" b="1" dirty="0" smtClean="0"/>
              <a:t>S1: 	2010-2014 F+SI </a:t>
            </a:r>
            <a:r>
              <a:rPr lang="en-US" b="1" dirty="0"/>
              <a:t>Crashes </a:t>
            </a:r>
            <a:r>
              <a:rPr lang="en-US" b="1" dirty="0" smtClean="0"/>
              <a:t>= </a:t>
            </a:r>
            <a:r>
              <a:rPr lang="en-US" b="1" dirty="0"/>
              <a:t>1.5 / </a:t>
            </a:r>
            <a:r>
              <a:rPr lang="en-US" b="1" dirty="0" err="1" smtClean="0"/>
              <a:t>yr</a:t>
            </a:r>
            <a:r>
              <a:rPr lang="en-US" b="1" dirty="0" smtClean="0"/>
              <a:t> </a:t>
            </a:r>
            <a:endParaRPr lang="en-US" b="1" dirty="0"/>
          </a:p>
          <a:p>
            <a:r>
              <a:rPr lang="en-US" b="1" dirty="0" smtClean="0"/>
              <a:t>	Project </a:t>
            </a:r>
            <a:r>
              <a:rPr lang="en-US" b="1" dirty="0"/>
              <a:t>F+SI Avoided </a:t>
            </a:r>
            <a:r>
              <a:rPr lang="en-US" b="1" dirty="0" smtClean="0"/>
              <a:t>= 1.2 / </a:t>
            </a:r>
            <a:r>
              <a:rPr lang="en-US" b="1" dirty="0" err="1" smtClean="0"/>
              <a:t>yr</a:t>
            </a:r>
            <a:endParaRPr lang="en-US" b="1" dirty="0"/>
          </a:p>
          <a:p>
            <a:endParaRPr lang="en-US" b="1" dirty="0" smtClean="0"/>
          </a:p>
          <a:p>
            <a:r>
              <a:rPr lang="en-US" b="1" dirty="0" smtClean="0"/>
              <a:t>S2: 	F+SI Crash Rate = 0.17 / 100 M VMT</a:t>
            </a:r>
          </a:p>
          <a:p>
            <a:r>
              <a:rPr lang="en-US" b="1" dirty="0"/>
              <a:t>	</a:t>
            </a:r>
            <a:r>
              <a:rPr lang="en-US" b="1" dirty="0" smtClean="0"/>
              <a:t>Project F+SI Rate Avoided = 0.14 / HMVMT</a:t>
            </a:r>
            <a:endParaRPr lang="en-US" b="1" dirty="0"/>
          </a:p>
          <a:p>
            <a:endParaRPr lang="en-US" sz="2000" dirty="0" smtClean="0"/>
          </a:p>
        </p:txBody>
      </p:sp>
      <p:sp>
        <p:nvSpPr>
          <p:cNvPr id="8" name="Rectangle 7"/>
          <p:cNvSpPr/>
          <p:nvPr/>
        </p:nvSpPr>
        <p:spPr>
          <a:xfrm>
            <a:off x="334176" y="6611779"/>
            <a:ext cx="974947" cy="246221"/>
          </a:xfrm>
          <a:prstGeom prst="rect">
            <a:avLst/>
          </a:prstGeom>
        </p:spPr>
        <p:txBody>
          <a:bodyPr wrap="none">
            <a:spAutoFit/>
          </a:bodyPr>
          <a:lstStyle/>
          <a:p>
            <a:r>
              <a:rPr lang="en-US" sz="1000" i="1" dirty="0">
                <a:solidFill>
                  <a:schemeClr val="bg2"/>
                </a:solidFill>
              </a:rPr>
              <a:t>Credit: </a:t>
            </a:r>
            <a:r>
              <a:rPr lang="en-US" sz="1000" i="1" dirty="0" smtClean="0">
                <a:solidFill>
                  <a:schemeClr val="bg2"/>
                </a:solidFill>
              </a:rPr>
              <a:t>FHWA</a:t>
            </a:r>
            <a:endParaRPr lang="en-US" sz="1000" i="1" dirty="0">
              <a:solidFill>
                <a:schemeClr val="bg2"/>
              </a:solidFill>
            </a:endParaRPr>
          </a:p>
        </p:txBody>
      </p:sp>
      <p:sp>
        <p:nvSpPr>
          <p:cNvPr id="4" name="TextBox 3"/>
          <p:cNvSpPr txBox="1"/>
          <p:nvPr/>
        </p:nvSpPr>
        <p:spPr>
          <a:xfrm>
            <a:off x="1171003" y="1135040"/>
            <a:ext cx="1845351" cy="400110"/>
          </a:xfrm>
          <a:prstGeom prst="rect">
            <a:avLst/>
          </a:prstGeom>
          <a:noFill/>
        </p:spPr>
        <p:txBody>
          <a:bodyPr wrap="square" rtlCol="0">
            <a:spAutoFit/>
          </a:bodyPr>
          <a:lstStyle/>
          <a:p>
            <a:r>
              <a:rPr lang="en-US" sz="2000" dirty="0" smtClean="0"/>
              <a:t>Before</a:t>
            </a:r>
            <a:endParaRPr lang="en-US" sz="2000" dirty="0"/>
          </a:p>
        </p:txBody>
      </p:sp>
      <p:sp>
        <p:nvSpPr>
          <p:cNvPr id="10" name="TextBox 9"/>
          <p:cNvSpPr txBox="1"/>
          <p:nvPr/>
        </p:nvSpPr>
        <p:spPr>
          <a:xfrm>
            <a:off x="9872129" y="1101605"/>
            <a:ext cx="1845351" cy="400110"/>
          </a:xfrm>
          <a:prstGeom prst="rect">
            <a:avLst/>
          </a:prstGeom>
          <a:noFill/>
        </p:spPr>
        <p:txBody>
          <a:bodyPr wrap="square" rtlCol="0">
            <a:spAutoFit/>
          </a:bodyPr>
          <a:lstStyle/>
          <a:p>
            <a:r>
              <a:rPr lang="en-US" sz="2000" dirty="0" smtClean="0"/>
              <a:t>After</a:t>
            </a:r>
            <a:endParaRPr lang="en-US" sz="2000" dirty="0"/>
          </a:p>
        </p:txBody>
      </p:sp>
    </p:spTree>
    <p:extLst>
      <p:ext uri="{BB962C8B-B14F-4D97-AF65-F5344CB8AC3E}">
        <p14:creationId xmlns:p14="http://schemas.microsoft.com/office/powerpoint/2010/main" val="33686752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0" algn="ctr"/>
            <a:r>
              <a:rPr lang="en-US" sz="4800" dirty="0" smtClean="0">
                <a:solidFill>
                  <a:schemeClr val="tx1"/>
                </a:solidFill>
              </a:rPr>
              <a:t>1. Project Planning Process and Funding</a:t>
            </a:r>
            <a:endParaRPr lang="en-US" sz="4800" dirty="0">
              <a:solidFill>
                <a:schemeClr val="tx1"/>
              </a:solidFill>
            </a:endParaRPr>
          </a:p>
          <a:p>
            <a:endParaRPr lang="en-US" dirty="0"/>
          </a:p>
        </p:txBody>
      </p:sp>
    </p:spTree>
    <p:extLst>
      <p:ext uri="{BB962C8B-B14F-4D97-AF65-F5344CB8AC3E}">
        <p14:creationId xmlns:p14="http://schemas.microsoft.com/office/powerpoint/2010/main" val="39060561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4766" y="498764"/>
            <a:ext cx="10457411" cy="63592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bwMode="auto">
          <a:xfrm>
            <a:off x="1394765" y="498764"/>
            <a:ext cx="10457411" cy="73844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a typeface="ＭＳ Ｐゴシック" pitchFamily="1" charset="-128"/>
            </a:endParaRPr>
          </a:p>
        </p:txBody>
      </p:sp>
      <p:sp>
        <p:nvSpPr>
          <p:cNvPr id="2" name="Title 1"/>
          <p:cNvSpPr>
            <a:spLocks noGrp="1"/>
          </p:cNvSpPr>
          <p:nvPr>
            <p:ph type="title"/>
          </p:nvPr>
        </p:nvSpPr>
        <p:spPr/>
        <p:txBody>
          <a:bodyPr/>
          <a:lstStyle/>
          <a:p>
            <a:r>
              <a:rPr lang="en-US" sz="3200" dirty="0" smtClean="0">
                <a:hlinkClick r:id="rId3"/>
              </a:rPr>
              <a:t>www.virginiaHB2.org</a:t>
            </a:r>
            <a:r>
              <a:rPr lang="en-US" sz="3200" dirty="0" smtClean="0"/>
              <a:t/>
            </a:r>
            <a:br>
              <a:rPr lang="en-US" sz="3200" dirty="0" smtClean="0"/>
            </a:br>
            <a:endParaRPr lang="en-US" sz="3200" dirty="0"/>
          </a:p>
        </p:txBody>
      </p:sp>
    </p:spTree>
    <p:extLst>
      <p:ext uri="{BB962C8B-B14F-4D97-AF65-F5344CB8AC3E}">
        <p14:creationId xmlns:p14="http://schemas.microsoft.com/office/powerpoint/2010/main" val="8538112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1727200" y="0"/>
            <a:ext cx="8940800" cy="1600200"/>
          </a:xfrm>
        </p:spPr>
        <p:txBody>
          <a:bodyPr/>
          <a:lstStyle/>
          <a:p>
            <a:r>
              <a:rPr lang="en-US" altLang="en-US" sz="3200" smtClean="0"/>
              <a:t>Life Cycle of a Candidate Project</a:t>
            </a:r>
          </a:p>
        </p:txBody>
      </p:sp>
      <p:sp>
        <p:nvSpPr>
          <p:cNvPr id="5126" name="Content Placeholder 4"/>
          <p:cNvSpPr>
            <a:spLocks noGrp="1"/>
          </p:cNvSpPr>
          <p:nvPr>
            <p:ph idx="1"/>
          </p:nvPr>
        </p:nvSpPr>
        <p:spPr>
          <a:xfrm>
            <a:off x="609600" y="2289175"/>
            <a:ext cx="3405717" cy="533400"/>
          </a:xfrm>
          <a:extLst/>
        </p:spPr>
        <p:txBody>
          <a:bodyPr/>
          <a:lstStyle/>
          <a:p>
            <a:pPr algn="ctr">
              <a:spcAft>
                <a:spcPts val="1200"/>
              </a:spcAft>
              <a:defRPr/>
            </a:pPr>
            <a:r>
              <a:rPr lang="en-US" altLang="en-US" sz="2000" kern="1200" dirty="0">
                <a:solidFill>
                  <a:schemeClr val="bg2"/>
                </a:solidFill>
              </a:rPr>
              <a:t>How it’s planned.</a:t>
            </a:r>
          </a:p>
        </p:txBody>
      </p:sp>
      <p:sp>
        <p:nvSpPr>
          <p:cNvPr id="717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b="1">
                <a:solidFill>
                  <a:srgbClr val="00408D"/>
                </a:solidFill>
                <a:latin typeface="Arial" charset="0"/>
                <a:ea typeface="ＭＳ Ｐゴシック" pitchFamily="34" charset="-128"/>
              </a:defRPr>
            </a:lvl1pPr>
            <a:lvl2pPr marL="742950" indent="-285750">
              <a:spcBef>
                <a:spcPct val="20000"/>
              </a:spcBef>
              <a:defRPr sz="1600" b="1">
                <a:solidFill>
                  <a:srgbClr val="FF8000"/>
                </a:solidFill>
                <a:latin typeface="Arial" charset="0"/>
                <a:ea typeface="ＭＳ Ｐゴシック" pitchFamily="34" charset="-128"/>
              </a:defRPr>
            </a:lvl2pPr>
            <a:lvl3pPr marL="1143000" indent="-228600">
              <a:spcBef>
                <a:spcPct val="20000"/>
              </a:spcBef>
              <a:buChar char="•"/>
              <a:defRPr sz="1400">
                <a:solidFill>
                  <a:srgbClr val="00408D"/>
                </a:solidFill>
                <a:latin typeface="Arial" charset="0"/>
                <a:ea typeface="ＭＳ Ｐゴシック" pitchFamily="34" charset="-128"/>
              </a:defRPr>
            </a:lvl3pPr>
            <a:lvl4pPr marL="1600200" indent="-228600">
              <a:spcBef>
                <a:spcPct val="20000"/>
              </a:spcBef>
              <a:buChar char="–"/>
              <a:defRPr sz="1400">
                <a:solidFill>
                  <a:srgbClr val="00408D"/>
                </a:solidFill>
                <a:latin typeface="Arial" charset="0"/>
                <a:ea typeface="ＭＳ Ｐゴシック" pitchFamily="34" charset="-128"/>
              </a:defRPr>
            </a:lvl4pPr>
            <a:lvl5pPr marL="2057400" indent="-228600">
              <a:spcBef>
                <a:spcPct val="20000"/>
              </a:spcBef>
              <a:buChar char="»"/>
              <a:defRPr sz="1400">
                <a:solidFill>
                  <a:srgbClr val="00408D"/>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rgbClr val="00408D"/>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rgbClr val="00408D"/>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rgbClr val="00408D"/>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rgbClr val="00408D"/>
                </a:solidFill>
                <a:latin typeface="Arial" charset="0"/>
                <a:ea typeface="ＭＳ Ｐゴシック" pitchFamily="34" charset="-128"/>
              </a:defRPr>
            </a:lvl9pPr>
          </a:lstStyle>
          <a:p>
            <a:pPr>
              <a:spcBef>
                <a:spcPct val="0"/>
              </a:spcBef>
            </a:pPr>
            <a:fld id="{2E9A8D76-D349-4104-9BC2-0B673491F29F}" type="slidenum">
              <a:rPr lang="en-US" altLang="en-US" b="0" smtClean="0">
                <a:solidFill>
                  <a:srgbClr val="FF8000"/>
                </a:solidFill>
              </a:rPr>
              <a:pPr>
                <a:spcBef>
                  <a:spcPct val="0"/>
                </a:spcBef>
              </a:pPr>
              <a:t>4</a:t>
            </a:fld>
            <a:endParaRPr lang="en-US" altLang="en-US" b="0" smtClean="0">
              <a:solidFill>
                <a:srgbClr val="FF8000"/>
              </a:solidFill>
            </a:endParaRPr>
          </a:p>
        </p:txBody>
      </p:sp>
      <p:pic>
        <p:nvPicPr>
          <p:cNvPr id="2050" name="Picture 2" descr="C:\Users\Terry.Short1\Downloads\Image-1.jpg"/>
          <p:cNvPicPr>
            <a:picLocks noChangeAspect="1" noChangeArrowheads="1"/>
          </p:cNvPicPr>
          <p:nvPr/>
        </p:nvPicPr>
        <p:blipFill rotWithShape="1">
          <a:blip r:embed="rId3"/>
          <a:srcRect t="34166" r="8691" b="37024"/>
          <a:stretch/>
        </p:blipFill>
        <p:spPr bwMode="auto">
          <a:xfrm>
            <a:off x="8128000" y="3124200"/>
            <a:ext cx="3541184" cy="814388"/>
          </a:xfrm>
          <a:prstGeom prst="rect">
            <a:avLst/>
          </a:prstGeom>
          <a:noFill/>
          <a:effectLst>
            <a:outerShdw blurRad="76200" dist="12700" dir="8100000" sy="-23000" kx="800400" algn="br" rotWithShape="0">
              <a:prstClr val="black">
                <a:alpha val="20000"/>
              </a:prstClr>
            </a:outerShdw>
          </a:effectLst>
          <a:extLst/>
        </p:spPr>
      </p:pic>
      <p:pic>
        <p:nvPicPr>
          <p:cNvPr id="8" name="Placeholder"/>
          <p:cNvPicPr/>
          <p:nvPr/>
        </p:nvPicPr>
        <p:blipFill rotWithShape="1">
          <a:blip r:embed="rId4" cstate="print">
            <a:extLst/>
          </a:blip>
          <a:srcRect l="24589"/>
          <a:stretch/>
        </p:blipFill>
        <p:spPr bwMode="auto">
          <a:xfrm>
            <a:off x="5215467" y="3100342"/>
            <a:ext cx="1964267" cy="9156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7175" name="Content Placeholder 4"/>
          <p:cNvSpPr txBox="1">
            <a:spLocks/>
          </p:cNvSpPr>
          <p:nvPr/>
        </p:nvSpPr>
        <p:spPr bwMode="auto">
          <a:xfrm>
            <a:off x="4876800" y="2289175"/>
            <a:ext cx="2946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b="1">
                <a:solidFill>
                  <a:srgbClr val="00408D"/>
                </a:solidFill>
                <a:latin typeface="Arial" charset="0"/>
                <a:ea typeface="ＭＳ Ｐゴシック" pitchFamily="34" charset="-128"/>
              </a:defRPr>
            </a:lvl1pPr>
            <a:lvl2pPr marL="742950" indent="-285750">
              <a:spcBef>
                <a:spcPct val="20000"/>
              </a:spcBef>
              <a:defRPr sz="1600" b="1">
                <a:solidFill>
                  <a:srgbClr val="FF8000"/>
                </a:solidFill>
                <a:latin typeface="Arial" charset="0"/>
                <a:ea typeface="ＭＳ Ｐゴシック" pitchFamily="34" charset="-128"/>
              </a:defRPr>
            </a:lvl2pPr>
            <a:lvl3pPr marL="1143000" indent="-228600">
              <a:spcBef>
                <a:spcPct val="20000"/>
              </a:spcBef>
              <a:buChar char="•"/>
              <a:defRPr sz="1400">
                <a:solidFill>
                  <a:srgbClr val="00408D"/>
                </a:solidFill>
                <a:latin typeface="Arial" charset="0"/>
                <a:ea typeface="ＭＳ Ｐゴシック" pitchFamily="34" charset="-128"/>
              </a:defRPr>
            </a:lvl3pPr>
            <a:lvl4pPr marL="1600200" indent="-228600">
              <a:spcBef>
                <a:spcPct val="20000"/>
              </a:spcBef>
              <a:buChar char="–"/>
              <a:defRPr sz="1400">
                <a:solidFill>
                  <a:srgbClr val="00408D"/>
                </a:solidFill>
                <a:latin typeface="Arial" charset="0"/>
                <a:ea typeface="ＭＳ Ｐゴシック" pitchFamily="34" charset="-128"/>
              </a:defRPr>
            </a:lvl4pPr>
            <a:lvl5pPr marL="2057400" indent="-228600">
              <a:spcBef>
                <a:spcPct val="20000"/>
              </a:spcBef>
              <a:buChar char="»"/>
              <a:defRPr sz="1400">
                <a:solidFill>
                  <a:srgbClr val="00408D"/>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rgbClr val="00408D"/>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rgbClr val="00408D"/>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rgbClr val="00408D"/>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rgbClr val="00408D"/>
                </a:solidFill>
                <a:latin typeface="Arial" charset="0"/>
                <a:ea typeface="ＭＳ Ｐゴシック" pitchFamily="34" charset="-128"/>
              </a:defRPr>
            </a:lvl9pPr>
          </a:lstStyle>
          <a:p>
            <a:pPr algn="ctr">
              <a:spcBef>
                <a:spcPct val="0"/>
              </a:spcBef>
              <a:spcAft>
                <a:spcPts val="1200"/>
              </a:spcAft>
            </a:pPr>
            <a:r>
              <a:rPr lang="en-US" altLang="en-US" sz="2000">
                <a:solidFill>
                  <a:schemeClr val="bg2"/>
                </a:solidFill>
              </a:rPr>
              <a:t>How it’s scored.</a:t>
            </a:r>
          </a:p>
        </p:txBody>
      </p:sp>
      <p:sp>
        <p:nvSpPr>
          <p:cNvPr id="7176" name="Content Placeholder 4"/>
          <p:cNvSpPr txBox="1">
            <a:spLocks/>
          </p:cNvSpPr>
          <p:nvPr/>
        </p:nvSpPr>
        <p:spPr bwMode="auto">
          <a:xfrm>
            <a:off x="8331200" y="2298700"/>
            <a:ext cx="2946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b="1">
                <a:solidFill>
                  <a:srgbClr val="00408D"/>
                </a:solidFill>
                <a:latin typeface="Arial" charset="0"/>
                <a:ea typeface="ＭＳ Ｐゴシック" pitchFamily="34" charset="-128"/>
              </a:defRPr>
            </a:lvl1pPr>
            <a:lvl2pPr marL="742950" indent="-285750">
              <a:spcBef>
                <a:spcPct val="20000"/>
              </a:spcBef>
              <a:defRPr sz="1600" b="1">
                <a:solidFill>
                  <a:srgbClr val="FF8000"/>
                </a:solidFill>
                <a:latin typeface="Arial" charset="0"/>
                <a:ea typeface="ＭＳ Ｐゴシック" pitchFamily="34" charset="-128"/>
              </a:defRPr>
            </a:lvl2pPr>
            <a:lvl3pPr marL="1143000" indent="-228600">
              <a:spcBef>
                <a:spcPct val="20000"/>
              </a:spcBef>
              <a:buChar char="•"/>
              <a:defRPr sz="1400">
                <a:solidFill>
                  <a:srgbClr val="00408D"/>
                </a:solidFill>
                <a:latin typeface="Arial" charset="0"/>
                <a:ea typeface="ＭＳ Ｐゴシック" pitchFamily="34" charset="-128"/>
              </a:defRPr>
            </a:lvl3pPr>
            <a:lvl4pPr marL="1600200" indent="-228600">
              <a:spcBef>
                <a:spcPct val="20000"/>
              </a:spcBef>
              <a:buChar char="–"/>
              <a:defRPr sz="1400">
                <a:solidFill>
                  <a:srgbClr val="00408D"/>
                </a:solidFill>
                <a:latin typeface="Arial" charset="0"/>
                <a:ea typeface="ＭＳ Ｐゴシック" pitchFamily="34" charset="-128"/>
              </a:defRPr>
            </a:lvl4pPr>
            <a:lvl5pPr marL="2057400" indent="-228600">
              <a:spcBef>
                <a:spcPct val="20000"/>
              </a:spcBef>
              <a:buChar char="»"/>
              <a:defRPr sz="1400">
                <a:solidFill>
                  <a:srgbClr val="00408D"/>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rgbClr val="00408D"/>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rgbClr val="00408D"/>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rgbClr val="00408D"/>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rgbClr val="00408D"/>
                </a:solidFill>
                <a:latin typeface="Arial" charset="0"/>
                <a:ea typeface="ＭＳ Ｐゴシック" pitchFamily="34" charset="-128"/>
              </a:defRPr>
            </a:lvl9pPr>
          </a:lstStyle>
          <a:p>
            <a:pPr algn="ctr">
              <a:spcBef>
                <a:spcPct val="0"/>
              </a:spcBef>
              <a:spcAft>
                <a:spcPts val="1200"/>
              </a:spcAft>
            </a:pPr>
            <a:r>
              <a:rPr lang="en-US" altLang="en-US" sz="2000">
                <a:solidFill>
                  <a:schemeClr val="bg2"/>
                </a:solidFill>
              </a:rPr>
              <a:t>How it’s funded.</a:t>
            </a:r>
          </a:p>
        </p:txBody>
      </p:sp>
      <p:sp>
        <p:nvSpPr>
          <p:cNvPr id="7177" name="Right Arrow 5"/>
          <p:cNvSpPr>
            <a:spLocks noChangeArrowheads="1"/>
          </p:cNvSpPr>
          <p:nvPr/>
        </p:nvSpPr>
        <p:spPr bwMode="auto">
          <a:xfrm>
            <a:off x="4353984" y="3367088"/>
            <a:ext cx="609600" cy="381000"/>
          </a:xfrm>
          <a:prstGeom prst="rightArrow">
            <a:avLst>
              <a:gd name="adj1" fmla="val 50000"/>
              <a:gd name="adj2" fmla="val 50000"/>
            </a:avLst>
          </a:prstGeom>
          <a:solidFill>
            <a:schemeClr val="accent1"/>
          </a:solidFill>
          <a:ln w="9525" algn="ctr">
            <a:solidFill>
              <a:schemeClr val="tx1"/>
            </a:solidFill>
            <a:round/>
            <a:headEnd/>
            <a:tailEnd/>
          </a:ln>
        </p:spPr>
        <p:txBody>
          <a:bodyPr/>
          <a:lstStyle>
            <a:lvl1pPr>
              <a:spcBef>
                <a:spcPct val="20000"/>
              </a:spcBef>
              <a:defRPr b="1">
                <a:solidFill>
                  <a:srgbClr val="00408D"/>
                </a:solidFill>
                <a:latin typeface="Arial" charset="0"/>
                <a:ea typeface="ＭＳ Ｐゴシック" pitchFamily="34" charset="-128"/>
              </a:defRPr>
            </a:lvl1pPr>
            <a:lvl2pPr marL="742950" indent="-285750">
              <a:spcBef>
                <a:spcPct val="20000"/>
              </a:spcBef>
              <a:defRPr sz="1600" b="1">
                <a:solidFill>
                  <a:srgbClr val="FF8000"/>
                </a:solidFill>
                <a:latin typeface="Arial" charset="0"/>
                <a:ea typeface="ＭＳ Ｐゴシック" pitchFamily="34" charset="-128"/>
              </a:defRPr>
            </a:lvl2pPr>
            <a:lvl3pPr marL="1143000" indent="-228600">
              <a:spcBef>
                <a:spcPct val="20000"/>
              </a:spcBef>
              <a:buChar char="•"/>
              <a:defRPr sz="1400">
                <a:solidFill>
                  <a:srgbClr val="00408D"/>
                </a:solidFill>
                <a:latin typeface="Arial" charset="0"/>
                <a:ea typeface="ＭＳ Ｐゴシック" pitchFamily="34" charset="-128"/>
              </a:defRPr>
            </a:lvl3pPr>
            <a:lvl4pPr marL="1600200" indent="-228600">
              <a:spcBef>
                <a:spcPct val="20000"/>
              </a:spcBef>
              <a:buChar char="–"/>
              <a:defRPr sz="1400">
                <a:solidFill>
                  <a:srgbClr val="00408D"/>
                </a:solidFill>
                <a:latin typeface="Arial" charset="0"/>
                <a:ea typeface="ＭＳ Ｐゴシック" pitchFamily="34" charset="-128"/>
              </a:defRPr>
            </a:lvl4pPr>
            <a:lvl5pPr marL="2057400" indent="-228600">
              <a:spcBef>
                <a:spcPct val="20000"/>
              </a:spcBef>
              <a:buChar char="»"/>
              <a:defRPr sz="1400">
                <a:solidFill>
                  <a:srgbClr val="00408D"/>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rgbClr val="00408D"/>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rgbClr val="00408D"/>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rgbClr val="00408D"/>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rgbClr val="00408D"/>
                </a:solidFill>
                <a:latin typeface="Arial" charset="0"/>
                <a:ea typeface="ＭＳ Ｐゴシック" pitchFamily="34" charset="-128"/>
              </a:defRPr>
            </a:lvl9pPr>
          </a:lstStyle>
          <a:p>
            <a:pPr>
              <a:spcBef>
                <a:spcPct val="0"/>
              </a:spcBef>
            </a:pPr>
            <a:endParaRPr lang="en-US" altLang="en-US" sz="2800" b="0">
              <a:solidFill>
                <a:schemeClr val="tx1"/>
              </a:solidFill>
            </a:endParaRPr>
          </a:p>
        </p:txBody>
      </p:sp>
      <p:sp>
        <p:nvSpPr>
          <p:cNvPr id="7178" name="Right Arrow 13"/>
          <p:cNvSpPr>
            <a:spLocks noChangeArrowheads="1"/>
          </p:cNvSpPr>
          <p:nvPr/>
        </p:nvSpPr>
        <p:spPr bwMode="auto">
          <a:xfrm>
            <a:off x="7518400" y="3367088"/>
            <a:ext cx="609600" cy="381000"/>
          </a:xfrm>
          <a:prstGeom prst="rightArrow">
            <a:avLst>
              <a:gd name="adj1" fmla="val 50000"/>
              <a:gd name="adj2" fmla="val 50000"/>
            </a:avLst>
          </a:prstGeom>
          <a:solidFill>
            <a:schemeClr val="accent1"/>
          </a:solidFill>
          <a:ln w="9525" algn="ctr">
            <a:solidFill>
              <a:schemeClr val="tx1"/>
            </a:solidFill>
            <a:round/>
            <a:headEnd/>
            <a:tailEnd/>
          </a:ln>
        </p:spPr>
        <p:txBody>
          <a:bodyPr/>
          <a:lstStyle>
            <a:lvl1pPr>
              <a:spcBef>
                <a:spcPct val="20000"/>
              </a:spcBef>
              <a:defRPr b="1">
                <a:solidFill>
                  <a:srgbClr val="00408D"/>
                </a:solidFill>
                <a:latin typeface="Arial" charset="0"/>
                <a:ea typeface="ＭＳ Ｐゴシック" pitchFamily="34" charset="-128"/>
              </a:defRPr>
            </a:lvl1pPr>
            <a:lvl2pPr marL="742950" indent="-285750">
              <a:spcBef>
                <a:spcPct val="20000"/>
              </a:spcBef>
              <a:defRPr sz="1600" b="1">
                <a:solidFill>
                  <a:srgbClr val="FF8000"/>
                </a:solidFill>
                <a:latin typeface="Arial" charset="0"/>
                <a:ea typeface="ＭＳ Ｐゴシック" pitchFamily="34" charset="-128"/>
              </a:defRPr>
            </a:lvl2pPr>
            <a:lvl3pPr marL="1143000" indent="-228600">
              <a:spcBef>
                <a:spcPct val="20000"/>
              </a:spcBef>
              <a:buChar char="•"/>
              <a:defRPr sz="1400">
                <a:solidFill>
                  <a:srgbClr val="00408D"/>
                </a:solidFill>
                <a:latin typeface="Arial" charset="0"/>
                <a:ea typeface="ＭＳ Ｐゴシック" pitchFamily="34" charset="-128"/>
              </a:defRPr>
            </a:lvl3pPr>
            <a:lvl4pPr marL="1600200" indent="-228600">
              <a:spcBef>
                <a:spcPct val="20000"/>
              </a:spcBef>
              <a:buChar char="–"/>
              <a:defRPr sz="1400">
                <a:solidFill>
                  <a:srgbClr val="00408D"/>
                </a:solidFill>
                <a:latin typeface="Arial" charset="0"/>
                <a:ea typeface="ＭＳ Ｐゴシック" pitchFamily="34" charset="-128"/>
              </a:defRPr>
            </a:lvl4pPr>
            <a:lvl5pPr marL="2057400" indent="-228600">
              <a:spcBef>
                <a:spcPct val="20000"/>
              </a:spcBef>
              <a:buChar char="»"/>
              <a:defRPr sz="1400">
                <a:solidFill>
                  <a:srgbClr val="00408D"/>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rgbClr val="00408D"/>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rgbClr val="00408D"/>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rgbClr val="00408D"/>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rgbClr val="00408D"/>
                </a:solidFill>
                <a:latin typeface="Arial" charset="0"/>
                <a:ea typeface="ＭＳ Ｐゴシック" pitchFamily="34" charset="-128"/>
              </a:defRPr>
            </a:lvl9pPr>
          </a:lstStyle>
          <a:p>
            <a:pPr>
              <a:spcBef>
                <a:spcPct val="0"/>
              </a:spcBef>
            </a:pPr>
            <a:endParaRPr lang="en-US" altLang="en-US" sz="2800" b="0">
              <a:solidFill>
                <a:schemeClr val="tx1"/>
              </a:solidFill>
            </a:endParaRPr>
          </a:p>
        </p:txBody>
      </p:sp>
      <p:pic>
        <p:nvPicPr>
          <p:cNvPr id="717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8001" y="2901951"/>
            <a:ext cx="3695700"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41609678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11375717" y="5648960"/>
            <a:ext cx="731520" cy="396240"/>
          </a:xfrm>
          <a:prstGeom prst="bracketPair">
            <a:avLst>
              <a:gd name="adj" fmla="val 17949"/>
            </a:avLst>
          </a:prstGeom>
        </p:spPr>
        <p:txBody>
          <a:bodyPr/>
          <a:lstStyle/>
          <a:p>
            <a:fld id="{E0E96C45-5C73-4B5B-993C-58AF49A4CEB1}" type="slidenum">
              <a:rPr lang="en-US" smtClean="0"/>
              <a:pPr/>
              <a:t>5</a:t>
            </a:fld>
            <a:endParaRPr lang="en-US"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r="2309"/>
          <a:stretch/>
        </p:blipFill>
        <p:spPr>
          <a:xfrm>
            <a:off x="274084" y="836712"/>
            <a:ext cx="11679272" cy="4427502"/>
          </a:xfrm>
          <a:prstGeom prst="rect">
            <a:avLst/>
          </a:prstGeom>
        </p:spPr>
      </p:pic>
      <p:sp>
        <p:nvSpPr>
          <p:cNvPr id="18" name="TextBox 17"/>
          <p:cNvSpPr txBox="1"/>
          <p:nvPr/>
        </p:nvSpPr>
        <p:spPr>
          <a:xfrm>
            <a:off x="813037" y="5265659"/>
            <a:ext cx="10232572" cy="1015663"/>
          </a:xfrm>
          <a:prstGeom prst="rect">
            <a:avLst/>
          </a:prstGeom>
          <a:noFill/>
        </p:spPr>
        <p:txBody>
          <a:bodyPr wrap="square" rtlCol="0">
            <a:spAutoFit/>
          </a:bodyPr>
          <a:lstStyle/>
          <a:p>
            <a:r>
              <a:rPr lang="en-US" sz="1200" dirty="0" smtClean="0"/>
              <a:t>Note: Map includes all locally designated growth areas that appear consistent with the intent of 15.2-2223.1. </a:t>
            </a:r>
            <a:r>
              <a:rPr lang="en-US" sz="1200" dirty="0" err="1" smtClean="0"/>
              <a:t>OIPI</a:t>
            </a:r>
            <a:r>
              <a:rPr lang="en-US" sz="1200" dirty="0" smtClean="0"/>
              <a:t> is asking that localities who want their growth areas to qualify for </a:t>
            </a:r>
            <a:r>
              <a:rPr lang="en-US" sz="1200" dirty="0" err="1" smtClean="0"/>
              <a:t>HB2</a:t>
            </a:r>
            <a:r>
              <a:rPr lang="en-US" sz="1200" dirty="0" smtClean="0"/>
              <a:t> funding to add a code reference (15.2-2223.1) by October 1, 2015 to ensure that projects submitted to promote these areas meet the </a:t>
            </a:r>
            <a:r>
              <a:rPr lang="en-US" sz="1200" dirty="0" err="1" smtClean="0"/>
              <a:t>HB2</a:t>
            </a:r>
            <a:r>
              <a:rPr lang="en-US" sz="1200" dirty="0" smtClean="0"/>
              <a:t> screening requirement. Projects promoting </a:t>
            </a:r>
            <a:r>
              <a:rPr lang="en-US" sz="1200" dirty="0" err="1" smtClean="0"/>
              <a:t>UDA</a:t>
            </a:r>
            <a:r>
              <a:rPr lang="en-US" sz="1200" dirty="0" smtClean="0"/>
              <a:t>-like designated growth areas with the proper code reference submitted after October 1 will not be considered in the first round of </a:t>
            </a:r>
            <a:r>
              <a:rPr lang="en-US" sz="1200" dirty="0" err="1" smtClean="0"/>
              <a:t>HB2</a:t>
            </a:r>
            <a:r>
              <a:rPr lang="en-US" sz="1200" dirty="0" smtClean="0"/>
              <a:t> project screening.</a:t>
            </a:r>
          </a:p>
          <a:p>
            <a:endParaRPr lang="en-US" sz="1200" dirty="0"/>
          </a:p>
        </p:txBody>
      </p:sp>
      <p:sp>
        <p:nvSpPr>
          <p:cNvPr id="6" name="Slide Number Placeholder 3"/>
          <p:cNvSpPr>
            <a:spLocks noGrp="1"/>
          </p:cNvSpPr>
          <p:nvPr>
            <p:ph type="sldNum" sz="quarter" idx="10"/>
          </p:nvPr>
        </p:nvSpPr>
        <p:spPr>
          <a:xfrm>
            <a:off x="406400" y="6400800"/>
            <a:ext cx="1117600" cy="30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b="1">
                <a:solidFill>
                  <a:srgbClr val="00408D"/>
                </a:solidFill>
                <a:latin typeface="Arial" charset="0"/>
                <a:ea typeface="ＭＳ Ｐゴシック" pitchFamily="34" charset="-128"/>
              </a:defRPr>
            </a:lvl1pPr>
            <a:lvl2pPr marL="742950" indent="-285750">
              <a:spcBef>
                <a:spcPct val="20000"/>
              </a:spcBef>
              <a:defRPr sz="1600" b="1">
                <a:solidFill>
                  <a:srgbClr val="FF8000"/>
                </a:solidFill>
                <a:latin typeface="Arial" charset="0"/>
                <a:ea typeface="ＭＳ Ｐゴシック" pitchFamily="34" charset="-128"/>
              </a:defRPr>
            </a:lvl2pPr>
            <a:lvl3pPr marL="1143000" indent="-228600">
              <a:spcBef>
                <a:spcPct val="20000"/>
              </a:spcBef>
              <a:buChar char="•"/>
              <a:defRPr sz="1400">
                <a:solidFill>
                  <a:srgbClr val="00408D"/>
                </a:solidFill>
                <a:latin typeface="Arial" charset="0"/>
                <a:ea typeface="ＭＳ Ｐゴシック" pitchFamily="34" charset="-128"/>
              </a:defRPr>
            </a:lvl3pPr>
            <a:lvl4pPr marL="1600200" indent="-228600">
              <a:spcBef>
                <a:spcPct val="20000"/>
              </a:spcBef>
              <a:buChar char="–"/>
              <a:defRPr sz="1400">
                <a:solidFill>
                  <a:srgbClr val="00408D"/>
                </a:solidFill>
                <a:latin typeface="Arial" charset="0"/>
                <a:ea typeface="ＭＳ Ｐゴシック" pitchFamily="34" charset="-128"/>
              </a:defRPr>
            </a:lvl4pPr>
            <a:lvl5pPr marL="2057400" indent="-228600">
              <a:spcBef>
                <a:spcPct val="20000"/>
              </a:spcBef>
              <a:buChar char="»"/>
              <a:defRPr sz="1400">
                <a:solidFill>
                  <a:srgbClr val="00408D"/>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rgbClr val="00408D"/>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rgbClr val="00408D"/>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rgbClr val="00408D"/>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rgbClr val="00408D"/>
                </a:solidFill>
                <a:latin typeface="Arial" charset="0"/>
                <a:ea typeface="ＭＳ Ｐゴシック" pitchFamily="34" charset="-128"/>
              </a:defRPr>
            </a:lvl9pPr>
          </a:lstStyle>
          <a:p>
            <a:pPr>
              <a:spcBef>
                <a:spcPct val="0"/>
              </a:spcBef>
            </a:pPr>
            <a:fld id="{7732836D-4F45-4861-9203-2822F7E395BA}" type="slidenum">
              <a:rPr lang="en-US" altLang="en-US" b="0" smtClean="0">
                <a:solidFill>
                  <a:srgbClr val="FF8000"/>
                </a:solidFill>
              </a:rPr>
              <a:pPr>
                <a:spcBef>
                  <a:spcPct val="0"/>
                </a:spcBef>
              </a:pPr>
              <a:t>5</a:t>
            </a:fld>
            <a:endParaRPr lang="en-US" altLang="en-US" b="0" dirty="0" smtClean="0">
              <a:solidFill>
                <a:srgbClr val="FF8000"/>
              </a:solidFill>
            </a:endParaRPr>
          </a:p>
        </p:txBody>
      </p:sp>
      <p:sp>
        <p:nvSpPr>
          <p:cNvPr id="2" name="Title 1"/>
          <p:cNvSpPr>
            <a:spLocks noGrp="1"/>
          </p:cNvSpPr>
          <p:nvPr>
            <p:ph type="title"/>
          </p:nvPr>
        </p:nvSpPr>
        <p:spPr>
          <a:xfrm>
            <a:off x="406400" y="228600"/>
            <a:ext cx="11354229" cy="1143000"/>
          </a:xfrm>
        </p:spPr>
        <p:txBody>
          <a:bodyPr/>
          <a:lstStyle/>
          <a:p>
            <a:r>
              <a:rPr lang="en-US" dirty="0" err="1" smtClean="0"/>
              <a:t>VTrans</a:t>
            </a:r>
            <a:r>
              <a:rPr lang="en-US" dirty="0" smtClean="0"/>
              <a:t> - Needs Assessment</a:t>
            </a:r>
            <a:endParaRPr lang="en-US" dirty="0"/>
          </a:p>
        </p:txBody>
      </p:sp>
      <p:sp>
        <p:nvSpPr>
          <p:cNvPr id="7" name="Title 1"/>
          <p:cNvSpPr txBox="1">
            <a:spLocks/>
          </p:cNvSpPr>
          <p:nvPr/>
        </p:nvSpPr>
        <p:spPr bwMode="auto">
          <a:xfrm>
            <a:off x="274084" y="1844824"/>
            <a:ext cx="10363200" cy="151216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400" b="1">
                <a:solidFill>
                  <a:schemeClr val="tx1"/>
                </a:solidFill>
                <a:latin typeface="+mj-lt"/>
                <a:ea typeface="+mj-ea"/>
                <a:cs typeface="+mj-cs"/>
              </a:defRPr>
            </a:lvl1pPr>
            <a:lvl2pPr algn="l" rtl="0" fontAlgn="base">
              <a:spcBef>
                <a:spcPct val="0"/>
              </a:spcBef>
              <a:spcAft>
                <a:spcPct val="0"/>
              </a:spcAft>
              <a:defRPr sz="2400" b="1">
                <a:solidFill>
                  <a:schemeClr val="tx1"/>
                </a:solidFill>
                <a:latin typeface="Arial" charset="0"/>
                <a:ea typeface="ＭＳ Ｐゴシック" pitchFamily="1" charset="-128"/>
              </a:defRPr>
            </a:lvl2pPr>
            <a:lvl3pPr algn="l" rtl="0" fontAlgn="base">
              <a:spcBef>
                <a:spcPct val="0"/>
              </a:spcBef>
              <a:spcAft>
                <a:spcPct val="0"/>
              </a:spcAft>
              <a:defRPr sz="2400" b="1">
                <a:solidFill>
                  <a:schemeClr val="tx1"/>
                </a:solidFill>
                <a:latin typeface="Arial" charset="0"/>
                <a:ea typeface="ＭＳ Ｐゴシック" pitchFamily="1" charset="-128"/>
              </a:defRPr>
            </a:lvl3pPr>
            <a:lvl4pPr algn="l" rtl="0" fontAlgn="base">
              <a:spcBef>
                <a:spcPct val="0"/>
              </a:spcBef>
              <a:spcAft>
                <a:spcPct val="0"/>
              </a:spcAft>
              <a:defRPr sz="2400" b="1">
                <a:solidFill>
                  <a:schemeClr val="tx1"/>
                </a:solidFill>
                <a:latin typeface="Arial" charset="0"/>
                <a:ea typeface="ＭＳ Ｐゴシック" pitchFamily="1" charset="-128"/>
              </a:defRPr>
            </a:lvl4pPr>
            <a:lvl5pPr algn="l" rtl="0" fontAlgn="base">
              <a:spcBef>
                <a:spcPct val="0"/>
              </a:spcBef>
              <a:spcAft>
                <a:spcPct val="0"/>
              </a:spcAft>
              <a:defRPr sz="2400" b="1">
                <a:solidFill>
                  <a:schemeClr val="tx1"/>
                </a:solidFill>
                <a:latin typeface="Arial" charset="0"/>
                <a:ea typeface="ＭＳ Ｐゴシック" pitchFamily="1" charset="-128"/>
              </a:defRPr>
            </a:lvl5pPr>
            <a:lvl6pPr marL="457200" algn="l" rtl="0" fontAlgn="base">
              <a:spcBef>
                <a:spcPct val="0"/>
              </a:spcBef>
              <a:spcAft>
                <a:spcPct val="0"/>
              </a:spcAft>
              <a:defRPr sz="2400" b="1">
                <a:solidFill>
                  <a:schemeClr val="tx1"/>
                </a:solidFill>
                <a:latin typeface="Arial" charset="0"/>
                <a:ea typeface="ＭＳ Ｐゴシック" pitchFamily="1" charset="-128"/>
              </a:defRPr>
            </a:lvl6pPr>
            <a:lvl7pPr marL="914400" algn="l" rtl="0" fontAlgn="base">
              <a:spcBef>
                <a:spcPct val="0"/>
              </a:spcBef>
              <a:spcAft>
                <a:spcPct val="0"/>
              </a:spcAft>
              <a:defRPr sz="2400" b="1">
                <a:solidFill>
                  <a:schemeClr val="tx1"/>
                </a:solidFill>
                <a:latin typeface="Arial" charset="0"/>
                <a:ea typeface="ＭＳ Ｐゴシック" pitchFamily="1" charset="-128"/>
              </a:defRPr>
            </a:lvl7pPr>
            <a:lvl8pPr marL="1371600" algn="l" rtl="0" fontAlgn="base">
              <a:spcBef>
                <a:spcPct val="0"/>
              </a:spcBef>
              <a:spcAft>
                <a:spcPct val="0"/>
              </a:spcAft>
              <a:defRPr sz="2400" b="1">
                <a:solidFill>
                  <a:schemeClr val="tx1"/>
                </a:solidFill>
                <a:latin typeface="Arial" charset="0"/>
                <a:ea typeface="ＭＳ Ｐゴシック" pitchFamily="1" charset="-128"/>
              </a:defRPr>
            </a:lvl8pPr>
            <a:lvl9pPr marL="1828800" algn="l" rtl="0" fontAlgn="base">
              <a:spcBef>
                <a:spcPct val="0"/>
              </a:spcBef>
              <a:spcAft>
                <a:spcPct val="0"/>
              </a:spcAft>
              <a:defRPr sz="2400" b="1">
                <a:solidFill>
                  <a:schemeClr val="tx1"/>
                </a:solidFill>
                <a:latin typeface="Arial" charset="0"/>
                <a:ea typeface="ＭＳ Ｐゴシック" pitchFamily="1" charset="-128"/>
              </a:defRPr>
            </a:lvl9pPr>
          </a:lstStyle>
          <a:p>
            <a:pPr marL="342900" indent="-342900" eaLnBrk="1" hangingPunct="1"/>
            <a:r>
              <a:rPr lang="en-US" sz="2000" dirty="0" smtClean="0"/>
              <a:t>Corridors of Statewide Significance</a:t>
            </a:r>
          </a:p>
          <a:p>
            <a:pPr marL="342900" indent="-342900" eaLnBrk="1" hangingPunct="1"/>
            <a:r>
              <a:rPr lang="en-US" sz="2000" dirty="0" smtClean="0"/>
              <a:t>Regional Networks</a:t>
            </a:r>
          </a:p>
          <a:p>
            <a:pPr marL="342900" indent="-342900" eaLnBrk="1" hangingPunct="1"/>
            <a:r>
              <a:rPr lang="en-US" sz="2000" dirty="0" smtClean="0"/>
              <a:t>Urban Dev. Areas</a:t>
            </a:r>
          </a:p>
          <a:p>
            <a:pPr marL="342900" indent="-342900" eaLnBrk="1" hangingPunct="1"/>
            <a:r>
              <a:rPr lang="en-US" sz="2000" dirty="0" smtClean="0"/>
              <a:t>Safety</a:t>
            </a:r>
            <a:endParaRPr lang="en-US" sz="2000" dirty="0"/>
          </a:p>
        </p:txBody>
      </p:sp>
    </p:spTree>
    <p:extLst>
      <p:ext uri="{BB962C8B-B14F-4D97-AF65-F5344CB8AC3E}">
        <p14:creationId xmlns:p14="http://schemas.microsoft.com/office/powerpoint/2010/main" val="21530730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0" algn="ctr"/>
            <a:r>
              <a:rPr lang="en-US" sz="4800" dirty="0" smtClean="0">
                <a:solidFill>
                  <a:schemeClr val="tx1"/>
                </a:solidFill>
              </a:rPr>
              <a:t>2. Project Evaluation Factors</a:t>
            </a:r>
            <a:endParaRPr lang="en-US" sz="4800" dirty="0">
              <a:solidFill>
                <a:schemeClr val="tx1"/>
              </a:solidFill>
            </a:endParaRPr>
          </a:p>
          <a:p>
            <a:endParaRPr lang="en-US" dirty="0"/>
          </a:p>
        </p:txBody>
      </p:sp>
    </p:spTree>
    <p:extLst>
      <p:ext uri="{BB962C8B-B14F-4D97-AF65-F5344CB8AC3E}">
        <p14:creationId xmlns:p14="http://schemas.microsoft.com/office/powerpoint/2010/main" val="35798471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812800" y="381000"/>
            <a:ext cx="10363200" cy="914400"/>
          </a:xfrm>
        </p:spPr>
        <p:txBody>
          <a:bodyPr/>
          <a:lstStyle/>
          <a:p>
            <a:r>
              <a:rPr lang="en-US" altLang="en-US" sz="3200" dirty="0" smtClean="0"/>
              <a:t>HB2 Factors</a:t>
            </a:r>
          </a:p>
        </p:txBody>
      </p:sp>
      <p:sp>
        <p:nvSpPr>
          <p:cNvPr id="3072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b="1">
                <a:solidFill>
                  <a:srgbClr val="00408D"/>
                </a:solidFill>
                <a:latin typeface="Arial" charset="0"/>
                <a:ea typeface="ＭＳ Ｐゴシック" pitchFamily="34" charset="-128"/>
              </a:defRPr>
            </a:lvl1pPr>
            <a:lvl2pPr marL="742950" indent="-285750">
              <a:spcBef>
                <a:spcPct val="20000"/>
              </a:spcBef>
              <a:defRPr sz="1600" b="1">
                <a:solidFill>
                  <a:srgbClr val="FF8000"/>
                </a:solidFill>
                <a:latin typeface="Arial" charset="0"/>
                <a:ea typeface="ＭＳ Ｐゴシック" pitchFamily="34" charset="-128"/>
              </a:defRPr>
            </a:lvl2pPr>
            <a:lvl3pPr marL="1143000" indent="-228600">
              <a:spcBef>
                <a:spcPct val="20000"/>
              </a:spcBef>
              <a:buChar char="•"/>
              <a:defRPr sz="1400">
                <a:solidFill>
                  <a:srgbClr val="00408D"/>
                </a:solidFill>
                <a:latin typeface="Arial" charset="0"/>
                <a:ea typeface="ＭＳ Ｐゴシック" pitchFamily="34" charset="-128"/>
              </a:defRPr>
            </a:lvl3pPr>
            <a:lvl4pPr marL="1600200" indent="-228600">
              <a:spcBef>
                <a:spcPct val="20000"/>
              </a:spcBef>
              <a:buChar char="–"/>
              <a:defRPr sz="1400">
                <a:solidFill>
                  <a:srgbClr val="00408D"/>
                </a:solidFill>
                <a:latin typeface="Arial" charset="0"/>
                <a:ea typeface="ＭＳ Ｐゴシック" pitchFamily="34" charset="-128"/>
              </a:defRPr>
            </a:lvl4pPr>
            <a:lvl5pPr marL="2057400" indent="-228600">
              <a:spcBef>
                <a:spcPct val="20000"/>
              </a:spcBef>
              <a:buChar char="»"/>
              <a:defRPr sz="1400">
                <a:solidFill>
                  <a:srgbClr val="00408D"/>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rgbClr val="00408D"/>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rgbClr val="00408D"/>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rgbClr val="00408D"/>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rgbClr val="00408D"/>
                </a:solidFill>
                <a:latin typeface="Arial" charset="0"/>
                <a:ea typeface="ＭＳ Ｐゴシック" pitchFamily="34" charset="-128"/>
              </a:defRPr>
            </a:lvl9pPr>
          </a:lstStyle>
          <a:p>
            <a:pPr>
              <a:spcBef>
                <a:spcPct val="0"/>
              </a:spcBef>
            </a:pPr>
            <a:fld id="{F1D321B8-82A6-4238-96A1-0B80C7AB78F3}" type="slidenum">
              <a:rPr lang="en-US" altLang="en-US" b="0" smtClean="0">
                <a:solidFill>
                  <a:srgbClr val="FF8000"/>
                </a:solidFill>
              </a:rPr>
              <a:pPr>
                <a:spcBef>
                  <a:spcPct val="0"/>
                </a:spcBef>
              </a:pPr>
              <a:t>7</a:t>
            </a:fld>
            <a:endParaRPr lang="en-US" altLang="en-US" b="0" dirty="0" smtClean="0">
              <a:solidFill>
                <a:srgbClr val="FF8000"/>
              </a:solidFill>
            </a:endParaRPr>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39616" y="1844824"/>
            <a:ext cx="7205323" cy="4038600"/>
          </a:xfrm>
        </p:spPr>
      </p:pic>
    </p:spTree>
    <p:extLst>
      <p:ext uri="{BB962C8B-B14F-4D97-AF65-F5344CB8AC3E}">
        <p14:creationId xmlns:p14="http://schemas.microsoft.com/office/powerpoint/2010/main" val="5878919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b="1">
                <a:solidFill>
                  <a:srgbClr val="00408D"/>
                </a:solidFill>
                <a:latin typeface="Arial" charset="0"/>
                <a:ea typeface="ＭＳ Ｐゴシック" pitchFamily="34" charset="-128"/>
              </a:defRPr>
            </a:lvl1pPr>
            <a:lvl2pPr marL="742950" indent="-285750">
              <a:spcBef>
                <a:spcPct val="20000"/>
              </a:spcBef>
              <a:defRPr sz="1600" b="1">
                <a:solidFill>
                  <a:srgbClr val="FF8000"/>
                </a:solidFill>
                <a:latin typeface="Arial" charset="0"/>
                <a:ea typeface="ＭＳ Ｐゴシック" pitchFamily="34" charset="-128"/>
              </a:defRPr>
            </a:lvl2pPr>
            <a:lvl3pPr marL="1143000" indent="-228600">
              <a:spcBef>
                <a:spcPct val="20000"/>
              </a:spcBef>
              <a:buChar char="•"/>
              <a:defRPr sz="1400">
                <a:solidFill>
                  <a:srgbClr val="00408D"/>
                </a:solidFill>
                <a:latin typeface="Arial" charset="0"/>
                <a:ea typeface="ＭＳ Ｐゴシック" pitchFamily="34" charset="-128"/>
              </a:defRPr>
            </a:lvl3pPr>
            <a:lvl4pPr marL="1600200" indent="-228600">
              <a:spcBef>
                <a:spcPct val="20000"/>
              </a:spcBef>
              <a:buChar char="–"/>
              <a:defRPr sz="1400">
                <a:solidFill>
                  <a:srgbClr val="00408D"/>
                </a:solidFill>
                <a:latin typeface="Arial" charset="0"/>
                <a:ea typeface="ＭＳ Ｐゴシック" pitchFamily="34" charset="-128"/>
              </a:defRPr>
            </a:lvl4pPr>
            <a:lvl5pPr marL="2057400" indent="-228600">
              <a:spcBef>
                <a:spcPct val="20000"/>
              </a:spcBef>
              <a:buChar char="»"/>
              <a:defRPr sz="1400">
                <a:solidFill>
                  <a:srgbClr val="00408D"/>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rgbClr val="00408D"/>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rgbClr val="00408D"/>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rgbClr val="00408D"/>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rgbClr val="00408D"/>
                </a:solidFill>
                <a:latin typeface="Arial" charset="0"/>
                <a:ea typeface="ＭＳ Ｐゴシック" pitchFamily="34" charset="-128"/>
              </a:defRPr>
            </a:lvl9pPr>
          </a:lstStyle>
          <a:p>
            <a:pPr>
              <a:spcBef>
                <a:spcPct val="0"/>
              </a:spcBef>
            </a:pPr>
            <a:fld id="{E9BC0940-0A14-4C68-A117-F6998814BB27}" type="slidenum">
              <a:rPr lang="en-US" altLang="en-US" b="0" smtClean="0">
                <a:solidFill>
                  <a:srgbClr val="FF8000"/>
                </a:solidFill>
              </a:rPr>
              <a:pPr>
                <a:spcBef>
                  <a:spcPct val="0"/>
                </a:spcBef>
              </a:pPr>
              <a:t>8</a:t>
            </a:fld>
            <a:endParaRPr lang="en-US" altLang="en-US" b="0" dirty="0" smtClean="0">
              <a:solidFill>
                <a:srgbClr val="FF8000"/>
              </a:solidFill>
            </a:endParaRPr>
          </a:p>
        </p:txBody>
      </p:sp>
      <p:sp>
        <p:nvSpPr>
          <p:cNvPr id="10243" name="Rectangle 2"/>
          <p:cNvSpPr>
            <a:spLocks noChangeArrowheads="1"/>
          </p:cNvSpPr>
          <p:nvPr/>
        </p:nvSpPr>
        <p:spPr bwMode="auto">
          <a:xfrm>
            <a:off x="643467" y="1501776"/>
            <a:ext cx="10566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b="1">
                <a:solidFill>
                  <a:srgbClr val="00408D"/>
                </a:solidFill>
                <a:latin typeface="Arial" charset="0"/>
                <a:ea typeface="ＭＳ Ｐゴシック" pitchFamily="34" charset="-128"/>
              </a:defRPr>
            </a:lvl1pPr>
            <a:lvl2pPr marL="742950" indent="-285750">
              <a:spcBef>
                <a:spcPct val="20000"/>
              </a:spcBef>
              <a:defRPr sz="1600" b="1">
                <a:solidFill>
                  <a:srgbClr val="FF8000"/>
                </a:solidFill>
                <a:latin typeface="Arial" charset="0"/>
                <a:ea typeface="ＭＳ Ｐゴシック" pitchFamily="34" charset="-128"/>
              </a:defRPr>
            </a:lvl2pPr>
            <a:lvl3pPr marL="1143000" indent="-228600">
              <a:spcBef>
                <a:spcPct val="20000"/>
              </a:spcBef>
              <a:buChar char="•"/>
              <a:defRPr sz="1400">
                <a:solidFill>
                  <a:srgbClr val="00408D"/>
                </a:solidFill>
                <a:latin typeface="Arial" charset="0"/>
                <a:ea typeface="ＭＳ Ｐゴシック" pitchFamily="34" charset="-128"/>
              </a:defRPr>
            </a:lvl3pPr>
            <a:lvl4pPr marL="1600200" indent="-228600">
              <a:spcBef>
                <a:spcPct val="20000"/>
              </a:spcBef>
              <a:buChar char="–"/>
              <a:defRPr sz="1400">
                <a:solidFill>
                  <a:srgbClr val="00408D"/>
                </a:solidFill>
                <a:latin typeface="Arial" charset="0"/>
                <a:ea typeface="ＭＳ Ｐゴシック" pitchFamily="34" charset="-128"/>
              </a:defRPr>
            </a:lvl4pPr>
            <a:lvl5pPr marL="2057400" indent="-228600">
              <a:spcBef>
                <a:spcPct val="20000"/>
              </a:spcBef>
              <a:buChar char="»"/>
              <a:defRPr sz="1400">
                <a:solidFill>
                  <a:srgbClr val="00408D"/>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rgbClr val="00408D"/>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rgbClr val="00408D"/>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rgbClr val="00408D"/>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rgbClr val="00408D"/>
                </a:solidFill>
                <a:latin typeface="Arial" charset="0"/>
                <a:ea typeface="ＭＳ Ｐゴシック" pitchFamily="34" charset="-128"/>
              </a:defRPr>
            </a:lvl9pPr>
          </a:lstStyle>
          <a:p>
            <a:pPr>
              <a:spcBef>
                <a:spcPct val="0"/>
              </a:spcBef>
            </a:pPr>
            <a:endParaRPr lang="en-US" altLang="en-US" b="0" dirty="0">
              <a:solidFill>
                <a:schemeClr val="tx1"/>
              </a:solidFill>
            </a:endParaRPr>
          </a:p>
        </p:txBody>
      </p:sp>
      <p:sp>
        <p:nvSpPr>
          <p:cNvPr id="10244" name="Text Box 6"/>
          <p:cNvSpPr txBox="1">
            <a:spLocks noChangeArrowheads="1"/>
          </p:cNvSpPr>
          <p:nvPr/>
        </p:nvSpPr>
        <p:spPr bwMode="auto">
          <a:xfrm>
            <a:off x="1422400" y="978556"/>
            <a:ext cx="10769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b="1">
                <a:solidFill>
                  <a:srgbClr val="00408D"/>
                </a:solidFill>
                <a:latin typeface="Arial" charset="0"/>
                <a:ea typeface="ＭＳ Ｐゴシック" pitchFamily="34" charset="-128"/>
              </a:defRPr>
            </a:lvl1pPr>
            <a:lvl2pPr marL="742950" indent="-285750">
              <a:spcBef>
                <a:spcPct val="20000"/>
              </a:spcBef>
              <a:defRPr sz="1600" b="1">
                <a:solidFill>
                  <a:srgbClr val="FF8000"/>
                </a:solidFill>
                <a:latin typeface="Arial" charset="0"/>
                <a:ea typeface="ＭＳ Ｐゴシック" pitchFamily="34" charset="-128"/>
              </a:defRPr>
            </a:lvl2pPr>
            <a:lvl3pPr marL="1143000" indent="-228600">
              <a:spcBef>
                <a:spcPct val="20000"/>
              </a:spcBef>
              <a:buChar char="•"/>
              <a:defRPr sz="1400">
                <a:solidFill>
                  <a:srgbClr val="00408D"/>
                </a:solidFill>
                <a:latin typeface="Arial" charset="0"/>
                <a:ea typeface="ＭＳ Ｐゴシック" pitchFamily="34" charset="-128"/>
              </a:defRPr>
            </a:lvl3pPr>
            <a:lvl4pPr marL="1600200" indent="-228600">
              <a:spcBef>
                <a:spcPct val="20000"/>
              </a:spcBef>
              <a:buChar char="–"/>
              <a:defRPr sz="1400">
                <a:solidFill>
                  <a:srgbClr val="00408D"/>
                </a:solidFill>
                <a:latin typeface="Arial" charset="0"/>
                <a:ea typeface="ＭＳ Ｐゴシック" pitchFamily="34" charset="-128"/>
              </a:defRPr>
            </a:lvl4pPr>
            <a:lvl5pPr marL="2057400" indent="-228600">
              <a:spcBef>
                <a:spcPct val="20000"/>
              </a:spcBef>
              <a:buChar char="»"/>
              <a:defRPr sz="1400">
                <a:solidFill>
                  <a:srgbClr val="00408D"/>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rgbClr val="00408D"/>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rgbClr val="00408D"/>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rgbClr val="00408D"/>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rgbClr val="00408D"/>
                </a:solidFill>
                <a:latin typeface="Arial" charset="0"/>
                <a:ea typeface="ＭＳ Ｐゴシック" pitchFamily="34" charset="-128"/>
              </a:defRPr>
            </a:lvl9pPr>
          </a:lstStyle>
          <a:p>
            <a:pPr>
              <a:spcBef>
                <a:spcPct val="0"/>
              </a:spcBef>
              <a:buNone/>
            </a:pPr>
            <a:r>
              <a:rPr lang="en-US" sz="2800" dirty="0" smtClean="0">
                <a:solidFill>
                  <a:schemeClr val="tx1"/>
                </a:solidFill>
              </a:rPr>
              <a:t>Factors to be Weighted Differently Across the Commonwealth</a:t>
            </a:r>
            <a:endParaRPr lang="en-US" altLang="en-US" sz="1400" dirty="0">
              <a:solidFill>
                <a:schemeClr val="tx1"/>
              </a:solidFill>
            </a:endParaRPr>
          </a:p>
        </p:txBody>
      </p:sp>
      <p:graphicFrame>
        <p:nvGraphicFramePr>
          <p:cNvPr id="8" name="Content Placeholder 4"/>
          <p:cNvGraphicFramePr>
            <a:graphicFrameLocks/>
          </p:cNvGraphicFramePr>
          <p:nvPr>
            <p:extLst>
              <p:ext uri="{D42A27DB-BD31-4B8C-83A1-F6EECF244321}">
                <p14:modId xmlns:p14="http://schemas.microsoft.com/office/powerpoint/2010/main" val="471559932"/>
              </p:ext>
            </p:extLst>
          </p:nvPr>
        </p:nvGraphicFramePr>
        <p:xfrm>
          <a:off x="137531" y="4779269"/>
          <a:ext cx="12054470" cy="1988841"/>
        </p:xfrm>
        <a:graphic>
          <a:graphicData uri="http://schemas.openxmlformats.org/drawingml/2006/table">
            <a:tbl>
              <a:tblPr>
                <a:tableStyleId>{2D5ABB26-0587-4C30-8999-92F81FD0307C}</a:tableStyleId>
              </a:tblPr>
              <a:tblGrid>
                <a:gridCol w="1853067"/>
                <a:gridCol w="1788112"/>
                <a:gridCol w="1971505"/>
                <a:gridCol w="1833960"/>
                <a:gridCol w="1317371"/>
                <a:gridCol w="2029607"/>
                <a:gridCol w="1260848"/>
              </a:tblGrid>
              <a:tr h="540716">
                <a:tc>
                  <a:txBody>
                    <a:bodyPr/>
                    <a:lstStyle/>
                    <a:p>
                      <a:pPr algn="l" fontAlgn="b"/>
                      <a:r>
                        <a:rPr lang="en-US" sz="1600" b="1" u="none" strike="noStrike" kern="1200" dirty="0" smtClean="0">
                          <a:solidFill>
                            <a:srgbClr val="FFFFFF"/>
                          </a:solidFill>
                          <a:effectLst>
                            <a:outerShdw blurRad="38100" dist="38100" dir="2700000" algn="tl">
                              <a:srgbClr val="000000">
                                <a:alpha val="43137"/>
                              </a:srgbClr>
                            </a:outerShdw>
                          </a:effectLst>
                          <a:latin typeface="+mn-lt"/>
                          <a:ea typeface="+mn-ea"/>
                          <a:cs typeface="+mn-cs"/>
                        </a:rPr>
                        <a:t>Factor</a:t>
                      </a:r>
                      <a:endParaRPr lang="en-US" sz="1600" b="1" u="none" strike="noStrike" kern="1200" dirty="0">
                        <a:solidFill>
                          <a:srgbClr val="FFFFFF"/>
                        </a:solidFill>
                        <a:effectLst>
                          <a:outerShdw blurRad="38100" dist="38100" dir="2700000" algn="tl">
                            <a:srgbClr val="000000">
                              <a:alpha val="43137"/>
                            </a:srgbClr>
                          </a:outerShdw>
                        </a:effectLst>
                        <a:latin typeface="+mn-lt"/>
                        <a:ea typeface="+mn-ea"/>
                        <a:cs typeface="+mn-cs"/>
                      </a:endParaRPr>
                    </a:p>
                  </a:txBody>
                  <a:tcPr marL="12700" marR="12700"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C0AE1B">
                            <a:shade val="30000"/>
                            <a:satMod val="115000"/>
                          </a:srgbClr>
                        </a:gs>
                        <a:gs pos="50000">
                          <a:srgbClr val="C0AE1B">
                            <a:shade val="67500"/>
                            <a:satMod val="115000"/>
                          </a:srgbClr>
                        </a:gs>
                        <a:gs pos="100000">
                          <a:srgbClr val="C0AE1B">
                            <a:shade val="100000"/>
                            <a:satMod val="115000"/>
                          </a:srgbClr>
                        </a:gs>
                      </a:gsLst>
                      <a:lin ang="13500000" scaled="1"/>
                      <a:tileRect/>
                    </a:gradFill>
                  </a:tcPr>
                </a:tc>
                <a:tc>
                  <a:txBody>
                    <a:bodyPr/>
                    <a:lstStyle/>
                    <a:p>
                      <a:pPr algn="ctr" fontAlgn="b"/>
                      <a:r>
                        <a:rPr lang="en-US" sz="1600" b="1" u="none" strike="noStrike" dirty="0" smtClean="0">
                          <a:solidFill>
                            <a:srgbClr val="FFFFFF"/>
                          </a:solidFill>
                          <a:effectLst>
                            <a:outerShdw blurRad="38100" dist="38100" dir="2700000" algn="tl">
                              <a:srgbClr val="000000">
                                <a:alpha val="43137"/>
                              </a:srgbClr>
                            </a:outerShdw>
                          </a:effectLst>
                        </a:rPr>
                        <a:t>Congestion Mitigation</a:t>
                      </a:r>
                      <a:endParaRPr lang="en-US" sz="1600" b="1" i="0" u="none" strike="noStrike" dirty="0">
                        <a:solidFill>
                          <a:srgbClr val="FFFFFF"/>
                        </a:solidFill>
                        <a:effectLst>
                          <a:outerShdw blurRad="38100" dist="38100" dir="2700000" algn="tl">
                            <a:srgbClr val="000000">
                              <a:alpha val="43137"/>
                            </a:srgbClr>
                          </a:outerShdw>
                        </a:effectLst>
                        <a:latin typeface="Calibri"/>
                      </a:endParaRPr>
                    </a:p>
                  </a:txBody>
                  <a:tcPr marL="12700" marR="12700"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C0AE1B">
                            <a:shade val="30000"/>
                            <a:satMod val="115000"/>
                          </a:srgbClr>
                        </a:gs>
                        <a:gs pos="50000">
                          <a:srgbClr val="C0AE1B">
                            <a:shade val="67500"/>
                            <a:satMod val="115000"/>
                          </a:srgbClr>
                        </a:gs>
                        <a:gs pos="100000">
                          <a:srgbClr val="C0AE1B">
                            <a:shade val="100000"/>
                            <a:satMod val="115000"/>
                          </a:srgbClr>
                        </a:gs>
                      </a:gsLst>
                      <a:lin ang="13500000" scaled="1"/>
                      <a:tileRect/>
                    </a:gradFill>
                  </a:tcPr>
                </a:tc>
                <a:tc>
                  <a:txBody>
                    <a:bodyPr/>
                    <a:lstStyle/>
                    <a:p>
                      <a:pPr algn="ctr" fontAlgn="b"/>
                      <a:r>
                        <a:rPr lang="en-US" sz="1600" b="1" u="none" strike="noStrike" dirty="0" smtClean="0">
                          <a:solidFill>
                            <a:srgbClr val="FFFFFF"/>
                          </a:solidFill>
                          <a:effectLst>
                            <a:outerShdw blurRad="38100" dist="38100" dir="2700000" algn="tl">
                              <a:srgbClr val="000000">
                                <a:alpha val="43137"/>
                              </a:srgbClr>
                            </a:outerShdw>
                          </a:effectLst>
                        </a:rPr>
                        <a:t>Economic</a:t>
                      </a:r>
                      <a:r>
                        <a:rPr lang="en-US" sz="1600" b="1" u="none" strike="noStrike" baseline="0" dirty="0" smtClean="0">
                          <a:solidFill>
                            <a:srgbClr val="FFFFFF"/>
                          </a:solidFill>
                          <a:effectLst>
                            <a:outerShdw blurRad="38100" dist="38100" dir="2700000" algn="tl">
                              <a:srgbClr val="000000">
                                <a:alpha val="43137"/>
                              </a:srgbClr>
                            </a:outerShdw>
                          </a:effectLst>
                        </a:rPr>
                        <a:t> Development</a:t>
                      </a:r>
                      <a:endParaRPr lang="en-US" sz="1600" b="1" i="0" u="none" strike="noStrike" dirty="0">
                        <a:solidFill>
                          <a:srgbClr val="FFFFFF"/>
                        </a:solidFill>
                        <a:effectLst>
                          <a:outerShdw blurRad="38100" dist="38100" dir="2700000" algn="tl">
                            <a:srgbClr val="000000">
                              <a:alpha val="43137"/>
                            </a:srgbClr>
                          </a:outerShdw>
                        </a:effectLst>
                        <a:latin typeface="Calibri"/>
                      </a:endParaRPr>
                    </a:p>
                  </a:txBody>
                  <a:tcPr marL="12700" marR="12700"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C0AE1B">
                            <a:shade val="30000"/>
                            <a:satMod val="115000"/>
                          </a:srgbClr>
                        </a:gs>
                        <a:gs pos="50000">
                          <a:srgbClr val="C0AE1B">
                            <a:shade val="67500"/>
                            <a:satMod val="115000"/>
                          </a:srgbClr>
                        </a:gs>
                        <a:gs pos="100000">
                          <a:srgbClr val="C0AE1B">
                            <a:shade val="100000"/>
                            <a:satMod val="115000"/>
                          </a:srgbClr>
                        </a:gs>
                      </a:gsLst>
                      <a:lin ang="13500000" scaled="1"/>
                      <a:tileRect/>
                    </a:gradFill>
                  </a:tcPr>
                </a:tc>
                <a:tc>
                  <a:txBody>
                    <a:bodyPr/>
                    <a:lstStyle/>
                    <a:p>
                      <a:pPr algn="ctr" fontAlgn="b"/>
                      <a:r>
                        <a:rPr lang="en-US" sz="1600" b="1" u="none" strike="noStrike" dirty="0" smtClean="0">
                          <a:solidFill>
                            <a:srgbClr val="FFFFFF"/>
                          </a:solidFill>
                          <a:effectLst>
                            <a:outerShdw blurRad="38100" dist="38100" dir="2700000" algn="tl">
                              <a:srgbClr val="000000">
                                <a:alpha val="43137"/>
                              </a:srgbClr>
                            </a:outerShdw>
                          </a:effectLst>
                        </a:rPr>
                        <a:t>Accessibility</a:t>
                      </a:r>
                      <a:endParaRPr lang="en-US" sz="1600" b="1" i="0" u="none" strike="noStrike" dirty="0">
                        <a:solidFill>
                          <a:srgbClr val="FFFFFF"/>
                        </a:solidFill>
                        <a:effectLst>
                          <a:outerShdw blurRad="38100" dist="38100" dir="2700000" algn="tl">
                            <a:srgbClr val="000000">
                              <a:alpha val="43137"/>
                            </a:srgbClr>
                          </a:outerShdw>
                        </a:effectLst>
                        <a:latin typeface="Calibri"/>
                      </a:endParaRPr>
                    </a:p>
                  </a:txBody>
                  <a:tcPr marL="12700" marR="12700"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C0AE1B">
                            <a:shade val="30000"/>
                            <a:satMod val="115000"/>
                          </a:srgbClr>
                        </a:gs>
                        <a:gs pos="50000">
                          <a:srgbClr val="C0AE1B">
                            <a:shade val="67500"/>
                            <a:satMod val="115000"/>
                          </a:srgbClr>
                        </a:gs>
                        <a:gs pos="100000">
                          <a:srgbClr val="C0AE1B">
                            <a:shade val="100000"/>
                            <a:satMod val="115000"/>
                          </a:srgbClr>
                        </a:gs>
                      </a:gsLst>
                      <a:lin ang="13500000" scaled="1"/>
                      <a:tileRect/>
                    </a:gradFill>
                  </a:tcPr>
                </a:tc>
                <a:tc>
                  <a:txBody>
                    <a:bodyPr/>
                    <a:lstStyle/>
                    <a:p>
                      <a:pPr algn="ctr" fontAlgn="b"/>
                      <a:r>
                        <a:rPr lang="en-US" sz="1600" b="1" i="0" u="none" strike="noStrike" dirty="0" smtClean="0">
                          <a:solidFill>
                            <a:srgbClr val="FFFFFF"/>
                          </a:solidFill>
                          <a:effectLst>
                            <a:outerShdw blurRad="38100" dist="38100" dir="2700000" algn="tl">
                              <a:srgbClr val="000000">
                                <a:alpha val="43137"/>
                              </a:srgbClr>
                            </a:outerShdw>
                          </a:effectLst>
                          <a:latin typeface="+mn-lt"/>
                        </a:rPr>
                        <a:t>Safety</a:t>
                      </a:r>
                      <a:endParaRPr lang="en-US" sz="1600" b="1" i="0" u="none" strike="noStrike" dirty="0">
                        <a:solidFill>
                          <a:srgbClr val="FFFFFF"/>
                        </a:solidFill>
                        <a:effectLst>
                          <a:outerShdw blurRad="38100" dist="38100" dir="2700000" algn="tl">
                            <a:srgbClr val="000000">
                              <a:alpha val="43137"/>
                            </a:srgbClr>
                          </a:outerShdw>
                        </a:effectLst>
                        <a:latin typeface="Calibri"/>
                      </a:endParaRPr>
                    </a:p>
                  </a:txBody>
                  <a:tcPr marL="12700" marR="12700"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C0AE1B">
                            <a:shade val="30000"/>
                            <a:satMod val="115000"/>
                          </a:srgbClr>
                        </a:gs>
                        <a:gs pos="50000">
                          <a:srgbClr val="C0AE1B">
                            <a:shade val="67500"/>
                            <a:satMod val="115000"/>
                          </a:srgbClr>
                        </a:gs>
                        <a:gs pos="100000">
                          <a:srgbClr val="C0AE1B">
                            <a:shade val="100000"/>
                            <a:satMod val="115000"/>
                          </a:srgbClr>
                        </a:gs>
                      </a:gsLst>
                      <a:lin ang="13500000" scaled="1"/>
                      <a:tileRect/>
                    </a:gradFill>
                  </a:tcPr>
                </a:tc>
                <a:tc>
                  <a:txBody>
                    <a:bodyPr/>
                    <a:lstStyle/>
                    <a:p>
                      <a:pPr algn="ctr" fontAlgn="b"/>
                      <a:r>
                        <a:rPr lang="en-US" sz="1600" b="1" u="none" strike="noStrike" dirty="0" smtClean="0">
                          <a:solidFill>
                            <a:srgbClr val="FFFFFF"/>
                          </a:solidFill>
                          <a:effectLst>
                            <a:outerShdw blurRad="38100" dist="38100" dir="2700000" algn="tl">
                              <a:srgbClr val="000000">
                                <a:alpha val="43137"/>
                              </a:srgbClr>
                            </a:outerShdw>
                          </a:effectLst>
                        </a:rPr>
                        <a:t>Environmental Quality</a:t>
                      </a:r>
                      <a:endParaRPr lang="en-US" sz="1600" b="1" i="0" u="none" strike="noStrike" dirty="0">
                        <a:solidFill>
                          <a:srgbClr val="FFFFFF"/>
                        </a:solidFill>
                        <a:effectLst>
                          <a:outerShdw blurRad="38100" dist="38100" dir="2700000" algn="tl">
                            <a:srgbClr val="000000">
                              <a:alpha val="43137"/>
                            </a:srgbClr>
                          </a:outerShdw>
                        </a:effectLst>
                        <a:latin typeface="Calibri"/>
                      </a:endParaRPr>
                    </a:p>
                  </a:txBody>
                  <a:tcPr marL="12700" marR="12700"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C0AE1B">
                            <a:shade val="30000"/>
                            <a:satMod val="115000"/>
                          </a:srgbClr>
                        </a:gs>
                        <a:gs pos="50000">
                          <a:srgbClr val="C0AE1B">
                            <a:shade val="67500"/>
                            <a:satMod val="115000"/>
                          </a:srgbClr>
                        </a:gs>
                        <a:gs pos="100000">
                          <a:srgbClr val="C0AE1B">
                            <a:shade val="100000"/>
                            <a:satMod val="115000"/>
                          </a:srgbClr>
                        </a:gs>
                      </a:gsLst>
                      <a:lin ang="13500000" scaled="1"/>
                      <a:tileRect/>
                    </a:gradFill>
                  </a:tcPr>
                </a:tc>
                <a:tc>
                  <a:txBody>
                    <a:bodyPr/>
                    <a:lstStyle/>
                    <a:p>
                      <a:pPr algn="ctr" fontAlgn="b"/>
                      <a:r>
                        <a:rPr lang="en-US" sz="1600" b="1" u="none" strike="noStrike" kern="1200" dirty="0" smtClean="0">
                          <a:solidFill>
                            <a:srgbClr val="FFFFFF"/>
                          </a:solidFill>
                          <a:effectLst>
                            <a:outerShdw blurRad="38100" dist="38100" dir="2700000" algn="tl">
                              <a:srgbClr val="000000">
                                <a:alpha val="43137"/>
                              </a:srgbClr>
                            </a:outerShdw>
                          </a:effectLst>
                          <a:latin typeface="+mn-lt"/>
                          <a:ea typeface="+mn-ea"/>
                          <a:cs typeface="+mn-cs"/>
                        </a:rPr>
                        <a:t>Land Use</a:t>
                      </a:r>
                      <a:endParaRPr lang="en-US" sz="1600" b="1" u="none" strike="noStrike" kern="1200" dirty="0">
                        <a:solidFill>
                          <a:srgbClr val="FFFFFF"/>
                        </a:solidFill>
                        <a:effectLst>
                          <a:outerShdw blurRad="38100" dist="38100" dir="2700000" algn="tl">
                            <a:srgbClr val="000000">
                              <a:alpha val="43137"/>
                            </a:srgbClr>
                          </a:outerShdw>
                        </a:effectLst>
                        <a:latin typeface="+mn-lt"/>
                        <a:ea typeface="+mn-ea"/>
                        <a:cs typeface="+mn-cs"/>
                      </a:endParaRPr>
                    </a:p>
                  </a:txBody>
                  <a:tcPr marL="12700" marR="12700"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C0AE1B">
                            <a:shade val="30000"/>
                            <a:satMod val="115000"/>
                          </a:srgbClr>
                        </a:gs>
                        <a:gs pos="50000">
                          <a:srgbClr val="C0AE1B">
                            <a:shade val="67500"/>
                            <a:satMod val="115000"/>
                          </a:srgbClr>
                        </a:gs>
                        <a:gs pos="100000">
                          <a:srgbClr val="C0AE1B">
                            <a:shade val="100000"/>
                            <a:satMod val="115000"/>
                          </a:srgbClr>
                        </a:gs>
                      </a:gsLst>
                      <a:lin ang="13500000" scaled="1"/>
                      <a:tileRect/>
                    </a:gradFill>
                  </a:tcPr>
                </a:tc>
              </a:tr>
              <a:tr h="461681">
                <a:tc>
                  <a:txBody>
                    <a:bodyPr/>
                    <a:lstStyle/>
                    <a:p>
                      <a:pPr marL="0" marR="0" algn="l" fontAlgn="b" hangingPunct="1">
                        <a:spcBef>
                          <a:spcPts val="0"/>
                        </a:spcBef>
                        <a:spcAft>
                          <a:spcPts val="0"/>
                        </a:spcAft>
                        <a:tabLst>
                          <a:tab pos="5943600" algn="r"/>
                          <a:tab pos="457200" algn="l"/>
                        </a:tabLst>
                      </a:pPr>
                      <a:r>
                        <a:rPr lang="en-US" sz="1600" kern="1200" dirty="0">
                          <a:solidFill>
                            <a:schemeClr val="tx1">
                              <a:lumMod val="75000"/>
                            </a:schemeClr>
                          </a:solidFill>
                          <a:effectLst/>
                          <a:latin typeface="+mn-lt"/>
                          <a:ea typeface="Times New Roman"/>
                          <a:cs typeface="Arial"/>
                        </a:rPr>
                        <a:t>Category A</a:t>
                      </a:r>
                      <a:endParaRPr lang="en-US" sz="1600" dirty="0">
                        <a:solidFill>
                          <a:schemeClr val="tx1">
                            <a:lumMod val="75000"/>
                          </a:schemeClr>
                        </a:solidFill>
                        <a:effectLst/>
                        <a:latin typeface="+mn-lt"/>
                        <a:ea typeface="Times New Roman"/>
                        <a:cs typeface="Times New Roman"/>
                      </a:endParaRPr>
                    </a:p>
                  </a:txBody>
                  <a:tcPr marL="12700" marR="12700"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hangingPunct="0">
                        <a:spcBef>
                          <a:spcPts val="0"/>
                        </a:spcBef>
                        <a:spcAft>
                          <a:spcPts val="0"/>
                        </a:spcAft>
                        <a:tabLst>
                          <a:tab pos="5943600" algn="r"/>
                        </a:tabLst>
                      </a:pPr>
                      <a:r>
                        <a:rPr lang="en-US" sz="1600" dirty="0" smtClean="0">
                          <a:effectLst/>
                          <a:latin typeface="+mn-lt"/>
                          <a:ea typeface="Times New Roman"/>
                          <a:cs typeface="Times New Roman"/>
                        </a:rPr>
                        <a:t>45%</a:t>
                      </a:r>
                      <a:endParaRPr lang="en-US" sz="1600" dirty="0">
                        <a:effectLst/>
                        <a:latin typeface="+mn-lt"/>
                        <a:ea typeface="Times New Roman"/>
                        <a:cs typeface="Times New Roman"/>
                      </a:endParaRPr>
                    </a:p>
                  </a:txBody>
                  <a:tcPr marL="12700" marR="12700"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hangingPunct="0">
                        <a:spcBef>
                          <a:spcPts val="0"/>
                        </a:spcBef>
                        <a:spcAft>
                          <a:spcPts val="0"/>
                        </a:spcAft>
                        <a:tabLst>
                          <a:tab pos="5943600" algn="r"/>
                        </a:tabLst>
                      </a:pPr>
                      <a:r>
                        <a:rPr lang="en-US" sz="1600" dirty="0" smtClean="0">
                          <a:effectLst/>
                          <a:latin typeface="+mn-lt"/>
                          <a:ea typeface="Times New Roman"/>
                          <a:cs typeface="Times New Roman"/>
                        </a:rPr>
                        <a:t>5%</a:t>
                      </a:r>
                      <a:endParaRPr lang="en-US" sz="1600" dirty="0">
                        <a:effectLst/>
                        <a:latin typeface="+mn-lt"/>
                        <a:ea typeface="Times New Roman"/>
                        <a:cs typeface="Times New Roman"/>
                      </a:endParaRPr>
                    </a:p>
                  </a:txBody>
                  <a:tcPr marL="12700" marR="12700"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hangingPunct="0">
                        <a:spcBef>
                          <a:spcPts val="0"/>
                        </a:spcBef>
                        <a:spcAft>
                          <a:spcPts val="0"/>
                        </a:spcAft>
                        <a:tabLst>
                          <a:tab pos="5943600" algn="r"/>
                        </a:tabLst>
                      </a:pPr>
                      <a:r>
                        <a:rPr lang="en-US" sz="1600" dirty="0" smtClean="0">
                          <a:effectLst/>
                          <a:latin typeface="+mn-lt"/>
                          <a:ea typeface="Times New Roman"/>
                          <a:cs typeface="Times New Roman"/>
                        </a:rPr>
                        <a:t>15%</a:t>
                      </a:r>
                      <a:endParaRPr lang="en-US" sz="1600" dirty="0">
                        <a:effectLst/>
                        <a:latin typeface="+mn-lt"/>
                        <a:ea typeface="Times New Roman"/>
                        <a:cs typeface="Times New Roman"/>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hangingPunct="0">
                        <a:spcBef>
                          <a:spcPts val="0"/>
                        </a:spcBef>
                        <a:spcAft>
                          <a:spcPts val="0"/>
                        </a:spcAft>
                        <a:tabLst>
                          <a:tab pos="5943600" algn="r"/>
                        </a:tabLst>
                      </a:pPr>
                      <a:r>
                        <a:rPr lang="en-US" sz="1600" dirty="0" smtClean="0">
                          <a:effectLst/>
                          <a:latin typeface="+mn-lt"/>
                          <a:ea typeface="Times New Roman"/>
                          <a:cs typeface="Times New Roman"/>
                        </a:rPr>
                        <a:t>5%</a:t>
                      </a:r>
                      <a:endParaRPr lang="en-US" sz="1600" dirty="0">
                        <a:effectLst/>
                        <a:latin typeface="+mn-lt"/>
                        <a:ea typeface="Times New Roman"/>
                        <a:cs typeface="Times New Roman"/>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hangingPunct="0">
                        <a:spcBef>
                          <a:spcPts val="0"/>
                        </a:spcBef>
                        <a:spcAft>
                          <a:spcPts val="0"/>
                        </a:spcAft>
                        <a:tabLst>
                          <a:tab pos="5943600" algn="r"/>
                        </a:tabLst>
                      </a:pPr>
                      <a:r>
                        <a:rPr lang="en-US" sz="1600" dirty="0" smtClean="0">
                          <a:effectLst/>
                          <a:latin typeface="+mn-lt"/>
                          <a:ea typeface="Times New Roman"/>
                          <a:cs typeface="Times New Roman"/>
                        </a:rPr>
                        <a:t>10%</a:t>
                      </a:r>
                      <a:endParaRPr lang="en-US" sz="1600" dirty="0">
                        <a:effectLst/>
                        <a:latin typeface="+mn-lt"/>
                        <a:ea typeface="Times New Roman"/>
                        <a:cs typeface="Times New Roman"/>
                      </a:endParaRPr>
                    </a:p>
                  </a:txBody>
                  <a:tcPr marL="12700" marR="12700"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hangingPunct="0">
                        <a:spcBef>
                          <a:spcPts val="0"/>
                        </a:spcBef>
                        <a:spcAft>
                          <a:spcPts val="0"/>
                        </a:spcAft>
                        <a:tabLst>
                          <a:tab pos="5943600" algn="r"/>
                        </a:tabLst>
                      </a:pPr>
                      <a:r>
                        <a:rPr lang="en-US" sz="1600" dirty="0" smtClean="0">
                          <a:effectLst/>
                          <a:latin typeface="+mn-lt"/>
                          <a:ea typeface="Times New Roman"/>
                          <a:cs typeface="Times New Roman"/>
                        </a:rPr>
                        <a:t>20%</a:t>
                      </a:r>
                      <a:endParaRPr lang="en-US" sz="1600" dirty="0">
                        <a:effectLst/>
                        <a:latin typeface="+mn-lt"/>
                        <a:ea typeface="Times New Roman"/>
                        <a:cs typeface="Times New Roman"/>
                      </a:endParaRPr>
                    </a:p>
                  </a:txBody>
                  <a:tcPr marL="12700" marR="12700"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31473">
                <a:tc>
                  <a:txBody>
                    <a:bodyPr/>
                    <a:lstStyle/>
                    <a:p>
                      <a:pPr marL="0" marR="0" algn="l" fontAlgn="b" hangingPunct="1">
                        <a:spcBef>
                          <a:spcPts val="0"/>
                        </a:spcBef>
                        <a:spcAft>
                          <a:spcPts val="0"/>
                        </a:spcAft>
                        <a:tabLst>
                          <a:tab pos="5943600" algn="r"/>
                          <a:tab pos="457200" algn="l"/>
                        </a:tabLst>
                      </a:pPr>
                      <a:r>
                        <a:rPr lang="en-US" sz="1600" kern="1200" dirty="0">
                          <a:solidFill>
                            <a:schemeClr val="tx1">
                              <a:lumMod val="75000"/>
                            </a:schemeClr>
                          </a:solidFill>
                          <a:effectLst/>
                          <a:latin typeface="+mn-lt"/>
                          <a:ea typeface="Times New Roman"/>
                          <a:cs typeface="Arial"/>
                        </a:rPr>
                        <a:t>Category B</a:t>
                      </a:r>
                      <a:endParaRPr lang="en-US" sz="1600" dirty="0">
                        <a:solidFill>
                          <a:schemeClr val="tx1">
                            <a:lumMod val="75000"/>
                          </a:schemeClr>
                        </a:solidFill>
                        <a:effectLst/>
                        <a:latin typeface="+mn-lt"/>
                        <a:ea typeface="Times New Roman"/>
                        <a:cs typeface="Times New Roman"/>
                      </a:endParaRPr>
                    </a:p>
                  </a:txBody>
                  <a:tcPr marL="12700" marR="12700"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hangingPunct="0">
                        <a:spcBef>
                          <a:spcPts val="0"/>
                        </a:spcBef>
                        <a:spcAft>
                          <a:spcPts val="0"/>
                        </a:spcAft>
                        <a:tabLst>
                          <a:tab pos="5943600" algn="r"/>
                        </a:tabLst>
                      </a:pPr>
                      <a:r>
                        <a:rPr lang="en-US" sz="1600" dirty="0" smtClean="0">
                          <a:effectLst/>
                          <a:latin typeface="+mn-lt"/>
                          <a:ea typeface="Times New Roman"/>
                          <a:cs typeface="Times New Roman"/>
                        </a:rPr>
                        <a:t>15%</a:t>
                      </a:r>
                      <a:endParaRPr lang="en-US" sz="1600" dirty="0">
                        <a:effectLst/>
                        <a:latin typeface="+mn-lt"/>
                        <a:ea typeface="Times New Roman"/>
                        <a:cs typeface="Times New Roman"/>
                      </a:endParaRPr>
                    </a:p>
                  </a:txBody>
                  <a:tcPr marL="12700" marR="12700"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hangingPunct="0">
                        <a:spcBef>
                          <a:spcPts val="0"/>
                        </a:spcBef>
                        <a:spcAft>
                          <a:spcPts val="0"/>
                        </a:spcAft>
                        <a:tabLst>
                          <a:tab pos="5943600" algn="r"/>
                        </a:tabLst>
                      </a:pPr>
                      <a:r>
                        <a:rPr lang="en-US" sz="1600" dirty="0" smtClean="0">
                          <a:effectLst/>
                          <a:latin typeface="+mn-lt"/>
                          <a:ea typeface="Times New Roman"/>
                          <a:cs typeface="Times New Roman"/>
                        </a:rPr>
                        <a:t>20%</a:t>
                      </a:r>
                      <a:endParaRPr lang="en-US" sz="1600" dirty="0">
                        <a:effectLst/>
                        <a:latin typeface="+mn-lt"/>
                        <a:ea typeface="Times New Roman"/>
                        <a:cs typeface="Times New Roman"/>
                      </a:endParaRPr>
                    </a:p>
                  </a:txBody>
                  <a:tcPr marL="12700" marR="12700"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hangingPunct="0">
                        <a:spcBef>
                          <a:spcPts val="0"/>
                        </a:spcBef>
                        <a:spcAft>
                          <a:spcPts val="0"/>
                        </a:spcAft>
                        <a:tabLst>
                          <a:tab pos="5943600" algn="r"/>
                        </a:tabLst>
                      </a:pPr>
                      <a:r>
                        <a:rPr lang="en-US" sz="1600" dirty="0" smtClean="0">
                          <a:effectLst/>
                          <a:latin typeface="+mn-lt"/>
                          <a:ea typeface="Times New Roman"/>
                          <a:cs typeface="Times New Roman"/>
                        </a:rPr>
                        <a:t>25%</a:t>
                      </a:r>
                      <a:endParaRPr lang="en-US" sz="1600" dirty="0">
                        <a:effectLst/>
                        <a:latin typeface="+mn-lt"/>
                        <a:ea typeface="Times New Roman"/>
                        <a:cs typeface="Times New Roman"/>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hangingPunct="0">
                        <a:spcBef>
                          <a:spcPts val="0"/>
                        </a:spcBef>
                        <a:spcAft>
                          <a:spcPts val="0"/>
                        </a:spcAft>
                        <a:tabLst>
                          <a:tab pos="5943600" algn="r"/>
                        </a:tabLst>
                      </a:pPr>
                      <a:r>
                        <a:rPr lang="en-US" sz="1600" dirty="0" smtClean="0">
                          <a:effectLst/>
                          <a:latin typeface="+mn-lt"/>
                          <a:ea typeface="Times New Roman"/>
                          <a:cs typeface="Times New Roman"/>
                        </a:rPr>
                        <a:t>20%</a:t>
                      </a:r>
                      <a:endParaRPr lang="en-US" sz="1600" dirty="0">
                        <a:effectLst/>
                        <a:latin typeface="+mn-lt"/>
                        <a:ea typeface="Times New Roman"/>
                        <a:cs typeface="Times New Roman"/>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hangingPunct="0">
                        <a:spcBef>
                          <a:spcPts val="0"/>
                        </a:spcBef>
                        <a:spcAft>
                          <a:spcPts val="0"/>
                        </a:spcAft>
                        <a:tabLst>
                          <a:tab pos="5943600" algn="r"/>
                        </a:tabLst>
                      </a:pPr>
                      <a:r>
                        <a:rPr lang="en-US" sz="1600" dirty="0" smtClean="0">
                          <a:effectLst/>
                          <a:latin typeface="+mn-lt"/>
                          <a:ea typeface="Times New Roman"/>
                          <a:cs typeface="Times New Roman"/>
                        </a:rPr>
                        <a:t>10%</a:t>
                      </a:r>
                      <a:endParaRPr lang="en-US" sz="1600" dirty="0">
                        <a:effectLst/>
                        <a:latin typeface="+mn-lt"/>
                        <a:ea typeface="Times New Roman"/>
                        <a:cs typeface="Times New Roman"/>
                      </a:endParaRPr>
                    </a:p>
                  </a:txBody>
                  <a:tcPr marL="12700" marR="12700"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600" b="0" u="none" strike="noStrike" kern="1200" baseline="0" dirty="0" smtClean="0">
                          <a:solidFill>
                            <a:schemeClr val="tx1"/>
                          </a:solidFill>
                          <a:effectLst/>
                          <a:latin typeface="+mn-lt"/>
                          <a:ea typeface="+mn-ea"/>
                          <a:cs typeface="+mn-cs"/>
                        </a:rPr>
                        <a:t>1</a:t>
                      </a:r>
                      <a:r>
                        <a:rPr lang="en-US" sz="1600" b="0" u="none" strike="noStrike" kern="1200" baseline="0" dirty="0" smtClean="0">
                          <a:solidFill>
                            <a:schemeClr val="tx1"/>
                          </a:solidFill>
                          <a:effectLst/>
                          <a:latin typeface="+mn-lt"/>
                          <a:ea typeface="+mn-ea"/>
                          <a:cs typeface="Times New Roman"/>
                        </a:rPr>
                        <a:t>0</a:t>
                      </a:r>
                      <a:r>
                        <a:rPr lang="en-US" sz="1600" baseline="0" dirty="0" smtClean="0">
                          <a:effectLst/>
                          <a:latin typeface="+mn-lt"/>
                          <a:ea typeface="Times New Roman"/>
                          <a:cs typeface="Times New Roman"/>
                        </a:rPr>
                        <a:t>%</a:t>
                      </a:r>
                    </a:p>
                  </a:txBody>
                  <a:tcPr marL="12700" marR="12700"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36">
                <a:tc>
                  <a:txBody>
                    <a:bodyPr/>
                    <a:lstStyle/>
                    <a:p>
                      <a:pPr marL="0" marR="0" algn="l" fontAlgn="b" hangingPunct="1">
                        <a:spcBef>
                          <a:spcPts val="0"/>
                        </a:spcBef>
                        <a:spcAft>
                          <a:spcPts val="0"/>
                        </a:spcAft>
                        <a:tabLst>
                          <a:tab pos="5943600" algn="r"/>
                          <a:tab pos="457200" algn="l"/>
                        </a:tabLst>
                      </a:pPr>
                      <a:r>
                        <a:rPr lang="en-US" sz="1600" kern="1200" dirty="0">
                          <a:solidFill>
                            <a:schemeClr val="tx1">
                              <a:lumMod val="75000"/>
                            </a:schemeClr>
                          </a:solidFill>
                          <a:effectLst/>
                          <a:latin typeface="+mn-lt"/>
                          <a:ea typeface="Times New Roman"/>
                          <a:cs typeface="Arial"/>
                        </a:rPr>
                        <a:t>Category C</a:t>
                      </a:r>
                      <a:endParaRPr lang="en-US" sz="1600" dirty="0">
                        <a:solidFill>
                          <a:schemeClr val="tx1">
                            <a:lumMod val="75000"/>
                          </a:schemeClr>
                        </a:solidFill>
                        <a:effectLst/>
                        <a:latin typeface="+mn-lt"/>
                        <a:ea typeface="Times New Roman"/>
                        <a:cs typeface="Times New Roman"/>
                      </a:endParaRPr>
                    </a:p>
                  </a:txBody>
                  <a:tcPr marL="12700" marR="12700"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hangingPunct="0">
                        <a:spcBef>
                          <a:spcPts val="0"/>
                        </a:spcBef>
                        <a:spcAft>
                          <a:spcPts val="0"/>
                        </a:spcAft>
                        <a:tabLst>
                          <a:tab pos="5943600" algn="r"/>
                        </a:tabLst>
                      </a:pPr>
                      <a:r>
                        <a:rPr lang="en-US" sz="1600" dirty="0" smtClean="0">
                          <a:effectLst/>
                          <a:latin typeface="+mn-lt"/>
                          <a:ea typeface="Times New Roman"/>
                          <a:cs typeface="Times New Roman"/>
                        </a:rPr>
                        <a:t>15%</a:t>
                      </a:r>
                      <a:endParaRPr lang="en-US" sz="1600" dirty="0">
                        <a:effectLst/>
                        <a:latin typeface="+mn-lt"/>
                        <a:ea typeface="Times New Roman"/>
                        <a:cs typeface="Times New Roman"/>
                      </a:endParaRPr>
                    </a:p>
                  </a:txBody>
                  <a:tcPr marL="12700" marR="12700"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hangingPunct="0">
                        <a:spcBef>
                          <a:spcPts val="0"/>
                        </a:spcBef>
                        <a:spcAft>
                          <a:spcPts val="0"/>
                        </a:spcAft>
                        <a:tabLst>
                          <a:tab pos="5943600" algn="r"/>
                        </a:tabLst>
                      </a:pPr>
                      <a:r>
                        <a:rPr lang="en-US" sz="1600" dirty="0" smtClean="0">
                          <a:effectLst/>
                          <a:latin typeface="+mn-lt"/>
                          <a:ea typeface="Times New Roman"/>
                          <a:cs typeface="Times New Roman"/>
                        </a:rPr>
                        <a:t>25%</a:t>
                      </a:r>
                      <a:endParaRPr lang="en-US" sz="1600" dirty="0">
                        <a:effectLst/>
                        <a:latin typeface="+mn-lt"/>
                        <a:ea typeface="Times New Roman"/>
                        <a:cs typeface="Times New Roman"/>
                      </a:endParaRPr>
                    </a:p>
                  </a:txBody>
                  <a:tcPr marL="12700" marR="12700"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hangingPunct="0">
                        <a:spcBef>
                          <a:spcPts val="0"/>
                        </a:spcBef>
                        <a:spcAft>
                          <a:spcPts val="0"/>
                        </a:spcAft>
                        <a:tabLst>
                          <a:tab pos="5943600" algn="r"/>
                        </a:tabLst>
                      </a:pPr>
                      <a:r>
                        <a:rPr lang="en-US" sz="1600" dirty="0" smtClean="0">
                          <a:effectLst/>
                          <a:latin typeface="+mn-lt"/>
                          <a:ea typeface="Times New Roman"/>
                          <a:cs typeface="Times New Roman"/>
                        </a:rPr>
                        <a:t>25%</a:t>
                      </a:r>
                      <a:endParaRPr lang="en-US" sz="1600" dirty="0">
                        <a:effectLst/>
                        <a:latin typeface="+mn-lt"/>
                        <a:ea typeface="Times New Roman"/>
                        <a:cs typeface="Times New Roman"/>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hangingPunct="0">
                        <a:spcBef>
                          <a:spcPts val="0"/>
                        </a:spcBef>
                        <a:spcAft>
                          <a:spcPts val="0"/>
                        </a:spcAft>
                        <a:tabLst>
                          <a:tab pos="5943600" algn="r"/>
                        </a:tabLst>
                      </a:pPr>
                      <a:r>
                        <a:rPr lang="en-US" sz="1600" dirty="0" smtClean="0">
                          <a:effectLst/>
                          <a:latin typeface="+mn-lt"/>
                          <a:ea typeface="Times New Roman"/>
                          <a:cs typeface="Times New Roman"/>
                        </a:rPr>
                        <a:t>25%</a:t>
                      </a:r>
                      <a:endParaRPr lang="en-US" sz="1600" dirty="0">
                        <a:effectLst/>
                        <a:latin typeface="+mn-lt"/>
                        <a:ea typeface="Times New Roman"/>
                        <a:cs typeface="Times New Roman"/>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hangingPunct="0">
                        <a:spcBef>
                          <a:spcPts val="0"/>
                        </a:spcBef>
                        <a:spcAft>
                          <a:spcPts val="0"/>
                        </a:spcAft>
                        <a:tabLst>
                          <a:tab pos="5943600" algn="r"/>
                        </a:tabLst>
                      </a:pPr>
                      <a:r>
                        <a:rPr lang="en-US" sz="1600" dirty="0" smtClean="0">
                          <a:effectLst/>
                          <a:latin typeface="+mn-lt"/>
                          <a:ea typeface="Times New Roman"/>
                          <a:cs typeface="Times New Roman"/>
                        </a:rPr>
                        <a:t>10%</a:t>
                      </a:r>
                      <a:endParaRPr lang="en-US" sz="1600" dirty="0">
                        <a:effectLst/>
                        <a:latin typeface="+mn-lt"/>
                        <a:ea typeface="Times New Roman"/>
                        <a:cs typeface="Times New Roman"/>
                      </a:endParaRPr>
                    </a:p>
                  </a:txBody>
                  <a:tcPr marL="12700" marR="12700"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US" sz="1600" b="0" u="none" strike="noStrike" kern="1200" dirty="0">
                        <a:solidFill>
                          <a:schemeClr val="tx1"/>
                        </a:solidFill>
                        <a:effectLst/>
                        <a:latin typeface="+mn-lt"/>
                        <a:ea typeface="+mn-ea"/>
                        <a:cs typeface="+mn-cs"/>
                      </a:endParaRPr>
                    </a:p>
                  </a:txBody>
                  <a:tcPr marL="12700" marR="12700"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84135">
                <a:tc>
                  <a:txBody>
                    <a:bodyPr/>
                    <a:lstStyle/>
                    <a:p>
                      <a:pPr marL="0" marR="0" algn="l" fontAlgn="b" hangingPunct="1">
                        <a:spcBef>
                          <a:spcPts val="0"/>
                        </a:spcBef>
                        <a:spcAft>
                          <a:spcPts val="0"/>
                        </a:spcAft>
                        <a:tabLst>
                          <a:tab pos="5943600" algn="r"/>
                          <a:tab pos="457200" algn="l"/>
                        </a:tabLst>
                      </a:pPr>
                      <a:r>
                        <a:rPr lang="en-US" sz="1600" kern="1200" dirty="0">
                          <a:solidFill>
                            <a:schemeClr val="tx1">
                              <a:lumMod val="75000"/>
                            </a:schemeClr>
                          </a:solidFill>
                          <a:effectLst/>
                          <a:latin typeface="+mn-lt"/>
                          <a:ea typeface="Times New Roman"/>
                          <a:cs typeface="Arial"/>
                        </a:rPr>
                        <a:t>Category D</a:t>
                      </a:r>
                      <a:endParaRPr lang="en-US" sz="1600" dirty="0">
                        <a:solidFill>
                          <a:schemeClr val="tx1">
                            <a:lumMod val="75000"/>
                          </a:schemeClr>
                        </a:solidFill>
                        <a:effectLst/>
                        <a:latin typeface="+mn-lt"/>
                        <a:ea typeface="Times New Roman"/>
                        <a:cs typeface="Times New Roman"/>
                      </a:endParaRPr>
                    </a:p>
                  </a:txBody>
                  <a:tcPr marL="12700" marR="12700"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hangingPunct="0">
                        <a:spcBef>
                          <a:spcPts val="0"/>
                        </a:spcBef>
                        <a:spcAft>
                          <a:spcPts val="0"/>
                        </a:spcAft>
                        <a:tabLst>
                          <a:tab pos="5943600" algn="r"/>
                        </a:tabLst>
                      </a:pPr>
                      <a:r>
                        <a:rPr lang="en-US" sz="1600" dirty="0" smtClean="0">
                          <a:effectLst/>
                          <a:latin typeface="+mn-lt"/>
                          <a:ea typeface="Times New Roman"/>
                          <a:cs typeface="Times New Roman"/>
                        </a:rPr>
                        <a:t>10%</a:t>
                      </a:r>
                      <a:endParaRPr lang="en-US" sz="1600" dirty="0">
                        <a:effectLst/>
                        <a:latin typeface="+mn-lt"/>
                        <a:ea typeface="Times New Roman"/>
                        <a:cs typeface="Times New Roman"/>
                      </a:endParaRPr>
                    </a:p>
                  </a:txBody>
                  <a:tcPr marL="12700" marR="12700"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hangingPunct="0">
                        <a:spcBef>
                          <a:spcPts val="0"/>
                        </a:spcBef>
                        <a:spcAft>
                          <a:spcPts val="0"/>
                        </a:spcAft>
                        <a:tabLst>
                          <a:tab pos="5943600" algn="r"/>
                        </a:tabLst>
                      </a:pPr>
                      <a:r>
                        <a:rPr lang="en-US" sz="1600" dirty="0" smtClean="0">
                          <a:effectLst/>
                          <a:latin typeface="+mn-lt"/>
                          <a:ea typeface="Times New Roman"/>
                          <a:cs typeface="Times New Roman"/>
                        </a:rPr>
                        <a:t>35%</a:t>
                      </a:r>
                      <a:endParaRPr lang="en-US" sz="1600" dirty="0">
                        <a:effectLst/>
                        <a:latin typeface="+mn-lt"/>
                        <a:ea typeface="Times New Roman"/>
                        <a:cs typeface="Times New Roman"/>
                      </a:endParaRPr>
                    </a:p>
                  </a:txBody>
                  <a:tcPr marL="12700" marR="12700"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hangingPunct="0">
                        <a:spcBef>
                          <a:spcPts val="0"/>
                        </a:spcBef>
                        <a:spcAft>
                          <a:spcPts val="0"/>
                        </a:spcAft>
                        <a:tabLst>
                          <a:tab pos="5943600" algn="r"/>
                        </a:tabLst>
                      </a:pPr>
                      <a:r>
                        <a:rPr lang="en-US" sz="1600" dirty="0" smtClean="0">
                          <a:effectLst/>
                          <a:latin typeface="+mn-lt"/>
                          <a:ea typeface="Times New Roman"/>
                          <a:cs typeface="Times New Roman"/>
                        </a:rPr>
                        <a:t>15%</a:t>
                      </a:r>
                      <a:endParaRPr lang="en-US" sz="1600" dirty="0">
                        <a:effectLst/>
                        <a:latin typeface="+mn-lt"/>
                        <a:ea typeface="Times New Roman"/>
                        <a:cs typeface="Times New Roman"/>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hangingPunct="0">
                        <a:spcBef>
                          <a:spcPts val="0"/>
                        </a:spcBef>
                        <a:spcAft>
                          <a:spcPts val="0"/>
                        </a:spcAft>
                        <a:tabLst>
                          <a:tab pos="5943600" algn="r"/>
                        </a:tabLst>
                      </a:pPr>
                      <a:r>
                        <a:rPr lang="en-US" sz="1600" dirty="0" smtClean="0">
                          <a:effectLst/>
                          <a:latin typeface="+mn-lt"/>
                          <a:ea typeface="Times New Roman"/>
                          <a:cs typeface="Times New Roman"/>
                        </a:rPr>
                        <a:t>30%</a:t>
                      </a:r>
                      <a:endParaRPr lang="en-US" sz="1600" dirty="0">
                        <a:effectLst/>
                        <a:latin typeface="+mn-lt"/>
                        <a:ea typeface="Times New Roman"/>
                        <a:cs typeface="Times New Roman"/>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hangingPunct="0">
                        <a:spcBef>
                          <a:spcPts val="0"/>
                        </a:spcBef>
                        <a:spcAft>
                          <a:spcPts val="0"/>
                        </a:spcAft>
                        <a:tabLst>
                          <a:tab pos="5943600" algn="r"/>
                        </a:tabLst>
                      </a:pPr>
                      <a:r>
                        <a:rPr lang="en-US" sz="1600" dirty="0" smtClean="0">
                          <a:effectLst/>
                          <a:latin typeface="+mn-lt"/>
                          <a:ea typeface="Times New Roman"/>
                          <a:cs typeface="Times New Roman"/>
                        </a:rPr>
                        <a:t>10%</a:t>
                      </a:r>
                      <a:endParaRPr lang="en-US" sz="1600" dirty="0">
                        <a:effectLst/>
                        <a:latin typeface="+mn-lt"/>
                        <a:ea typeface="Times New Roman"/>
                        <a:cs typeface="Times New Roman"/>
                      </a:endParaRPr>
                    </a:p>
                  </a:txBody>
                  <a:tcPr marL="12700" marR="12700"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US" sz="1600" b="0" u="none" strike="noStrike" kern="1200" dirty="0">
                        <a:solidFill>
                          <a:schemeClr val="tx1"/>
                        </a:solidFill>
                        <a:effectLst/>
                        <a:latin typeface="+mn-lt"/>
                        <a:ea typeface="+mn-ea"/>
                        <a:cs typeface="+mn-cs"/>
                      </a:endParaRPr>
                    </a:p>
                  </a:txBody>
                  <a:tcPr marL="12700" marR="12700"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pic>
        <p:nvPicPr>
          <p:cNvPr id="10" name="Picture 9"/>
          <p:cNvPicPr/>
          <p:nvPr/>
        </p:nvPicPr>
        <p:blipFill rotWithShape="1">
          <a:blip r:embed="rId3" cstate="print">
            <a:extLst>
              <a:ext uri="{28A0092B-C50C-407E-A947-70E740481C1C}">
                <a14:useLocalDpi xmlns:a14="http://schemas.microsoft.com/office/drawing/2010/main" val="0"/>
              </a:ext>
            </a:extLst>
          </a:blip>
          <a:srcRect l="3846" t="28866" r="5305" b="11844"/>
          <a:stretch/>
        </p:blipFill>
        <p:spPr bwMode="auto">
          <a:xfrm>
            <a:off x="1993985" y="1732756"/>
            <a:ext cx="7750420" cy="3016480"/>
          </a:xfrm>
          <a:prstGeom prst="rect">
            <a:avLst/>
          </a:prstGeom>
          <a:ln>
            <a:noFill/>
          </a:ln>
          <a:extLst>
            <a:ext uri="{53640926-AAD7-44D8-BBD7-CCE9431645EC}">
              <a14:shadowObscured xmlns:a14="http://schemas.microsoft.com/office/drawing/2010/main"/>
            </a:ext>
          </a:extLst>
        </p:spPr>
      </p:pic>
      <p:sp>
        <p:nvSpPr>
          <p:cNvPr id="2" name="Rounded Rectangle 1"/>
          <p:cNvSpPr/>
          <p:nvPr/>
        </p:nvSpPr>
        <p:spPr bwMode="auto">
          <a:xfrm>
            <a:off x="7529513" y="5343525"/>
            <a:ext cx="1500188" cy="1400176"/>
          </a:xfrm>
          <a:prstGeom prst="roundRect">
            <a:avLst/>
          </a:prstGeom>
          <a:noFill/>
          <a:ln w="50800" cap="flat" cmpd="sng" algn="ctr">
            <a:solidFill>
              <a:schemeClr val="accent2">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a typeface="ＭＳ Ｐゴシック" pitchFamily="1" charset="-128"/>
            </a:endParaRPr>
          </a:p>
        </p:txBody>
      </p:sp>
    </p:spTree>
    <p:extLst>
      <p:ext uri="{BB962C8B-B14F-4D97-AF65-F5344CB8AC3E}">
        <p14:creationId xmlns:p14="http://schemas.microsoft.com/office/powerpoint/2010/main" val="2454949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711200" y="304800"/>
            <a:ext cx="9702800" cy="1143000"/>
          </a:xfrm>
        </p:spPr>
        <p:txBody>
          <a:bodyPr/>
          <a:lstStyle/>
          <a:p>
            <a:r>
              <a:rPr lang="en-US" altLang="en-US" sz="3200" dirty="0" smtClean="0"/>
              <a:t>Measuring SAFETY</a:t>
            </a:r>
            <a:endParaRPr lang="en-US" altLang="en-US" sz="2800" dirty="0" smtClean="0">
              <a:solidFill>
                <a:srgbClr val="FF0000"/>
              </a:solidFill>
            </a:endParaRPr>
          </a:p>
        </p:txBody>
      </p:sp>
      <p:sp>
        <p:nvSpPr>
          <p:cNvPr id="33795"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b="1">
                <a:solidFill>
                  <a:srgbClr val="00408D"/>
                </a:solidFill>
                <a:latin typeface="Arial" charset="0"/>
                <a:ea typeface="ＭＳ Ｐゴシック" pitchFamily="34" charset="-128"/>
              </a:defRPr>
            </a:lvl1pPr>
            <a:lvl2pPr marL="742950" indent="-285750">
              <a:spcBef>
                <a:spcPct val="20000"/>
              </a:spcBef>
              <a:defRPr sz="1600" b="1">
                <a:solidFill>
                  <a:srgbClr val="FF8000"/>
                </a:solidFill>
                <a:latin typeface="Arial" charset="0"/>
                <a:ea typeface="ＭＳ Ｐゴシック" pitchFamily="34" charset="-128"/>
              </a:defRPr>
            </a:lvl2pPr>
            <a:lvl3pPr marL="1143000" indent="-228600">
              <a:spcBef>
                <a:spcPct val="20000"/>
              </a:spcBef>
              <a:buChar char="•"/>
              <a:defRPr sz="1400">
                <a:solidFill>
                  <a:srgbClr val="00408D"/>
                </a:solidFill>
                <a:latin typeface="Arial" charset="0"/>
                <a:ea typeface="ＭＳ Ｐゴシック" pitchFamily="34" charset="-128"/>
              </a:defRPr>
            </a:lvl3pPr>
            <a:lvl4pPr marL="1600200" indent="-228600">
              <a:spcBef>
                <a:spcPct val="20000"/>
              </a:spcBef>
              <a:buChar char="–"/>
              <a:defRPr sz="1400">
                <a:solidFill>
                  <a:srgbClr val="00408D"/>
                </a:solidFill>
                <a:latin typeface="Arial" charset="0"/>
                <a:ea typeface="ＭＳ Ｐゴシック" pitchFamily="34" charset="-128"/>
              </a:defRPr>
            </a:lvl4pPr>
            <a:lvl5pPr marL="2057400" indent="-228600">
              <a:spcBef>
                <a:spcPct val="20000"/>
              </a:spcBef>
              <a:buChar char="»"/>
              <a:defRPr sz="1400">
                <a:solidFill>
                  <a:srgbClr val="00408D"/>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rgbClr val="00408D"/>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rgbClr val="00408D"/>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rgbClr val="00408D"/>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rgbClr val="00408D"/>
                </a:solidFill>
                <a:latin typeface="Arial" charset="0"/>
                <a:ea typeface="ＭＳ Ｐゴシック" pitchFamily="34" charset="-128"/>
              </a:defRPr>
            </a:lvl9pPr>
          </a:lstStyle>
          <a:p>
            <a:pPr>
              <a:spcBef>
                <a:spcPct val="0"/>
              </a:spcBef>
            </a:pPr>
            <a:fld id="{7732836D-4F45-4861-9203-2822F7E395BA}" type="slidenum">
              <a:rPr lang="en-US" altLang="en-US" b="0" smtClean="0">
                <a:solidFill>
                  <a:srgbClr val="FF8000"/>
                </a:solidFill>
              </a:rPr>
              <a:pPr>
                <a:spcBef>
                  <a:spcPct val="0"/>
                </a:spcBef>
              </a:pPr>
              <a:t>9</a:t>
            </a:fld>
            <a:endParaRPr lang="en-US" altLang="en-US" b="0" dirty="0" smtClean="0">
              <a:solidFill>
                <a:srgbClr val="FF8000"/>
              </a:solidFill>
            </a:endParaRPr>
          </a:p>
        </p:txBody>
      </p:sp>
      <p:sp>
        <p:nvSpPr>
          <p:cNvPr id="2" name="TextBox 1"/>
          <p:cNvSpPr txBox="1"/>
          <p:nvPr/>
        </p:nvSpPr>
        <p:spPr>
          <a:xfrm>
            <a:off x="508000" y="1676400"/>
            <a:ext cx="10772576" cy="2138919"/>
          </a:xfrm>
          <a:prstGeom prst="rect">
            <a:avLst/>
          </a:prstGeom>
          <a:noFill/>
        </p:spPr>
        <p:txBody>
          <a:bodyPr wrap="square">
            <a:spAutoFit/>
          </a:bodyPr>
          <a:lstStyle/>
          <a:p>
            <a:pPr marL="285750" indent="-285750" eaLnBrk="1" hangingPunct="1">
              <a:lnSpc>
                <a:spcPct val="114000"/>
              </a:lnSpc>
              <a:spcBef>
                <a:spcPct val="20000"/>
              </a:spcBef>
              <a:buFontTx/>
              <a:buChar char="–"/>
              <a:defRPr/>
            </a:pPr>
            <a:r>
              <a:rPr lang="en-US" sz="2400" kern="0" dirty="0">
                <a:solidFill>
                  <a:srgbClr val="0060AA"/>
                </a:solidFill>
                <a:latin typeface="Arial"/>
                <a:ea typeface="ＭＳ Ｐゴシック"/>
              </a:rPr>
              <a:t>50% of </a:t>
            </a:r>
            <a:r>
              <a:rPr lang="en-US" sz="2400" kern="0" dirty="0" smtClean="0">
                <a:solidFill>
                  <a:srgbClr val="0060AA"/>
                </a:solidFill>
                <a:latin typeface="Arial"/>
                <a:ea typeface="ＭＳ Ｐゴシック"/>
              </a:rPr>
              <a:t>score: </a:t>
            </a:r>
            <a:r>
              <a:rPr lang="en-US" sz="2400" kern="0" dirty="0">
                <a:solidFill>
                  <a:srgbClr val="0060AA"/>
                </a:solidFill>
                <a:latin typeface="Arial"/>
                <a:ea typeface="ＭＳ Ｐゴシック"/>
              </a:rPr>
              <a:t>Expected reduction in total fatalities and severe injuries (100% of score for transit projects</a:t>
            </a:r>
            <a:r>
              <a:rPr lang="en-US" sz="2400" kern="0" dirty="0" smtClean="0">
                <a:solidFill>
                  <a:srgbClr val="0060AA"/>
                </a:solidFill>
                <a:latin typeface="Arial"/>
                <a:ea typeface="ＭＳ Ｐゴシック"/>
              </a:rPr>
              <a:t>)</a:t>
            </a:r>
          </a:p>
          <a:p>
            <a:pPr marL="285750" indent="-285750" eaLnBrk="1" hangingPunct="1">
              <a:lnSpc>
                <a:spcPct val="114000"/>
              </a:lnSpc>
              <a:spcBef>
                <a:spcPct val="20000"/>
              </a:spcBef>
              <a:buFontTx/>
              <a:buChar char="–"/>
              <a:defRPr/>
            </a:pPr>
            <a:endParaRPr lang="en-US" sz="1400" kern="0" dirty="0">
              <a:solidFill>
                <a:srgbClr val="FF0000"/>
              </a:solidFill>
              <a:latin typeface="Arial"/>
              <a:ea typeface="ＭＳ Ｐゴシック"/>
            </a:endParaRPr>
          </a:p>
          <a:p>
            <a:pPr marL="285750" indent="-285750" eaLnBrk="1" hangingPunct="1">
              <a:lnSpc>
                <a:spcPct val="114000"/>
              </a:lnSpc>
              <a:spcBef>
                <a:spcPct val="20000"/>
              </a:spcBef>
              <a:buFontTx/>
              <a:buChar char="–"/>
              <a:defRPr/>
            </a:pPr>
            <a:r>
              <a:rPr lang="en-US" sz="2400" kern="0" dirty="0">
                <a:solidFill>
                  <a:srgbClr val="0060AA"/>
                </a:solidFill>
                <a:latin typeface="Arial"/>
                <a:ea typeface="ＭＳ Ｐゴシック"/>
              </a:rPr>
              <a:t>50% of </a:t>
            </a:r>
            <a:r>
              <a:rPr lang="en-US" sz="2400" kern="0" dirty="0" smtClean="0">
                <a:solidFill>
                  <a:srgbClr val="0060AA"/>
                </a:solidFill>
                <a:latin typeface="Arial"/>
                <a:ea typeface="ＭＳ Ｐゴシック"/>
              </a:rPr>
              <a:t>score: </a:t>
            </a:r>
            <a:r>
              <a:rPr lang="en-US" sz="2400" kern="0" dirty="0">
                <a:solidFill>
                  <a:srgbClr val="0060AA"/>
                </a:solidFill>
                <a:latin typeface="Arial"/>
                <a:ea typeface="ＭＳ Ｐゴシック"/>
              </a:rPr>
              <a:t>Expected reduction in the rate of fatalities and severe injuries per 100 million vehicle miles </a:t>
            </a:r>
            <a:r>
              <a:rPr lang="en-US" sz="2400" kern="0" dirty="0" smtClean="0">
                <a:solidFill>
                  <a:srgbClr val="0060AA"/>
                </a:solidFill>
                <a:latin typeface="Arial"/>
                <a:ea typeface="ＭＳ Ｐゴシック"/>
              </a:rPr>
              <a:t>traveled</a:t>
            </a:r>
            <a:endParaRPr lang="en-US" sz="2400" kern="0" dirty="0">
              <a:solidFill>
                <a:srgbClr val="0060AA"/>
              </a:solidFill>
              <a:latin typeface="Arial"/>
              <a:ea typeface="ＭＳ Ｐゴシック"/>
            </a:endParaRPr>
          </a:p>
        </p:txBody>
      </p:sp>
    </p:spTree>
    <p:extLst>
      <p:ext uri="{BB962C8B-B14F-4D97-AF65-F5344CB8AC3E}">
        <p14:creationId xmlns:p14="http://schemas.microsoft.com/office/powerpoint/2010/main" val="1349624946"/>
      </p:ext>
    </p:extLst>
  </p:cSld>
  <p:clrMapOvr>
    <a:masterClrMapping/>
  </p:clrMapOvr>
  <p:timing>
    <p:tnLst>
      <p:par>
        <p:cTn id="1" dur="indefinite" restart="never" nodeType="tmRoot"/>
      </p:par>
    </p:tnLst>
  </p:timing>
</p:sld>
</file>

<file path=ppt/theme/theme1.xml><?xml version="1.0" encoding="utf-8"?>
<a:theme xmlns:a="http://schemas.openxmlformats.org/drawingml/2006/main" name="VDOTtemplate1">
  <a:themeElements>
    <a:clrScheme name="VDOTtemplate1 1">
      <a:dk1>
        <a:srgbClr val="0060AA"/>
      </a:dk1>
      <a:lt1>
        <a:srgbClr val="FFFFFF"/>
      </a:lt1>
      <a:dk2>
        <a:srgbClr val="F47735"/>
      </a:dk2>
      <a:lt2>
        <a:srgbClr val="2D2015"/>
      </a:lt2>
      <a:accent1>
        <a:srgbClr val="F47735"/>
      </a:accent1>
      <a:accent2>
        <a:srgbClr val="F79A68"/>
      </a:accent2>
      <a:accent3>
        <a:srgbClr val="FFFFFF"/>
      </a:accent3>
      <a:accent4>
        <a:srgbClr val="005191"/>
      </a:accent4>
      <a:accent5>
        <a:srgbClr val="F8BDAE"/>
      </a:accent5>
      <a:accent6>
        <a:srgbClr val="E08B5E"/>
      </a:accent6>
      <a:hlink>
        <a:srgbClr val="0060AA"/>
      </a:hlink>
      <a:folHlink>
        <a:srgbClr val="949CA1"/>
      </a:folHlink>
    </a:clrScheme>
    <a:fontScheme name="VDOTtemplate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VDOTtemplate1 1">
        <a:dk1>
          <a:srgbClr val="0060AA"/>
        </a:dk1>
        <a:lt1>
          <a:srgbClr val="FFFFFF"/>
        </a:lt1>
        <a:dk2>
          <a:srgbClr val="F47735"/>
        </a:dk2>
        <a:lt2>
          <a:srgbClr val="2D2015"/>
        </a:lt2>
        <a:accent1>
          <a:srgbClr val="F47735"/>
        </a:accent1>
        <a:accent2>
          <a:srgbClr val="F79A68"/>
        </a:accent2>
        <a:accent3>
          <a:srgbClr val="FFFFFF"/>
        </a:accent3>
        <a:accent4>
          <a:srgbClr val="005191"/>
        </a:accent4>
        <a:accent5>
          <a:srgbClr val="F8BDAE"/>
        </a:accent5>
        <a:accent6>
          <a:srgbClr val="E08B5E"/>
        </a:accent6>
        <a:hlink>
          <a:srgbClr val="0060AA"/>
        </a:hlink>
        <a:folHlink>
          <a:srgbClr val="949CA1"/>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 Winter Workshop FINAL  010813</Template>
  <TotalTime>4272</TotalTime>
  <Words>1640</Words>
  <Application>Microsoft Office PowerPoint</Application>
  <PresentationFormat>Custom</PresentationFormat>
  <Paragraphs>386</Paragraphs>
  <Slides>30</Slides>
  <Notes>9</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VDOTtemplate1</vt:lpstr>
      <vt:lpstr>Using CMFs in Planning for Virginia’s Project Funding Prioritization </vt:lpstr>
      <vt:lpstr>Project Prioritization Evaluation </vt:lpstr>
      <vt:lpstr>PowerPoint Presentation</vt:lpstr>
      <vt:lpstr>Life Cycle of a Candidate Project</vt:lpstr>
      <vt:lpstr>VTrans - Needs Assessment</vt:lpstr>
      <vt:lpstr>PowerPoint Presentation</vt:lpstr>
      <vt:lpstr>HB2 Factors</vt:lpstr>
      <vt:lpstr>PowerPoint Presentation</vt:lpstr>
      <vt:lpstr>Measuring SAFETY</vt:lpstr>
      <vt:lpstr>PowerPoint Presentation</vt:lpstr>
      <vt:lpstr>Developing Planning Level CMFs</vt:lpstr>
      <vt:lpstr>Developing Planning Level CMFs</vt:lpstr>
      <vt:lpstr>Developing Planning Level CMFs</vt:lpstr>
      <vt:lpstr>Developing Planning Level CMFs</vt:lpstr>
      <vt:lpstr>Developing of Planning Level CMFs</vt:lpstr>
      <vt:lpstr>Developing Planning Level CMFs</vt:lpstr>
      <vt:lpstr>CMFs for Roadway Widening Projects</vt:lpstr>
      <vt:lpstr>CMFs for Roadway Widening Projects</vt:lpstr>
      <vt:lpstr>PowerPoint Presentation</vt:lpstr>
      <vt:lpstr>HB2 Planning Level CMFs</vt:lpstr>
      <vt:lpstr>HB2 Planning Level CMFs</vt:lpstr>
      <vt:lpstr>HB2 Planning Level CMFs</vt:lpstr>
      <vt:lpstr>HB2 Planning Level CMFs</vt:lpstr>
      <vt:lpstr>HB2 Planning Level CMFs</vt:lpstr>
      <vt:lpstr>PowerPoint Presentation</vt:lpstr>
      <vt:lpstr>Projects Segmented to Match Planning Level CMFs</vt:lpstr>
      <vt:lpstr>HB2 Safety Scoring Spreadsheet</vt:lpstr>
      <vt:lpstr>Urban Two Lanes Undivided to  Four Lanes Divided</vt:lpstr>
      <vt:lpstr>Urban Two Way Stop to  Roundabout Control</vt:lpstr>
      <vt:lpstr>www.virginiaHB2.org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Sawyer, Michael</dc:creator>
  <cp:lastModifiedBy>pharriso</cp:lastModifiedBy>
  <cp:revision>73</cp:revision>
  <cp:lastPrinted>2015-02-20T14:32:04Z</cp:lastPrinted>
  <dcterms:created xsi:type="dcterms:W3CDTF">2015-01-27T12:10:39Z</dcterms:created>
  <dcterms:modified xsi:type="dcterms:W3CDTF">2015-12-09T18:23:21Z</dcterms:modified>
</cp:coreProperties>
</file>