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86" r:id="rId3"/>
    <p:sldId id="267" r:id="rId4"/>
    <p:sldId id="268" r:id="rId5"/>
    <p:sldId id="257" r:id="rId6"/>
    <p:sldId id="287" r:id="rId7"/>
    <p:sldId id="281" r:id="rId8"/>
    <p:sldId id="282" r:id="rId9"/>
    <p:sldId id="283" r:id="rId10"/>
    <p:sldId id="284" r:id="rId11"/>
    <p:sldId id="285" r:id="rId12"/>
    <p:sldId id="280" r:id="rId13"/>
    <p:sldId id="258" r:id="rId14"/>
    <p:sldId id="259" r:id="rId15"/>
    <p:sldId id="260" r:id="rId16"/>
    <p:sldId id="276" r:id="rId17"/>
    <p:sldId id="261" r:id="rId18"/>
    <p:sldId id="279" r:id="rId19"/>
    <p:sldId id="262" r:id="rId20"/>
    <p:sldId id="263" r:id="rId21"/>
    <p:sldId id="275" r:id="rId22"/>
    <p:sldId id="264" r:id="rId23"/>
    <p:sldId id="265" r:id="rId24"/>
    <p:sldId id="266" r:id="rId25"/>
    <p:sldId id="278" r:id="rId26"/>
    <p:sldId id="269" r:id="rId27"/>
    <p:sldId id="277" r:id="rId28"/>
    <p:sldId id="270" r:id="rId29"/>
    <p:sldId id="27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788" autoAdjust="0"/>
  </p:normalViewPr>
  <p:slideViewPr>
    <p:cSldViewPr>
      <p:cViewPr varScale="1">
        <p:scale>
          <a:sx n="70" d="100"/>
          <a:sy n="70" d="100"/>
        </p:scale>
        <p:origin x="19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2968F-996F-44E0-A1B2-70E42566239B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91B51-C032-46F5-947F-015F2D16D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5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We’d like to think that it’s always</a:t>
            </a:r>
            <a:r>
              <a:rPr lang="en-US" baseline="0" dirty="0"/>
              <a:t> obvious when CMFs are or are not being correctly applied.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91B51-C032-46F5-947F-015F2D16D0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11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truth is that sometimes it’s hard to tell. Need to understand</a:t>
            </a:r>
            <a:r>
              <a:rPr lang="en-US" baseline="0" dirty="0"/>
              <a:t> the issues involved. Many times it can be a judgement call based on best information available.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91B51-C032-46F5-947F-015F2D16D0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58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91B51-C032-46F5-947F-015F2D16D0F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16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truth is that sometimes it’s hard to tell. Need to understand</a:t>
            </a:r>
            <a:r>
              <a:rPr lang="en-US" baseline="0" dirty="0"/>
              <a:t> the issues involved. Many times it can be a judgement call based on best information available.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91B51-C032-46F5-947F-015F2D16D0F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91B51-C032-46F5-947F-015F2D16D0F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35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91B51-C032-46F5-947F-015F2D16D0F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85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873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89175"/>
            <a:ext cx="6400800" cy="12160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78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3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35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371600"/>
            <a:ext cx="38100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371600"/>
            <a:ext cx="3810000" cy="213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3657600"/>
            <a:ext cx="3810000" cy="213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813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5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2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9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4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1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9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83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1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Misapplications of CMFs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76450"/>
            <a:ext cx="6400800" cy="1216025"/>
          </a:xfrm>
        </p:spPr>
        <p:txBody>
          <a:bodyPr/>
          <a:lstStyle/>
          <a:p>
            <a:r>
              <a:rPr lang="en-US" sz="2800" dirty="0"/>
              <a:t>Karen Scurry and Daniel Carter</a:t>
            </a:r>
          </a:p>
          <a:p>
            <a:r>
              <a:rPr lang="en-US" sz="2800" dirty="0"/>
              <a:t>CMF Clearinghouse Webinar</a:t>
            </a:r>
          </a:p>
          <a:p>
            <a:r>
              <a:rPr lang="en-US" sz="2800" dirty="0"/>
              <a:t>Dec 17, 2018</a:t>
            </a:r>
          </a:p>
        </p:txBody>
      </p:sp>
    </p:spTree>
    <p:extLst>
      <p:ext uri="{BB962C8B-B14F-4D97-AF65-F5344CB8AC3E}">
        <p14:creationId xmlns:p14="http://schemas.microsoft.com/office/powerpoint/2010/main" val="2419805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CMF Incorrectly</a:t>
            </a:r>
          </a:p>
        </p:txBody>
      </p:sp>
      <p:sp>
        <p:nvSpPr>
          <p:cNvPr id="6" name="Rectangle 5"/>
          <p:cNvSpPr/>
          <p:nvPr/>
        </p:nvSpPr>
        <p:spPr>
          <a:xfrm>
            <a:off x="6781800" y="1295400"/>
            <a:ext cx="1714500" cy="45259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Clearly wrong</a:t>
            </a:r>
          </a:p>
        </p:txBody>
      </p:sp>
    </p:spTree>
    <p:extLst>
      <p:ext uri="{BB962C8B-B14F-4D97-AF65-F5344CB8AC3E}">
        <p14:creationId xmlns:p14="http://schemas.microsoft.com/office/powerpoint/2010/main" val="2636426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CMF Incorrectly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8686800" cy="4830762"/>
          </a:xfrm>
        </p:spPr>
        <p:txBody>
          <a:bodyPr/>
          <a:lstStyle/>
          <a:p>
            <a:r>
              <a:rPr lang="en-US" dirty="0"/>
              <a:t>Mistake: assuming that a 1.48 CMF would lead to a 52% reduction in crashes (presumably because 2.0-1.48=0.52?)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  </a:t>
            </a:r>
          </a:p>
          <a:p>
            <a:r>
              <a:rPr lang="en-US" dirty="0"/>
              <a:t>This represents an expected </a:t>
            </a:r>
            <a:r>
              <a:rPr lang="en-US" b="1" dirty="0"/>
              <a:t>32%</a:t>
            </a:r>
            <a:r>
              <a:rPr lang="en-US" dirty="0"/>
              <a:t> reduction in crashes (100-100x0.68 = 32), not 52%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3048000"/>
            <a:ext cx="9163050" cy="1676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i="1" dirty="0">
                <a:solidFill>
                  <a:schemeClr val="tx1"/>
                </a:solidFill>
              </a:rPr>
              <a:t> </a:t>
            </a:r>
            <a:r>
              <a:rPr lang="en-US" sz="2800" i="1" dirty="0">
                <a:solidFill>
                  <a:schemeClr val="tx1"/>
                </a:solidFill>
              </a:rPr>
              <a:t>CMF = (CMF for new condition) / (CMF for old condition)</a:t>
            </a:r>
          </a:p>
          <a:p>
            <a:pPr algn="ctr"/>
            <a:r>
              <a:rPr lang="en-US" sz="2800" i="1" dirty="0">
                <a:solidFill>
                  <a:schemeClr val="tx1"/>
                </a:solidFill>
              </a:rPr>
              <a:t>= (CMF for 90 degrees) / (CMF for 75 degrees) </a:t>
            </a:r>
          </a:p>
          <a:p>
            <a:pPr algn="ctr"/>
            <a:r>
              <a:rPr lang="en-US" sz="3600" i="1" dirty="0">
                <a:solidFill>
                  <a:schemeClr val="tx1"/>
                </a:solidFill>
              </a:rPr>
              <a:t>= </a:t>
            </a:r>
            <a:r>
              <a:rPr lang="en-US" sz="3200" i="1" dirty="0">
                <a:solidFill>
                  <a:schemeClr val="tx1"/>
                </a:solidFill>
              </a:rPr>
              <a:t>1.00 / 1.48 = 0.68.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45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0413" y="1544638"/>
            <a:ext cx="7772400" cy="1362075"/>
          </a:xfrm>
        </p:spPr>
        <p:txBody>
          <a:bodyPr/>
          <a:lstStyle/>
          <a:p>
            <a:pPr algn="ctr"/>
            <a:r>
              <a:rPr lang="en-US" cap="small" dirty="0"/>
              <a:t>Applying CMF to Wrong Crash Type</a:t>
            </a:r>
          </a:p>
        </p:txBody>
      </p:sp>
    </p:spTree>
    <p:extLst>
      <p:ext uri="{BB962C8B-B14F-4D97-AF65-F5344CB8AC3E}">
        <p14:creationId xmlns:p14="http://schemas.microsoft.com/office/powerpoint/2010/main" val="1375721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Applying CMF to Wrong Crash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6688"/>
            <a:ext cx="8229600" cy="4525963"/>
          </a:xfrm>
        </p:spPr>
        <p:txBody>
          <a:bodyPr/>
          <a:lstStyle/>
          <a:p>
            <a:r>
              <a:rPr lang="en-US" dirty="0"/>
              <a:t>Situation: Deficient vertical curve (K value that does not meet AASHTO design standard)</a:t>
            </a:r>
          </a:p>
          <a:p>
            <a:r>
              <a:rPr lang="en-US" dirty="0"/>
              <a:t>Observed 5-year crash history shows 50 crashes (0 fatal, 3 A-injury, 5 B-injury, 15 C-injury, 27 PDO)</a:t>
            </a:r>
          </a:p>
          <a:p>
            <a:r>
              <a:rPr lang="en-US" dirty="0"/>
              <a:t>Engineer determines that 10 of these crashes (2 per year) are related to the vertical curve design</a:t>
            </a:r>
          </a:p>
        </p:txBody>
      </p:sp>
    </p:spTree>
    <p:extLst>
      <p:ext uri="{BB962C8B-B14F-4D97-AF65-F5344CB8AC3E}">
        <p14:creationId xmlns:p14="http://schemas.microsoft.com/office/powerpoint/2010/main" val="143009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Applying CMF to Wrong Crash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/>
              <a:t>Engineer identified a CMF of 0.49 for improving vertical alignment. As shown below, the CMF applies to KABC crashes of all types.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813" y="3733800"/>
            <a:ext cx="8281987" cy="192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03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Engineer applied the CMF to the identified target crashes</a:t>
            </a:r>
          </a:p>
          <a:p>
            <a:pPr marL="0" indent="0">
              <a:buNone/>
            </a:pPr>
            <a:r>
              <a:rPr lang="en-US" i="1" dirty="0"/>
              <a:t>2 average crashes per year x 0.49 = 1 average crashes per year after realignment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Benefit was calculated as preventing 1 target crash per year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Applying CMF to Wrong Crash Type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2667000"/>
            <a:ext cx="83820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06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Applying CMF to Wrong Crash Type</a:t>
            </a:r>
          </a:p>
        </p:txBody>
      </p:sp>
      <p:sp>
        <p:nvSpPr>
          <p:cNvPr id="6" name="Rectangle 5"/>
          <p:cNvSpPr/>
          <p:nvPr/>
        </p:nvSpPr>
        <p:spPr>
          <a:xfrm>
            <a:off x="6781800" y="1295400"/>
            <a:ext cx="1714500" cy="45259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Clearly wrong</a:t>
            </a:r>
          </a:p>
        </p:txBody>
      </p:sp>
    </p:spTree>
    <p:extLst>
      <p:ext uri="{BB962C8B-B14F-4D97-AF65-F5344CB8AC3E}">
        <p14:creationId xmlns:p14="http://schemas.microsoft.com/office/powerpoint/2010/main" val="1305223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To apply correctly: apply the CMF to the KABC crashes.</a:t>
            </a:r>
          </a:p>
          <a:p>
            <a:r>
              <a:rPr lang="en-US" sz="2800" dirty="0"/>
              <a:t>3 A-injury, 5 B-injury, 15 C-injury over 5 years = 4.6 KABC crashes per year</a:t>
            </a:r>
          </a:p>
          <a:p>
            <a:pPr marL="0" indent="0">
              <a:buNone/>
            </a:pPr>
            <a:endParaRPr lang="en-US" sz="2800" i="1" dirty="0"/>
          </a:p>
          <a:p>
            <a:endParaRPr lang="en-US" sz="2800" i="1" dirty="0"/>
          </a:p>
          <a:p>
            <a:r>
              <a:rPr lang="en-US" sz="2800" dirty="0"/>
              <a:t>Benefit is preventing 2.3 KABC crashes per year</a:t>
            </a:r>
          </a:p>
          <a:p>
            <a:r>
              <a:rPr lang="en-US" sz="2400" i="1" dirty="0"/>
              <a:t>NOTE: It would be better to use SPF and EB adjustment to calculate </a:t>
            </a:r>
            <a:r>
              <a:rPr lang="en-US" sz="2400" i="1" u="sng" dirty="0"/>
              <a:t>expected</a:t>
            </a:r>
            <a:r>
              <a:rPr lang="en-US" sz="2400" i="1" dirty="0"/>
              <a:t> crashes instead of using </a:t>
            </a:r>
            <a:r>
              <a:rPr lang="en-US" sz="2400" i="1" u="sng" dirty="0"/>
              <a:t>observed</a:t>
            </a:r>
            <a:r>
              <a:rPr lang="en-US" sz="2400" i="1" dirty="0"/>
              <a:t> crashes</a:t>
            </a:r>
          </a:p>
          <a:p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Applying CMF to Wrong Crash Type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3581400"/>
            <a:ext cx="8610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chemeClr val="tx1"/>
                </a:solidFill>
              </a:rPr>
              <a:t>4.6 x 0.49 = 2.3 KABC average crashes per year after realignment</a:t>
            </a:r>
          </a:p>
        </p:txBody>
      </p:sp>
    </p:spTree>
    <p:extLst>
      <p:ext uri="{BB962C8B-B14F-4D97-AF65-F5344CB8AC3E}">
        <p14:creationId xmlns:p14="http://schemas.microsoft.com/office/powerpoint/2010/main" val="305485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0413" y="1544638"/>
            <a:ext cx="7772400" cy="1362075"/>
          </a:xfrm>
        </p:spPr>
        <p:txBody>
          <a:bodyPr/>
          <a:lstStyle/>
          <a:p>
            <a:pPr algn="ctr"/>
            <a:r>
              <a:rPr lang="en-US" cap="small" dirty="0"/>
              <a:t>Inappropriately Applying CMFs as SPF Adjustment Factors</a:t>
            </a:r>
          </a:p>
        </p:txBody>
      </p:sp>
    </p:spTree>
    <p:extLst>
      <p:ext uri="{BB962C8B-B14F-4D97-AF65-F5344CB8AC3E}">
        <p14:creationId xmlns:p14="http://schemas.microsoft.com/office/powerpoint/2010/main" val="2296598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Inappropriately Applying CMFs as SPF Adjustment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site characteristics or desired changes are not accounted for in SPFs</a:t>
            </a:r>
          </a:p>
          <a:p>
            <a:r>
              <a:rPr lang="en-US" dirty="0"/>
              <a:t>Standalone CMFs can be used to adjust predicted results, however…</a:t>
            </a:r>
          </a:p>
          <a:p>
            <a:r>
              <a:rPr lang="en-US" dirty="0"/>
              <a:t>Must match base conditions</a:t>
            </a:r>
          </a:p>
          <a:p>
            <a:pPr lvl="1"/>
            <a:r>
              <a:rPr lang="en-US" dirty="0"/>
              <a:t>Site characteristics</a:t>
            </a:r>
          </a:p>
          <a:p>
            <a:pPr lvl="1"/>
            <a:r>
              <a:rPr lang="en-US" dirty="0"/>
              <a:t>Crash type distributions</a:t>
            </a:r>
          </a:p>
          <a:p>
            <a:r>
              <a:rPr lang="en-US" dirty="0"/>
              <a:t>Must not </a:t>
            </a:r>
            <a:r>
              <a:rPr lang="en-US" dirty="0" err="1"/>
              <a:t>overapply</a:t>
            </a:r>
            <a:r>
              <a:rPr lang="en-US" dirty="0"/>
              <a:t> multiple CMFs</a:t>
            </a:r>
          </a:p>
        </p:txBody>
      </p:sp>
    </p:spTree>
    <p:extLst>
      <p:ext uri="{BB962C8B-B14F-4D97-AF65-F5344CB8AC3E}">
        <p14:creationId xmlns:p14="http://schemas.microsoft.com/office/powerpoint/2010/main" val="4124674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Selecting an appropriate CMF is important – information on previous webinar</a:t>
            </a:r>
          </a:p>
          <a:p>
            <a:r>
              <a:rPr lang="en-US" dirty="0"/>
              <a:t>Applying CMFs correctly is important as well – can have large impact on results</a:t>
            </a:r>
          </a:p>
          <a:p>
            <a:r>
              <a:rPr lang="en-US" dirty="0"/>
              <a:t>CMF Clearinghouse team is available to help explain CMFs on the site or from a study report</a:t>
            </a:r>
          </a:p>
          <a:p>
            <a:r>
              <a:rPr lang="en-US" dirty="0"/>
              <a:t>Examples of misapplications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631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r>
              <a:rPr lang="en-US" sz="2800" dirty="0"/>
              <a:t>An agency was weighing options for widespread safety enhancements and the anticipated benefits</a:t>
            </a:r>
          </a:p>
          <a:p>
            <a:r>
              <a:rPr lang="en-US" sz="2800" dirty="0"/>
              <a:t>Analysts used CMFs to adjust crash predictions for many locations across the agency’s jurisdiction</a:t>
            </a:r>
          </a:p>
          <a:p>
            <a:r>
              <a:rPr lang="en-US" sz="2800" dirty="0"/>
              <a:t>CMFs came from standalone countermeasures featured in the Clearinghouse</a:t>
            </a:r>
          </a:p>
          <a:p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Inappropriately Applying CMFs as SPF Adjustment Factors</a:t>
            </a:r>
          </a:p>
        </p:txBody>
      </p:sp>
    </p:spTree>
    <p:extLst>
      <p:ext uri="{BB962C8B-B14F-4D97-AF65-F5344CB8AC3E}">
        <p14:creationId xmlns:p14="http://schemas.microsoft.com/office/powerpoint/2010/main" val="32832398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Inappropriately Applying CMFs as SPF Adjustment Factors</a:t>
            </a:r>
          </a:p>
        </p:txBody>
      </p:sp>
      <p:sp>
        <p:nvSpPr>
          <p:cNvPr id="7" name="Rectangle 6"/>
          <p:cNvSpPr/>
          <p:nvPr/>
        </p:nvSpPr>
        <p:spPr>
          <a:xfrm>
            <a:off x="2438400" y="1600200"/>
            <a:ext cx="1676400" cy="42211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Minor concerns</a:t>
            </a:r>
          </a:p>
        </p:txBody>
      </p:sp>
      <p:sp>
        <p:nvSpPr>
          <p:cNvPr id="8" name="Rectangle 7"/>
          <p:cNvSpPr/>
          <p:nvPr/>
        </p:nvSpPr>
        <p:spPr>
          <a:xfrm>
            <a:off x="4610100" y="1574007"/>
            <a:ext cx="1676400" cy="422116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Major concerns</a:t>
            </a:r>
          </a:p>
        </p:txBody>
      </p:sp>
    </p:spTree>
    <p:extLst>
      <p:ext uri="{BB962C8B-B14F-4D97-AF65-F5344CB8AC3E}">
        <p14:creationId xmlns:p14="http://schemas.microsoft.com/office/powerpoint/2010/main" val="907190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Could be appropriate at some locations but inappropriate at others</a:t>
            </a:r>
          </a:p>
          <a:p>
            <a:r>
              <a:rPr lang="en-US" dirty="0"/>
              <a:t>Most of the anticipated benefit came from estimates from standalone CMFs rather than factors in the SPF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Inappropriately Applying CMFs as SPF Adjustment Factors</a:t>
            </a:r>
          </a:p>
        </p:txBody>
      </p:sp>
    </p:spTree>
    <p:extLst>
      <p:ext uri="{BB962C8B-B14F-4D97-AF65-F5344CB8AC3E}">
        <p14:creationId xmlns:p14="http://schemas.microsoft.com/office/powerpoint/2010/main" val="24989871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sz="2800" dirty="0"/>
              <a:t>Standalone CMFs may not have matched base condition of the SPF in terms of site characteristics </a:t>
            </a:r>
          </a:p>
          <a:p>
            <a:r>
              <a:rPr lang="en-US" sz="2800" dirty="0"/>
              <a:t>Standalone CMFs may not have been a good match to some sites based on crash type patterns</a:t>
            </a:r>
          </a:p>
          <a:p>
            <a:pPr lvl="1"/>
            <a:r>
              <a:rPr lang="en-US" dirty="0"/>
              <a:t>If a countermeasure was intended for a </a:t>
            </a:r>
            <a:r>
              <a:rPr lang="en-US" u="sng" dirty="0"/>
              <a:t>target</a:t>
            </a:r>
            <a:r>
              <a:rPr lang="en-US" dirty="0"/>
              <a:t> crash type, but the author reported a CMF developed for </a:t>
            </a:r>
            <a:r>
              <a:rPr lang="en-US" u="sng" dirty="0"/>
              <a:t>total</a:t>
            </a:r>
            <a:r>
              <a:rPr lang="en-US" dirty="0"/>
              <a:t> crashes</a:t>
            </a:r>
          </a:p>
          <a:p>
            <a:pPr lvl="1"/>
            <a:r>
              <a:rPr lang="en-US" dirty="0"/>
              <a:t>Would likely have a different effect on total crashes if applied at a location with a substantially lower proportion of the target crash type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Inappropriately Applying CMFs as SPF Adjustment Factors</a:t>
            </a:r>
          </a:p>
        </p:txBody>
      </p:sp>
    </p:spTree>
    <p:extLst>
      <p:ext uri="{BB962C8B-B14F-4D97-AF65-F5344CB8AC3E}">
        <p14:creationId xmlns:p14="http://schemas.microsoft.com/office/powerpoint/2010/main" val="3346056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Potential for overreach in applying standalone CMFs (i.e., over estimating benefit of treatments by applying too many CMFs)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Inappropriately Applying CMFs as SPF Adjustment Factors</a:t>
            </a:r>
          </a:p>
        </p:txBody>
      </p:sp>
    </p:spTree>
    <p:extLst>
      <p:ext uri="{BB962C8B-B14F-4D97-AF65-F5344CB8AC3E}">
        <p14:creationId xmlns:p14="http://schemas.microsoft.com/office/powerpoint/2010/main" val="25682252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0413" y="1544638"/>
            <a:ext cx="7772400" cy="1362075"/>
          </a:xfrm>
        </p:spPr>
        <p:txBody>
          <a:bodyPr/>
          <a:lstStyle/>
          <a:p>
            <a:pPr algn="ctr"/>
            <a:r>
              <a:rPr lang="en-US" cap="small" dirty="0"/>
              <a:t>Applying too many CMFs without accounting for interrelationship of effect</a:t>
            </a:r>
          </a:p>
        </p:txBody>
      </p:sp>
    </p:spTree>
    <p:extLst>
      <p:ext uri="{BB962C8B-B14F-4D97-AF65-F5344CB8AC3E}">
        <p14:creationId xmlns:p14="http://schemas.microsoft.com/office/powerpoint/2010/main" val="42099295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Applying too many CMFs without accounting for interrelationship of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state agency created a spreadsheet for calculating the anticipated benefits of safety projects</a:t>
            </a:r>
          </a:p>
          <a:p>
            <a:r>
              <a:rPr lang="en-US" dirty="0"/>
              <a:t>The form allowed 10 countermeasures to be included, each with its own CMF</a:t>
            </a:r>
          </a:p>
          <a:p>
            <a:r>
              <a:rPr lang="en-US" dirty="0"/>
              <a:t>In this tool, each CMF would contribute to the anticipated crash reduction</a:t>
            </a:r>
          </a:p>
        </p:txBody>
      </p:sp>
    </p:spTree>
    <p:extLst>
      <p:ext uri="{BB962C8B-B14F-4D97-AF65-F5344CB8AC3E}">
        <p14:creationId xmlns:p14="http://schemas.microsoft.com/office/powerpoint/2010/main" val="40055664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10100" y="1269207"/>
            <a:ext cx="1676400" cy="452596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Major concerns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495300" y="16430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kern="0" dirty="0"/>
              <a:t>Applying too many CMFs without accounting for interrelationship of effect</a:t>
            </a:r>
          </a:p>
        </p:txBody>
      </p:sp>
    </p:spTree>
    <p:extLst>
      <p:ext uri="{BB962C8B-B14F-4D97-AF65-F5344CB8AC3E}">
        <p14:creationId xmlns:p14="http://schemas.microsoft.com/office/powerpoint/2010/main" val="3422335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Applying too many CMFs without accounting for interrelationship of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CMFs may address the same crash type</a:t>
            </a:r>
          </a:p>
          <a:p>
            <a:r>
              <a:rPr lang="en-US" dirty="0"/>
              <a:t>For example, addressing run off road crashes at curves</a:t>
            </a:r>
          </a:p>
          <a:p>
            <a:pPr lvl="1"/>
            <a:r>
              <a:rPr lang="en-US" dirty="0"/>
              <a:t>Chevrons</a:t>
            </a:r>
          </a:p>
          <a:p>
            <a:pPr lvl="1"/>
            <a:r>
              <a:rPr lang="en-US" dirty="0"/>
              <a:t>Wider edgelines</a:t>
            </a:r>
          </a:p>
          <a:p>
            <a:pPr lvl="1"/>
            <a:r>
              <a:rPr lang="en-US" dirty="0"/>
              <a:t>High friction surfacing</a:t>
            </a:r>
          </a:p>
          <a:p>
            <a:r>
              <a:rPr lang="en-US" dirty="0"/>
              <a:t>The effects are related (not independent)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085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Applying too many CMFs without accounting for interrelationship of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6688"/>
            <a:ext cx="8229600" cy="4525963"/>
          </a:xfrm>
        </p:spPr>
        <p:txBody>
          <a:bodyPr/>
          <a:lstStyle/>
          <a:p>
            <a:r>
              <a:rPr lang="en-US" sz="2800" dirty="0"/>
              <a:t>Multiplying CMFs together likely overstates benefit, especially when considering many countermeasures</a:t>
            </a:r>
          </a:p>
          <a:p>
            <a:r>
              <a:rPr lang="en-US" sz="2800" dirty="0"/>
              <a:t>A tool (or analyst) must account for interrelationship of effect</a:t>
            </a:r>
          </a:p>
          <a:p>
            <a:r>
              <a:rPr lang="en-US" sz="2800" dirty="0"/>
              <a:t>Conservative approach: Use CMF from only the most effective treatment</a:t>
            </a:r>
          </a:p>
          <a:p>
            <a:r>
              <a:rPr lang="en-US" sz="2800" dirty="0"/>
              <a:t>More guidance forthcoming in the Highway Safety Manual, 2</a:t>
            </a:r>
            <a:r>
              <a:rPr lang="en-US" sz="2800" baseline="30000" dirty="0"/>
              <a:t>nd</a:t>
            </a:r>
            <a:r>
              <a:rPr lang="en-US" sz="2800" dirty="0"/>
              <a:t> edition using results from NCHRP 17-63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8380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CMF Misapplications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295401"/>
            <a:ext cx="3886200" cy="358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Clearly right</a:t>
            </a:r>
          </a:p>
        </p:txBody>
      </p:sp>
      <p:sp>
        <p:nvSpPr>
          <p:cNvPr id="6" name="Rectangle 5"/>
          <p:cNvSpPr/>
          <p:nvPr/>
        </p:nvSpPr>
        <p:spPr>
          <a:xfrm>
            <a:off x="4610100" y="1295400"/>
            <a:ext cx="3886200" cy="358140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Clearly wrong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B9EB72-94A1-4EC9-8449-274B2CA10D8E}"/>
              </a:ext>
            </a:extLst>
          </p:cNvPr>
          <p:cNvSpPr txBox="1"/>
          <p:nvPr/>
        </p:nvSpPr>
        <p:spPr>
          <a:xfrm>
            <a:off x="152400" y="4968249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an ideal world, it would always be obvious when CMFs were applied correctly and when they were applied incorrectly.</a:t>
            </a:r>
          </a:p>
        </p:txBody>
      </p:sp>
    </p:spTree>
    <p:extLst>
      <p:ext uri="{BB962C8B-B14F-4D97-AF65-F5344CB8AC3E}">
        <p14:creationId xmlns:p14="http://schemas.microsoft.com/office/powerpoint/2010/main" val="4122792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CMF Misapplications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295400"/>
            <a:ext cx="1676400" cy="33789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Clearly right</a:t>
            </a:r>
          </a:p>
        </p:txBody>
      </p:sp>
      <p:sp>
        <p:nvSpPr>
          <p:cNvPr id="6" name="Rectangle 5"/>
          <p:cNvSpPr/>
          <p:nvPr/>
        </p:nvSpPr>
        <p:spPr>
          <a:xfrm>
            <a:off x="6781800" y="1295400"/>
            <a:ext cx="1714500" cy="33789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Clearly wrong</a:t>
            </a:r>
          </a:p>
        </p:txBody>
      </p:sp>
      <p:sp>
        <p:nvSpPr>
          <p:cNvPr id="7" name="Rectangle 6"/>
          <p:cNvSpPr/>
          <p:nvPr/>
        </p:nvSpPr>
        <p:spPr>
          <a:xfrm>
            <a:off x="2438400" y="1295400"/>
            <a:ext cx="1676400" cy="337899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Minor concerns</a:t>
            </a:r>
          </a:p>
        </p:txBody>
      </p:sp>
      <p:sp>
        <p:nvSpPr>
          <p:cNvPr id="8" name="Rectangle 7"/>
          <p:cNvSpPr/>
          <p:nvPr/>
        </p:nvSpPr>
        <p:spPr>
          <a:xfrm>
            <a:off x="4610100" y="1269207"/>
            <a:ext cx="1676400" cy="337899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Major concerns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AEC314-3EAB-44F5-82ED-AE2EF1C5125C}"/>
              </a:ext>
            </a:extLst>
          </p:cNvPr>
          <p:cNvSpPr txBox="1"/>
          <p:nvPr/>
        </p:nvSpPr>
        <p:spPr>
          <a:xfrm>
            <a:off x="190500" y="48768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reality, there is often a grey area, where CMFs might have been applied appropriately, but the application may have some minor or major concerns. </a:t>
            </a:r>
          </a:p>
        </p:txBody>
      </p:sp>
    </p:spTree>
    <p:extLst>
      <p:ext uri="{BB962C8B-B14F-4D97-AF65-F5344CB8AC3E}">
        <p14:creationId xmlns:p14="http://schemas.microsoft.com/office/powerpoint/2010/main" val="2406074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5B9B7-EB04-4F3E-A0F0-79738B1EF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CMF Misapplications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5D6E1-246B-48B2-87EB-345E22540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Calculating CMF incorrectly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Applying CMF to wrong crash type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Inappropriately applying CMFs as SPF adjustment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Applying too many CMFs without accounting for interrelationship of effect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36471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3CB7D-1508-48FA-8E0A-1BA780447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CMF Misapplications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8D6A1-151D-4C81-A6A6-5CCDA8DA1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examples based on real encounters</a:t>
            </a:r>
          </a:p>
          <a:p>
            <a:r>
              <a:rPr lang="en-US" dirty="0"/>
              <a:t>Names and numbers changed to protect the innocent (or guilty)</a:t>
            </a:r>
          </a:p>
          <a:p>
            <a:endParaRPr lang="en-US" dirty="0"/>
          </a:p>
        </p:txBody>
      </p:sp>
      <p:pic>
        <p:nvPicPr>
          <p:cNvPr id="1026" name="Picture 2" descr="https://s24476.pcdn.co/wp-content/uploads/2018/08/web1_Sheriff-badge-RGB-9.jpg">
            <a:extLst>
              <a:ext uri="{FF2B5EF4-FFF2-40B4-BE49-F238E27FC236}">
                <a16:creationId xmlns:a16="http://schemas.microsoft.com/office/drawing/2014/main" id="{69E604A8-405D-4711-A8B8-F8A4C0846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429000"/>
            <a:ext cx="2000250" cy="221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092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0413" y="1544638"/>
            <a:ext cx="7772400" cy="1362075"/>
          </a:xfrm>
        </p:spPr>
        <p:txBody>
          <a:bodyPr/>
          <a:lstStyle/>
          <a:p>
            <a:pPr algn="ctr"/>
            <a:r>
              <a:rPr lang="en-US" cap="small" dirty="0"/>
              <a:t>Calculating CMF Incorrectly</a:t>
            </a:r>
          </a:p>
        </p:txBody>
      </p:sp>
    </p:spTree>
    <p:extLst>
      <p:ext uri="{BB962C8B-B14F-4D97-AF65-F5344CB8AC3E}">
        <p14:creationId xmlns:p14="http://schemas.microsoft.com/office/powerpoint/2010/main" val="3994610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CMF Incorrectly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engineer considered realigning an intersection from the current 75 degree angle to 90 degrees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267200" y="3276600"/>
            <a:ext cx="0" cy="23622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3657600"/>
            <a:ext cx="6248400" cy="1828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0" y="4457700"/>
            <a:ext cx="6096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905000" y="3863181"/>
            <a:ext cx="152400" cy="40401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127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CMF Incorrectly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study indicates a CMF of 1.48 for a 75 degree intersection compared to a 90 degree intersection</a:t>
            </a:r>
          </a:p>
          <a:p>
            <a:r>
              <a:rPr lang="en-US" dirty="0"/>
              <a:t>Engineer’s question: “Would it be logical to assume if this intersection was realigned to 90 degrees that the crash rate would then drop by 52 percent?”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653215"/>
      </p:ext>
    </p:extLst>
  </p:cSld>
  <p:clrMapOvr>
    <a:masterClrMapping/>
  </p:clrMapOvr>
</p:sld>
</file>

<file path=ppt/theme/theme1.xml><?xml version="1.0" encoding="utf-8"?>
<a:theme xmlns:a="http://schemas.openxmlformats.org/drawingml/2006/main" name="CMF Clearinghouse General Presentatio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CMF Clearinghouse General Presentation</Template>
  <TotalTime>418</TotalTime>
  <Words>1072</Words>
  <Application>Microsoft Office PowerPoint</Application>
  <PresentationFormat>On-screen Show (4:3)</PresentationFormat>
  <Paragraphs>119</Paragraphs>
  <Slides>29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CMF Clearinghouse General Presentation</vt:lpstr>
      <vt:lpstr>Misapplications of CMFs</vt:lpstr>
      <vt:lpstr>Introduction</vt:lpstr>
      <vt:lpstr>CMF Misapplications</vt:lpstr>
      <vt:lpstr>CMF Misapplications</vt:lpstr>
      <vt:lpstr>CMF Misapplications</vt:lpstr>
      <vt:lpstr>CMF Misapplications</vt:lpstr>
      <vt:lpstr>Calculating CMF Incorrectly</vt:lpstr>
      <vt:lpstr>Calculating CMF Incorrectly</vt:lpstr>
      <vt:lpstr>Calculating CMF Incorrectly</vt:lpstr>
      <vt:lpstr>Calculating CMF Incorrectly</vt:lpstr>
      <vt:lpstr>Calculating CMF Incorrectly</vt:lpstr>
      <vt:lpstr>Applying CMF to Wrong Crash Type</vt:lpstr>
      <vt:lpstr>Applying CMF to Wrong Crash Type</vt:lpstr>
      <vt:lpstr>Applying CMF to Wrong Crash Type</vt:lpstr>
      <vt:lpstr>Applying CMF to Wrong Crash Type</vt:lpstr>
      <vt:lpstr>Applying CMF to Wrong Crash Type</vt:lpstr>
      <vt:lpstr>Applying CMF to Wrong Crash Type</vt:lpstr>
      <vt:lpstr>Inappropriately Applying CMFs as SPF Adjustment Factors</vt:lpstr>
      <vt:lpstr>Inappropriately Applying CMFs as SPF Adjustment Factors</vt:lpstr>
      <vt:lpstr>Inappropriately Applying CMFs as SPF Adjustment Factors</vt:lpstr>
      <vt:lpstr>Inappropriately Applying CMFs as SPF Adjustment Factors</vt:lpstr>
      <vt:lpstr>Inappropriately Applying CMFs as SPF Adjustment Factors</vt:lpstr>
      <vt:lpstr>Inappropriately Applying CMFs as SPF Adjustment Factors</vt:lpstr>
      <vt:lpstr>Inappropriately Applying CMFs as SPF Adjustment Factors</vt:lpstr>
      <vt:lpstr>Applying too many CMFs without accounting for interrelationship of effect</vt:lpstr>
      <vt:lpstr>Applying too many CMFs without accounting for interrelationship of effect</vt:lpstr>
      <vt:lpstr>PowerPoint Presentation</vt:lpstr>
      <vt:lpstr>Applying too many CMFs without accounting for interrelationship of effect</vt:lpstr>
      <vt:lpstr>Applying too many CMFs without accounting for interrelationship of effect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CMF Clearinghouse Update and New Search Functionality</dc:title>
  <dc:creator>dcarter</dc:creator>
  <cp:lastModifiedBy>Carter, Daniel L</cp:lastModifiedBy>
  <cp:revision>145</cp:revision>
  <dcterms:created xsi:type="dcterms:W3CDTF">2006-08-16T00:00:00Z</dcterms:created>
  <dcterms:modified xsi:type="dcterms:W3CDTF">2018-12-19T13:54:25Z</dcterms:modified>
</cp:coreProperties>
</file>