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handoutMasterIdLst>
    <p:handoutMasterId r:id="rId66"/>
  </p:handoutMasterIdLst>
  <p:sldIdLst>
    <p:sldId id="258" r:id="rId5"/>
    <p:sldId id="424" r:id="rId6"/>
    <p:sldId id="426" r:id="rId7"/>
    <p:sldId id="374" r:id="rId8"/>
    <p:sldId id="457" r:id="rId9"/>
    <p:sldId id="366" r:id="rId10"/>
    <p:sldId id="330" r:id="rId11"/>
    <p:sldId id="425" r:id="rId12"/>
    <p:sldId id="427" r:id="rId13"/>
    <p:sldId id="345" r:id="rId14"/>
    <p:sldId id="346" r:id="rId15"/>
    <p:sldId id="401" r:id="rId16"/>
    <p:sldId id="343" r:id="rId17"/>
    <p:sldId id="363" r:id="rId18"/>
    <p:sldId id="428" r:id="rId19"/>
    <p:sldId id="430" r:id="rId20"/>
    <p:sldId id="431" r:id="rId21"/>
    <p:sldId id="432" r:id="rId22"/>
    <p:sldId id="433" r:id="rId23"/>
    <p:sldId id="465" r:id="rId24"/>
    <p:sldId id="463" r:id="rId25"/>
    <p:sldId id="466" r:id="rId26"/>
    <p:sldId id="464" r:id="rId27"/>
    <p:sldId id="456" r:id="rId28"/>
    <p:sldId id="459" r:id="rId29"/>
    <p:sldId id="368" r:id="rId30"/>
    <p:sldId id="429" r:id="rId31"/>
    <p:sldId id="348" r:id="rId32"/>
    <p:sldId id="434" r:id="rId33"/>
    <p:sldId id="435" r:id="rId34"/>
    <p:sldId id="436" r:id="rId35"/>
    <p:sldId id="416" r:id="rId36"/>
    <p:sldId id="373" r:id="rId37"/>
    <p:sldId id="372" r:id="rId38"/>
    <p:sldId id="437" r:id="rId39"/>
    <p:sldId id="438" r:id="rId40"/>
    <p:sldId id="398" r:id="rId41"/>
    <p:sldId id="439" r:id="rId42"/>
    <p:sldId id="440" r:id="rId43"/>
    <p:sldId id="441" r:id="rId44"/>
    <p:sldId id="403" r:id="rId45"/>
    <p:sldId id="380" r:id="rId46"/>
    <p:sldId id="442" r:id="rId47"/>
    <p:sldId id="443" r:id="rId48"/>
    <p:sldId id="444" r:id="rId49"/>
    <p:sldId id="445" r:id="rId50"/>
    <p:sldId id="446" r:id="rId51"/>
    <p:sldId id="452" r:id="rId52"/>
    <p:sldId id="447" r:id="rId53"/>
    <p:sldId id="421" r:id="rId54"/>
    <p:sldId id="422" r:id="rId55"/>
    <p:sldId id="460" r:id="rId56"/>
    <p:sldId id="423" r:id="rId57"/>
    <p:sldId id="453" r:id="rId58"/>
    <p:sldId id="454" r:id="rId59"/>
    <p:sldId id="455" r:id="rId60"/>
    <p:sldId id="461" r:id="rId61"/>
    <p:sldId id="450" r:id="rId62"/>
    <p:sldId id="451" r:id="rId63"/>
    <p:sldId id="371" r:id="rId6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rry, Karen (FHWA)" initials="SK(" lastIdx="4" clrIdx="0">
    <p:extLst>
      <p:ext uri="{19B8F6BF-5375-455C-9EA6-DF929625EA0E}">
        <p15:presenceInfo xmlns:p15="http://schemas.microsoft.com/office/powerpoint/2012/main" userId="S-1-5-21-982035342-1880134254-310265210-138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592C2-DA28-4BEB-BD9E-537598D3D44F}" v="257" dt="2021-02-22T17:10:57.365"/>
    <p1510:client id="{5F8B5B0A-87DA-489A-A1C7-99DB464F4FEE}" v="44" dt="2021-02-23T12:39:01.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85940" autoAdjust="0"/>
  </p:normalViewPr>
  <p:slideViewPr>
    <p:cSldViewPr>
      <p:cViewPr varScale="1">
        <p:scale>
          <a:sx n="98" d="100"/>
          <a:sy n="98" d="100"/>
        </p:scale>
        <p:origin x="117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384"/>
    </p:cViewPr>
  </p:sorterViewPr>
  <p:notesViewPr>
    <p:cSldViewPr>
      <p:cViewPr varScale="1">
        <p:scale>
          <a:sx n="47" d="100"/>
          <a:sy n="47" d="100"/>
        </p:scale>
        <p:origin x="-1968"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981275-2F13-4786-BA6E-C7EC1EB8A2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5CFC6C6-CBA1-4D0C-9C46-D3DBDDE3DD83}">
      <dgm:prSet/>
      <dgm:spPr>
        <a:solidFill>
          <a:schemeClr val="accent2"/>
        </a:solidFill>
      </dgm:spPr>
      <dgm:t>
        <a:bodyPr/>
        <a:lstStyle/>
        <a:p>
          <a:r>
            <a:rPr lang="en-US" dirty="0"/>
            <a:t>Before/After and Cross-Sectional studies:</a:t>
          </a:r>
        </a:p>
      </dgm:t>
    </dgm:pt>
    <dgm:pt modelId="{EE25E731-C06A-4B16-A805-5937971FB667}" type="parTrans" cxnId="{C490991D-26CA-47AD-844D-46434319755A}">
      <dgm:prSet/>
      <dgm:spPr/>
      <dgm:t>
        <a:bodyPr/>
        <a:lstStyle/>
        <a:p>
          <a:endParaRPr lang="en-US"/>
        </a:p>
      </dgm:t>
    </dgm:pt>
    <dgm:pt modelId="{D9BB3455-0FF8-4D3B-8B76-A13BE129936F}" type="sibTrans" cxnId="{C490991D-26CA-47AD-844D-46434319755A}">
      <dgm:prSet/>
      <dgm:spPr/>
      <dgm:t>
        <a:bodyPr/>
        <a:lstStyle/>
        <a:p>
          <a:endParaRPr lang="en-US"/>
        </a:p>
      </dgm:t>
    </dgm:pt>
    <dgm:pt modelId="{A7E50A7F-AABA-46AA-9DC0-14C21A3A78C6}">
      <dgm:prSet/>
      <dgm:spPr>
        <a:noFill/>
      </dgm:spPr>
      <dgm:t>
        <a:bodyPr/>
        <a:lstStyle/>
        <a:p>
          <a:r>
            <a:rPr lang="en-US" dirty="0"/>
            <a:t>Sample Size</a:t>
          </a:r>
        </a:p>
      </dgm:t>
    </dgm:pt>
    <dgm:pt modelId="{8054BC5C-AFCF-4803-B011-BD3B0095FFD9}" type="parTrans" cxnId="{A200DA28-6925-408A-934E-517A9428F315}">
      <dgm:prSet/>
      <dgm:spPr/>
      <dgm:t>
        <a:bodyPr/>
        <a:lstStyle/>
        <a:p>
          <a:endParaRPr lang="en-US"/>
        </a:p>
      </dgm:t>
    </dgm:pt>
    <dgm:pt modelId="{3E82FD18-A576-4BB3-AA95-1888126770DC}" type="sibTrans" cxnId="{A200DA28-6925-408A-934E-517A9428F315}">
      <dgm:prSet/>
      <dgm:spPr/>
      <dgm:t>
        <a:bodyPr/>
        <a:lstStyle/>
        <a:p>
          <a:endParaRPr lang="en-US"/>
        </a:p>
      </dgm:t>
    </dgm:pt>
    <dgm:pt modelId="{A13A451C-0588-4AB1-AB40-FBF1ADE2D518}">
      <dgm:prSet/>
      <dgm:spPr>
        <a:noFill/>
      </dgm:spPr>
      <dgm:t>
        <a:bodyPr/>
        <a:lstStyle/>
        <a:p>
          <a:r>
            <a:rPr lang="en-US" dirty="0"/>
            <a:t>Study Design and Statistical Methodology</a:t>
          </a:r>
        </a:p>
      </dgm:t>
    </dgm:pt>
    <dgm:pt modelId="{7C9EE3B8-0D6D-4AC3-B22E-E69CB4B1D65F}" type="parTrans" cxnId="{F65EE68C-D3A5-4975-8F2F-F475768874E3}">
      <dgm:prSet/>
      <dgm:spPr/>
      <dgm:t>
        <a:bodyPr/>
        <a:lstStyle/>
        <a:p>
          <a:endParaRPr lang="en-US"/>
        </a:p>
      </dgm:t>
    </dgm:pt>
    <dgm:pt modelId="{0FF7789C-3B7C-4BFC-B2CE-2DD1D105D1A4}" type="sibTrans" cxnId="{F65EE68C-D3A5-4975-8F2F-F475768874E3}">
      <dgm:prSet/>
      <dgm:spPr/>
      <dgm:t>
        <a:bodyPr/>
        <a:lstStyle/>
        <a:p>
          <a:endParaRPr lang="en-US"/>
        </a:p>
      </dgm:t>
    </dgm:pt>
    <dgm:pt modelId="{446C47B8-9AAD-4EBC-AB99-A6DB1F287619}">
      <dgm:prSet/>
      <dgm:spPr>
        <a:noFill/>
      </dgm:spPr>
      <dgm:t>
        <a:bodyPr/>
        <a:lstStyle/>
        <a:p>
          <a:r>
            <a:rPr lang="en-US" dirty="0"/>
            <a:t>Statistical Significance (standard error is used to determine statistical significance)</a:t>
          </a:r>
        </a:p>
      </dgm:t>
    </dgm:pt>
    <dgm:pt modelId="{D2567BBA-0802-4207-9056-BE3CD51DF90D}" type="parTrans" cxnId="{20149B7B-CDCD-49A3-B8DE-F854168AD315}">
      <dgm:prSet/>
      <dgm:spPr/>
      <dgm:t>
        <a:bodyPr/>
        <a:lstStyle/>
        <a:p>
          <a:endParaRPr lang="en-US"/>
        </a:p>
      </dgm:t>
    </dgm:pt>
    <dgm:pt modelId="{58594A62-7C4C-444F-87B8-2FEDE018513B}" type="sibTrans" cxnId="{20149B7B-CDCD-49A3-B8DE-F854168AD315}">
      <dgm:prSet/>
      <dgm:spPr/>
      <dgm:t>
        <a:bodyPr/>
        <a:lstStyle/>
        <a:p>
          <a:endParaRPr lang="en-US"/>
        </a:p>
      </dgm:t>
    </dgm:pt>
    <dgm:pt modelId="{3FED0ACC-B38D-404B-9AF5-F0A2A73E1558}">
      <dgm:prSet/>
      <dgm:spPr>
        <a:solidFill>
          <a:schemeClr val="accent2"/>
        </a:solidFill>
      </dgm:spPr>
      <dgm:t>
        <a:bodyPr/>
        <a:lstStyle/>
        <a:p>
          <a:r>
            <a:rPr lang="en-US" dirty="0"/>
            <a:t>Meta-Analysis and Meta-Regression studies:</a:t>
          </a:r>
        </a:p>
      </dgm:t>
    </dgm:pt>
    <dgm:pt modelId="{4BC63EC1-AB82-4DAE-8D53-373ABCEC649E}" type="parTrans" cxnId="{9B155A74-D04B-4E90-B6D1-377AC7865FCD}">
      <dgm:prSet/>
      <dgm:spPr/>
      <dgm:t>
        <a:bodyPr/>
        <a:lstStyle/>
        <a:p>
          <a:endParaRPr lang="en-US"/>
        </a:p>
      </dgm:t>
    </dgm:pt>
    <dgm:pt modelId="{1F4E2055-5E21-4602-BF21-D2D83DD0FE77}" type="sibTrans" cxnId="{9B155A74-D04B-4E90-B6D1-377AC7865FCD}">
      <dgm:prSet/>
      <dgm:spPr/>
      <dgm:t>
        <a:bodyPr/>
        <a:lstStyle/>
        <a:p>
          <a:endParaRPr lang="en-US"/>
        </a:p>
      </dgm:t>
    </dgm:pt>
    <dgm:pt modelId="{C901FBFE-521B-4DAB-872E-8859EF4CE982}">
      <dgm:prSet/>
      <dgm:spPr>
        <a:noFill/>
      </dgm:spPr>
      <dgm:t>
        <a:bodyPr/>
        <a:lstStyle/>
        <a:p>
          <a:r>
            <a:rPr lang="en-US"/>
            <a:t>Methodology and Data</a:t>
          </a:r>
        </a:p>
      </dgm:t>
    </dgm:pt>
    <dgm:pt modelId="{6BC9D5E2-E3CF-4431-8E85-730A85F54CB8}" type="parTrans" cxnId="{069E8D9D-406E-4D9D-ACC0-F6AFA7684635}">
      <dgm:prSet/>
      <dgm:spPr/>
      <dgm:t>
        <a:bodyPr/>
        <a:lstStyle/>
        <a:p>
          <a:endParaRPr lang="en-US"/>
        </a:p>
      </dgm:t>
    </dgm:pt>
    <dgm:pt modelId="{FD4D10C6-3C22-4E30-B320-907AA22746DA}" type="sibTrans" cxnId="{069E8D9D-406E-4D9D-ACC0-F6AFA7684635}">
      <dgm:prSet/>
      <dgm:spPr/>
      <dgm:t>
        <a:bodyPr/>
        <a:lstStyle/>
        <a:p>
          <a:endParaRPr lang="en-US"/>
        </a:p>
      </dgm:t>
    </dgm:pt>
    <dgm:pt modelId="{E53E038F-3BB9-4736-95A4-4D3BB426D6D7}">
      <dgm:prSet/>
      <dgm:spPr>
        <a:noFill/>
      </dgm:spPr>
      <dgm:t>
        <a:bodyPr/>
        <a:lstStyle/>
        <a:p>
          <a:r>
            <a:rPr lang="en-US" dirty="0"/>
            <a:t>Individual CMF Quality</a:t>
          </a:r>
        </a:p>
      </dgm:t>
    </dgm:pt>
    <dgm:pt modelId="{A4EE008E-7D0D-459A-A94B-0E7029BBB9A5}" type="parTrans" cxnId="{04C227A5-CE88-4300-97EF-5AA887E52D25}">
      <dgm:prSet/>
      <dgm:spPr/>
      <dgm:t>
        <a:bodyPr/>
        <a:lstStyle/>
        <a:p>
          <a:endParaRPr lang="en-US"/>
        </a:p>
      </dgm:t>
    </dgm:pt>
    <dgm:pt modelId="{23B003CE-45BD-4F3A-A03C-10B96A8CEDF1}" type="sibTrans" cxnId="{04C227A5-CE88-4300-97EF-5AA887E52D25}">
      <dgm:prSet/>
      <dgm:spPr/>
      <dgm:t>
        <a:bodyPr/>
        <a:lstStyle/>
        <a:p>
          <a:endParaRPr lang="en-US"/>
        </a:p>
      </dgm:t>
    </dgm:pt>
    <dgm:pt modelId="{4D732241-0390-431E-BF5B-BE879DFF4AEA}">
      <dgm:prSet/>
      <dgm:spPr>
        <a:noFill/>
      </dgm:spPr>
      <dgm:t>
        <a:bodyPr/>
        <a:lstStyle/>
        <a:p>
          <a:r>
            <a:rPr lang="en-US" dirty="0"/>
            <a:t>Appropriateness of Combining / Developing CMFunctions</a:t>
          </a:r>
        </a:p>
      </dgm:t>
    </dgm:pt>
    <dgm:pt modelId="{F4A1F5B7-5F5E-416C-839B-4461FFD63160}" type="parTrans" cxnId="{DEFBCC3D-D811-4260-8FBB-E2BD492240F3}">
      <dgm:prSet/>
      <dgm:spPr/>
      <dgm:t>
        <a:bodyPr/>
        <a:lstStyle/>
        <a:p>
          <a:endParaRPr lang="en-US"/>
        </a:p>
      </dgm:t>
    </dgm:pt>
    <dgm:pt modelId="{7403E02B-FE6F-4FEF-A277-BB5A47747CD8}" type="sibTrans" cxnId="{DEFBCC3D-D811-4260-8FBB-E2BD492240F3}">
      <dgm:prSet/>
      <dgm:spPr/>
      <dgm:t>
        <a:bodyPr/>
        <a:lstStyle/>
        <a:p>
          <a:endParaRPr lang="en-US"/>
        </a:p>
      </dgm:t>
    </dgm:pt>
    <dgm:pt modelId="{1E93D354-8FE5-49B1-B2ED-857DD665A91B}">
      <dgm:prSet/>
      <dgm:spPr>
        <a:noFill/>
      </dgm:spPr>
      <dgm:t>
        <a:bodyPr/>
        <a:lstStyle/>
        <a:p>
          <a:r>
            <a:rPr lang="en-US"/>
            <a:t>Statistical significance / Appropriateness of Analysis</a:t>
          </a:r>
        </a:p>
      </dgm:t>
    </dgm:pt>
    <dgm:pt modelId="{88FD67BE-6DFB-4D2B-8A9F-A1C2370CE640}" type="parTrans" cxnId="{C6502AF0-62CA-4A29-BA42-8799DFF6731B}">
      <dgm:prSet/>
      <dgm:spPr/>
      <dgm:t>
        <a:bodyPr/>
        <a:lstStyle/>
        <a:p>
          <a:endParaRPr lang="en-US"/>
        </a:p>
      </dgm:t>
    </dgm:pt>
    <dgm:pt modelId="{D67C1645-CB12-4315-99A2-56FA4C9B40F8}" type="sibTrans" cxnId="{C6502AF0-62CA-4A29-BA42-8799DFF6731B}">
      <dgm:prSet/>
      <dgm:spPr/>
      <dgm:t>
        <a:bodyPr/>
        <a:lstStyle/>
        <a:p>
          <a:endParaRPr lang="en-US"/>
        </a:p>
      </dgm:t>
    </dgm:pt>
    <dgm:pt modelId="{7AC95F80-4A89-4B58-8E9C-195E517AA7D9}" type="pres">
      <dgm:prSet presAssocID="{EB981275-2F13-4786-BA6E-C7EC1EB8A293}" presName="linear" presStyleCnt="0">
        <dgm:presLayoutVars>
          <dgm:dir/>
          <dgm:animLvl val="lvl"/>
          <dgm:resizeHandles val="exact"/>
        </dgm:presLayoutVars>
      </dgm:prSet>
      <dgm:spPr/>
    </dgm:pt>
    <dgm:pt modelId="{D1239F50-9A8B-4D31-A1B7-C9CD1A79D43F}" type="pres">
      <dgm:prSet presAssocID="{65CFC6C6-CBA1-4D0C-9C46-D3DBDDE3DD83}" presName="parentLin" presStyleCnt="0"/>
      <dgm:spPr/>
    </dgm:pt>
    <dgm:pt modelId="{4B46A531-FAA1-4E5D-A0E1-8F9FF4821C4F}" type="pres">
      <dgm:prSet presAssocID="{65CFC6C6-CBA1-4D0C-9C46-D3DBDDE3DD83}" presName="parentLeftMargin" presStyleLbl="node1" presStyleIdx="0" presStyleCnt="2"/>
      <dgm:spPr/>
    </dgm:pt>
    <dgm:pt modelId="{36FCABFF-46D1-4186-9641-93D0886F0143}" type="pres">
      <dgm:prSet presAssocID="{65CFC6C6-CBA1-4D0C-9C46-D3DBDDE3DD83}" presName="parentText" presStyleLbl="node1" presStyleIdx="0" presStyleCnt="2">
        <dgm:presLayoutVars>
          <dgm:chMax val="0"/>
          <dgm:bulletEnabled val="1"/>
        </dgm:presLayoutVars>
      </dgm:prSet>
      <dgm:spPr/>
    </dgm:pt>
    <dgm:pt modelId="{59F25859-17E2-4F4A-8839-1DEFAEC5E4D6}" type="pres">
      <dgm:prSet presAssocID="{65CFC6C6-CBA1-4D0C-9C46-D3DBDDE3DD83}" presName="negativeSpace" presStyleCnt="0"/>
      <dgm:spPr/>
    </dgm:pt>
    <dgm:pt modelId="{0DF38918-989A-491A-9C2C-3DF7BE400EDF}" type="pres">
      <dgm:prSet presAssocID="{65CFC6C6-CBA1-4D0C-9C46-D3DBDDE3DD83}" presName="childText" presStyleLbl="conFgAcc1" presStyleIdx="0" presStyleCnt="2">
        <dgm:presLayoutVars>
          <dgm:bulletEnabled val="1"/>
        </dgm:presLayoutVars>
      </dgm:prSet>
      <dgm:spPr/>
    </dgm:pt>
    <dgm:pt modelId="{3D7E7EDB-73A7-4791-A62A-F7539645F41F}" type="pres">
      <dgm:prSet presAssocID="{D9BB3455-0FF8-4D3B-8B76-A13BE129936F}" presName="spaceBetweenRectangles" presStyleCnt="0"/>
      <dgm:spPr/>
    </dgm:pt>
    <dgm:pt modelId="{E566F9C1-678E-423A-A641-A5F604CB79C9}" type="pres">
      <dgm:prSet presAssocID="{3FED0ACC-B38D-404B-9AF5-F0A2A73E1558}" presName="parentLin" presStyleCnt="0"/>
      <dgm:spPr/>
    </dgm:pt>
    <dgm:pt modelId="{E95136CF-AD2B-4BC8-A468-B6972AB0F7A0}" type="pres">
      <dgm:prSet presAssocID="{3FED0ACC-B38D-404B-9AF5-F0A2A73E1558}" presName="parentLeftMargin" presStyleLbl="node1" presStyleIdx="0" presStyleCnt="2"/>
      <dgm:spPr/>
    </dgm:pt>
    <dgm:pt modelId="{A55BC11D-3250-4C42-B560-BA3EAB572AC7}" type="pres">
      <dgm:prSet presAssocID="{3FED0ACC-B38D-404B-9AF5-F0A2A73E1558}" presName="parentText" presStyleLbl="node1" presStyleIdx="1" presStyleCnt="2">
        <dgm:presLayoutVars>
          <dgm:chMax val="0"/>
          <dgm:bulletEnabled val="1"/>
        </dgm:presLayoutVars>
      </dgm:prSet>
      <dgm:spPr/>
    </dgm:pt>
    <dgm:pt modelId="{4EC853DB-155B-452B-8093-98DD0D88DE9E}" type="pres">
      <dgm:prSet presAssocID="{3FED0ACC-B38D-404B-9AF5-F0A2A73E1558}" presName="negativeSpace" presStyleCnt="0"/>
      <dgm:spPr/>
    </dgm:pt>
    <dgm:pt modelId="{5D85E0C5-93C9-43C1-BD51-6B8D8ACCAAEB}" type="pres">
      <dgm:prSet presAssocID="{3FED0ACC-B38D-404B-9AF5-F0A2A73E1558}" presName="childText" presStyleLbl="conFgAcc1" presStyleIdx="1" presStyleCnt="2">
        <dgm:presLayoutVars>
          <dgm:bulletEnabled val="1"/>
        </dgm:presLayoutVars>
      </dgm:prSet>
      <dgm:spPr/>
    </dgm:pt>
  </dgm:ptLst>
  <dgm:cxnLst>
    <dgm:cxn modelId="{C490991D-26CA-47AD-844D-46434319755A}" srcId="{EB981275-2F13-4786-BA6E-C7EC1EB8A293}" destId="{65CFC6C6-CBA1-4D0C-9C46-D3DBDDE3DD83}" srcOrd="0" destOrd="0" parTransId="{EE25E731-C06A-4B16-A805-5937971FB667}" sibTransId="{D9BB3455-0FF8-4D3B-8B76-A13BE129936F}"/>
    <dgm:cxn modelId="{A200DA28-6925-408A-934E-517A9428F315}" srcId="{65CFC6C6-CBA1-4D0C-9C46-D3DBDDE3DD83}" destId="{A7E50A7F-AABA-46AA-9DC0-14C21A3A78C6}" srcOrd="0" destOrd="0" parTransId="{8054BC5C-AFCF-4803-B011-BD3B0095FFD9}" sibTransId="{3E82FD18-A576-4BB3-AA95-1888126770DC}"/>
    <dgm:cxn modelId="{90357832-6214-4231-8E3E-B1637F855131}" type="presOf" srcId="{C901FBFE-521B-4DAB-872E-8859EF4CE982}" destId="{5D85E0C5-93C9-43C1-BD51-6B8D8ACCAAEB}" srcOrd="0" destOrd="0" presId="urn:microsoft.com/office/officeart/2005/8/layout/list1"/>
    <dgm:cxn modelId="{DEFBCC3D-D811-4260-8FBB-E2BD492240F3}" srcId="{3FED0ACC-B38D-404B-9AF5-F0A2A73E1558}" destId="{4D732241-0390-431E-BF5B-BE879DFF4AEA}" srcOrd="2" destOrd="0" parTransId="{F4A1F5B7-5F5E-416C-839B-4461FFD63160}" sibTransId="{7403E02B-FE6F-4FEF-A277-BB5A47747CD8}"/>
    <dgm:cxn modelId="{77C8235E-E621-4396-AA8C-E888B6196345}" type="presOf" srcId="{65CFC6C6-CBA1-4D0C-9C46-D3DBDDE3DD83}" destId="{36FCABFF-46D1-4186-9641-93D0886F0143}" srcOrd="1" destOrd="0" presId="urn:microsoft.com/office/officeart/2005/8/layout/list1"/>
    <dgm:cxn modelId="{646FCC45-E5C6-4870-9A23-9A9F8D0A8600}" type="presOf" srcId="{3FED0ACC-B38D-404B-9AF5-F0A2A73E1558}" destId="{E95136CF-AD2B-4BC8-A468-B6972AB0F7A0}" srcOrd="0" destOrd="0" presId="urn:microsoft.com/office/officeart/2005/8/layout/list1"/>
    <dgm:cxn modelId="{1BABD94C-D9F8-43A6-8857-874FB9E0B8A3}" type="presOf" srcId="{A7E50A7F-AABA-46AA-9DC0-14C21A3A78C6}" destId="{0DF38918-989A-491A-9C2C-3DF7BE400EDF}" srcOrd="0" destOrd="0" presId="urn:microsoft.com/office/officeart/2005/8/layout/list1"/>
    <dgm:cxn modelId="{9B155A74-D04B-4E90-B6D1-377AC7865FCD}" srcId="{EB981275-2F13-4786-BA6E-C7EC1EB8A293}" destId="{3FED0ACC-B38D-404B-9AF5-F0A2A73E1558}" srcOrd="1" destOrd="0" parTransId="{4BC63EC1-AB82-4DAE-8D53-373ABCEC649E}" sibTransId="{1F4E2055-5E21-4602-BF21-D2D83DD0FE77}"/>
    <dgm:cxn modelId="{20149B7B-CDCD-49A3-B8DE-F854168AD315}" srcId="{65CFC6C6-CBA1-4D0C-9C46-D3DBDDE3DD83}" destId="{446C47B8-9AAD-4EBC-AB99-A6DB1F287619}" srcOrd="2" destOrd="0" parTransId="{D2567BBA-0802-4207-9056-BE3CD51DF90D}" sibTransId="{58594A62-7C4C-444F-87B8-2FEDE018513B}"/>
    <dgm:cxn modelId="{0F267D81-F94C-4182-BC07-C454580202A5}" type="presOf" srcId="{3FED0ACC-B38D-404B-9AF5-F0A2A73E1558}" destId="{A55BC11D-3250-4C42-B560-BA3EAB572AC7}" srcOrd="1" destOrd="0" presId="urn:microsoft.com/office/officeart/2005/8/layout/list1"/>
    <dgm:cxn modelId="{8EA8C984-E78A-41FB-988B-7BA7CCE9B40A}" type="presOf" srcId="{1E93D354-8FE5-49B1-B2ED-857DD665A91B}" destId="{5D85E0C5-93C9-43C1-BD51-6B8D8ACCAAEB}" srcOrd="0" destOrd="3" presId="urn:microsoft.com/office/officeart/2005/8/layout/list1"/>
    <dgm:cxn modelId="{72D2B586-2811-47E8-8154-BA70C2FF08FD}" type="presOf" srcId="{EB981275-2F13-4786-BA6E-C7EC1EB8A293}" destId="{7AC95F80-4A89-4B58-8E9C-195E517AA7D9}" srcOrd="0" destOrd="0" presId="urn:microsoft.com/office/officeart/2005/8/layout/list1"/>
    <dgm:cxn modelId="{F65EE68C-D3A5-4975-8F2F-F475768874E3}" srcId="{65CFC6C6-CBA1-4D0C-9C46-D3DBDDE3DD83}" destId="{A13A451C-0588-4AB1-AB40-FBF1ADE2D518}" srcOrd="1" destOrd="0" parTransId="{7C9EE3B8-0D6D-4AC3-B22E-E69CB4B1D65F}" sibTransId="{0FF7789C-3B7C-4BFC-B2CE-2DD1D105D1A4}"/>
    <dgm:cxn modelId="{F3008697-4A05-4D95-8983-26DDAB4B889C}" type="presOf" srcId="{4D732241-0390-431E-BF5B-BE879DFF4AEA}" destId="{5D85E0C5-93C9-43C1-BD51-6B8D8ACCAAEB}" srcOrd="0" destOrd="2" presId="urn:microsoft.com/office/officeart/2005/8/layout/list1"/>
    <dgm:cxn modelId="{069E8D9D-406E-4D9D-ACC0-F6AFA7684635}" srcId="{3FED0ACC-B38D-404B-9AF5-F0A2A73E1558}" destId="{C901FBFE-521B-4DAB-872E-8859EF4CE982}" srcOrd="0" destOrd="0" parTransId="{6BC9D5E2-E3CF-4431-8E85-730A85F54CB8}" sibTransId="{FD4D10C6-3C22-4E30-B320-907AA22746DA}"/>
    <dgm:cxn modelId="{637369A2-0183-4143-BCDB-030E2DAC6A29}" type="presOf" srcId="{E53E038F-3BB9-4736-95A4-4D3BB426D6D7}" destId="{5D85E0C5-93C9-43C1-BD51-6B8D8ACCAAEB}" srcOrd="0" destOrd="1" presId="urn:microsoft.com/office/officeart/2005/8/layout/list1"/>
    <dgm:cxn modelId="{04C227A5-CE88-4300-97EF-5AA887E52D25}" srcId="{3FED0ACC-B38D-404B-9AF5-F0A2A73E1558}" destId="{E53E038F-3BB9-4736-95A4-4D3BB426D6D7}" srcOrd="1" destOrd="0" parTransId="{A4EE008E-7D0D-459A-A94B-0E7029BBB9A5}" sibTransId="{23B003CE-45BD-4F3A-A03C-10B96A8CEDF1}"/>
    <dgm:cxn modelId="{2180F0B2-3B6E-4415-AE0C-DFBA391778DF}" type="presOf" srcId="{446C47B8-9AAD-4EBC-AB99-A6DB1F287619}" destId="{0DF38918-989A-491A-9C2C-3DF7BE400EDF}" srcOrd="0" destOrd="2" presId="urn:microsoft.com/office/officeart/2005/8/layout/list1"/>
    <dgm:cxn modelId="{A6EAEFEE-6E1C-4E1E-BB7F-7CF186D4BC49}" type="presOf" srcId="{A13A451C-0588-4AB1-AB40-FBF1ADE2D518}" destId="{0DF38918-989A-491A-9C2C-3DF7BE400EDF}" srcOrd="0" destOrd="1" presId="urn:microsoft.com/office/officeart/2005/8/layout/list1"/>
    <dgm:cxn modelId="{C6502AF0-62CA-4A29-BA42-8799DFF6731B}" srcId="{3FED0ACC-B38D-404B-9AF5-F0A2A73E1558}" destId="{1E93D354-8FE5-49B1-B2ED-857DD665A91B}" srcOrd="3" destOrd="0" parTransId="{88FD67BE-6DFB-4D2B-8A9F-A1C2370CE640}" sibTransId="{D67C1645-CB12-4315-99A2-56FA4C9B40F8}"/>
    <dgm:cxn modelId="{0D57D7F5-7667-495E-9782-A3E609140FF4}" type="presOf" srcId="{65CFC6C6-CBA1-4D0C-9C46-D3DBDDE3DD83}" destId="{4B46A531-FAA1-4E5D-A0E1-8F9FF4821C4F}" srcOrd="0" destOrd="0" presId="urn:microsoft.com/office/officeart/2005/8/layout/list1"/>
    <dgm:cxn modelId="{4D8B5F40-8E42-4FB2-8AC2-70CD20224FDA}" type="presParOf" srcId="{7AC95F80-4A89-4B58-8E9C-195E517AA7D9}" destId="{D1239F50-9A8B-4D31-A1B7-C9CD1A79D43F}" srcOrd="0" destOrd="0" presId="urn:microsoft.com/office/officeart/2005/8/layout/list1"/>
    <dgm:cxn modelId="{3199FB60-C38D-43CA-A92C-9F9702FEB799}" type="presParOf" srcId="{D1239F50-9A8B-4D31-A1B7-C9CD1A79D43F}" destId="{4B46A531-FAA1-4E5D-A0E1-8F9FF4821C4F}" srcOrd="0" destOrd="0" presId="urn:microsoft.com/office/officeart/2005/8/layout/list1"/>
    <dgm:cxn modelId="{2EC79BFD-4F2F-40DD-ACB3-798DCB0122F3}" type="presParOf" srcId="{D1239F50-9A8B-4D31-A1B7-C9CD1A79D43F}" destId="{36FCABFF-46D1-4186-9641-93D0886F0143}" srcOrd="1" destOrd="0" presId="urn:microsoft.com/office/officeart/2005/8/layout/list1"/>
    <dgm:cxn modelId="{D31FF4F4-F0AD-483E-BAFB-743639A1447E}" type="presParOf" srcId="{7AC95F80-4A89-4B58-8E9C-195E517AA7D9}" destId="{59F25859-17E2-4F4A-8839-1DEFAEC5E4D6}" srcOrd="1" destOrd="0" presId="urn:microsoft.com/office/officeart/2005/8/layout/list1"/>
    <dgm:cxn modelId="{2A4D085C-66A0-420B-8C19-BF7BF080F740}" type="presParOf" srcId="{7AC95F80-4A89-4B58-8E9C-195E517AA7D9}" destId="{0DF38918-989A-491A-9C2C-3DF7BE400EDF}" srcOrd="2" destOrd="0" presId="urn:microsoft.com/office/officeart/2005/8/layout/list1"/>
    <dgm:cxn modelId="{EB1FBA84-DF3E-4399-B9D2-958FFBD850C4}" type="presParOf" srcId="{7AC95F80-4A89-4B58-8E9C-195E517AA7D9}" destId="{3D7E7EDB-73A7-4791-A62A-F7539645F41F}" srcOrd="3" destOrd="0" presId="urn:microsoft.com/office/officeart/2005/8/layout/list1"/>
    <dgm:cxn modelId="{578C37EA-E655-4087-920E-FD697BA36292}" type="presParOf" srcId="{7AC95F80-4A89-4B58-8E9C-195E517AA7D9}" destId="{E566F9C1-678E-423A-A641-A5F604CB79C9}" srcOrd="4" destOrd="0" presId="urn:microsoft.com/office/officeart/2005/8/layout/list1"/>
    <dgm:cxn modelId="{246B0CCA-375D-419F-AC3A-D6BC3E0B7EAC}" type="presParOf" srcId="{E566F9C1-678E-423A-A641-A5F604CB79C9}" destId="{E95136CF-AD2B-4BC8-A468-B6972AB0F7A0}" srcOrd="0" destOrd="0" presId="urn:microsoft.com/office/officeart/2005/8/layout/list1"/>
    <dgm:cxn modelId="{87CE0D11-3837-4382-92F5-4C1CD5553575}" type="presParOf" srcId="{E566F9C1-678E-423A-A641-A5F604CB79C9}" destId="{A55BC11D-3250-4C42-B560-BA3EAB572AC7}" srcOrd="1" destOrd="0" presId="urn:microsoft.com/office/officeart/2005/8/layout/list1"/>
    <dgm:cxn modelId="{C87D33F1-A969-476B-9BDB-7F96CC459E63}" type="presParOf" srcId="{7AC95F80-4A89-4B58-8E9C-195E517AA7D9}" destId="{4EC853DB-155B-452B-8093-98DD0D88DE9E}" srcOrd="5" destOrd="0" presId="urn:microsoft.com/office/officeart/2005/8/layout/list1"/>
    <dgm:cxn modelId="{2BC76810-4CD7-4E18-8993-11835AD1AC57}" type="presParOf" srcId="{7AC95F80-4A89-4B58-8E9C-195E517AA7D9}" destId="{5D85E0C5-93C9-43C1-BD51-6B8D8ACCAAE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8918-989A-491A-9C2C-3DF7BE400EDF}">
      <dsp:nvSpPr>
        <dsp:cNvPr id="0" name=""/>
        <dsp:cNvSpPr/>
      </dsp:nvSpPr>
      <dsp:spPr>
        <a:xfrm>
          <a:off x="0" y="424887"/>
          <a:ext cx="8229600" cy="17010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Sample Size</a:t>
          </a:r>
        </a:p>
        <a:p>
          <a:pPr marL="228600" lvl="1" indent="-228600" algn="l" defTabSz="889000">
            <a:lnSpc>
              <a:spcPct val="90000"/>
            </a:lnSpc>
            <a:spcBef>
              <a:spcPct val="0"/>
            </a:spcBef>
            <a:spcAft>
              <a:spcPct val="15000"/>
            </a:spcAft>
            <a:buChar char="•"/>
          </a:pPr>
          <a:r>
            <a:rPr lang="en-US" sz="2000" kern="1200" dirty="0"/>
            <a:t>Study Design and Statistical Methodology</a:t>
          </a:r>
        </a:p>
        <a:p>
          <a:pPr marL="228600" lvl="1" indent="-228600" algn="l" defTabSz="889000">
            <a:lnSpc>
              <a:spcPct val="90000"/>
            </a:lnSpc>
            <a:spcBef>
              <a:spcPct val="0"/>
            </a:spcBef>
            <a:spcAft>
              <a:spcPct val="15000"/>
            </a:spcAft>
            <a:buChar char="•"/>
          </a:pPr>
          <a:r>
            <a:rPr lang="en-US" sz="2000" kern="1200" dirty="0"/>
            <a:t>Statistical Significance (standard error is used to determine statistical significance)</a:t>
          </a:r>
        </a:p>
      </dsp:txBody>
      <dsp:txXfrm>
        <a:off x="0" y="424887"/>
        <a:ext cx="8229600" cy="1701000"/>
      </dsp:txXfrm>
    </dsp:sp>
    <dsp:sp modelId="{36FCABFF-46D1-4186-9641-93D0886F0143}">
      <dsp:nvSpPr>
        <dsp:cNvPr id="0" name=""/>
        <dsp:cNvSpPr/>
      </dsp:nvSpPr>
      <dsp:spPr>
        <a:xfrm>
          <a:off x="411480" y="129687"/>
          <a:ext cx="576072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Before/After and Cross-Sectional studies:</a:t>
          </a:r>
        </a:p>
      </dsp:txBody>
      <dsp:txXfrm>
        <a:off x="440301" y="158508"/>
        <a:ext cx="5703078" cy="532758"/>
      </dsp:txXfrm>
    </dsp:sp>
    <dsp:sp modelId="{5D85E0C5-93C9-43C1-BD51-6B8D8ACCAAEB}">
      <dsp:nvSpPr>
        <dsp:cNvPr id="0" name=""/>
        <dsp:cNvSpPr/>
      </dsp:nvSpPr>
      <dsp:spPr>
        <a:xfrm>
          <a:off x="0" y="2529087"/>
          <a:ext cx="8229600" cy="17640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Methodology and Data</a:t>
          </a:r>
        </a:p>
        <a:p>
          <a:pPr marL="228600" lvl="1" indent="-228600" algn="l" defTabSz="889000">
            <a:lnSpc>
              <a:spcPct val="90000"/>
            </a:lnSpc>
            <a:spcBef>
              <a:spcPct val="0"/>
            </a:spcBef>
            <a:spcAft>
              <a:spcPct val="15000"/>
            </a:spcAft>
            <a:buChar char="•"/>
          </a:pPr>
          <a:r>
            <a:rPr lang="en-US" sz="2000" kern="1200" dirty="0"/>
            <a:t>Individual CMF Quality</a:t>
          </a:r>
        </a:p>
        <a:p>
          <a:pPr marL="228600" lvl="1" indent="-228600" algn="l" defTabSz="889000">
            <a:lnSpc>
              <a:spcPct val="90000"/>
            </a:lnSpc>
            <a:spcBef>
              <a:spcPct val="0"/>
            </a:spcBef>
            <a:spcAft>
              <a:spcPct val="15000"/>
            </a:spcAft>
            <a:buChar char="•"/>
          </a:pPr>
          <a:r>
            <a:rPr lang="en-US" sz="2000" kern="1200" dirty="0"/>
            <a:t>Appropriateness of Combining / Developing CMFunctions</a:t>
          </a:r>
        </a:p>
        <a:p>
          <a:pPr marL="228600" lvl="1" indent="-228600" algn="l" defTabSz="889000">
            <a:lnSpc>
              <a:spcPct val="90000"/>
            </a:lnSpc>
            <a:spcBef>
              <a:spcPct val="0"/>
            </a:spcBef>
            <a:spcAft>
              <a:spcPct val="15000"/>
            </a:spcAft>
            <a:buChar char="•"/>
          </a:pPr>
          <a:r>
            <a:rPr lang="en-US" sz="2000" kern="1200"/>
            <a:t>Statistical significance / Appropriateness of Analysis</a:t>
          </a:r>
        </a:p>
      </dsp:txBody>
      <dsp:txXfrm>
        <a:off x="0" y="2529087"/>
        <a:ext cx="8229600" cy="1764000"/>
      </dsp:txXfrm>
    </dsp:sp>
    <dsp:sp modelId="{A55BC11D-3250-4C42-B560-BA3EAB572AC7}">
      <dsp:nvSpPr>
        <dsp:cNvPr id="0" name=""/>
        <dsp:cNvSpPr/>
      </dsp:nvSpPr>
      <dsp:spPr>
        <a:xfrm>
          <a:off x="411480" y="2233887"/>
          <a:ext cx="576072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Meta-Analysis and Meta-Regression studies:</a:t>
          </a:r>
        </a:p>
      </dsp:txBody>
      <dsp:txXfrm>
        <a:off x="440301" y="2262708"/>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6725"/>
          </a:xfrm>
          <a:prstGeom prst="rect">
            <a:avLst/>
          </a:prstGeom>
        </p:spPr>
        <p:txBody>
          <a:bodyPr vert="horz" lIns="91440" tIns="45720" rIns="91440" bIns="45720" rtlCol="0"/>
          <a:lstStyle>
            <a:lvl1pPr algn="r">
              <a:defRPr sz="1200"/>
            </a:lvl1pPr>
          </a:lstStyle>
          <a:p>
            <a:fld id="{B92CC411-0B90-41EC-BB61-9F73FA81307E}" type="datetimeFigureOut">
              <a:rPr lang="en-US" smtClean="0"/>
              <a:t>2/24/2021</a:t>
            </a:fld>
            <a:endParaRPr lang="en-US"/>
          </a:p>
        </p:txBody>
      </p:sp>
      <p:sp>
        <p:nvSpPr>
          <p:cNvPr id="4" name="Footer Placeholder 3"/>
          <p:cNvSpPr>
            <a:spLocks noGrp="1"/>
          </p:cNvSpPr>
          <p:nvPr>
            <p:ph type="ftr" sz="quarter" idx="2"/>
          </p:nvPr>
        </p:nvSpPr>
        <p:spPr>
          <a:xfrm>
            <a:off x="1" y="8829677"/>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7"/>
            <a:ext cx="3037840" cy="466725"/>
          </a:xfrm>
          <a:prstGeom prst="rect">
            <a:avLst/>
          </a:prstGeom>
        </p:spPr>
        <p:txBody>
          <a:bodyPr vert="horz" lIns="91440" tIns="45720" rIns="91440" bIns="45720" rtlCol="0" anchor="b"/>
          <a:lstStyle>
            <a:lvl1pPr algn="r">
              <a:defRPr sz="1200"/>
            </a:lvl1pPr>
          </a:lstStyle>
          <a:p>
            <a:fld id="{977CA98C-A0E0-4016-92C1-438BBB6A12A8}" type="slidenum">
              <a:rPr lang="en-US" smtClean="0"/>
              <a:t>‹#›</a:t>
            </a:fld>
            <a:endParaRPr lang="en-US"/>
          </a:p>
        </p:txBody>
      </p:sp>
    </p:spTree>
    <p:extLst>
      <p:ext uri="{BB962C8B-B14F-4D97-AF65-F5344CB8AC3E}">
        <p14:creationId xmlns:p14="http://schemas.microsoft.com/office/powerpoint/2010/main" val="167850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255" cy="465445"/>
          </a:xfrm>
          <a:prstGeom prst="rect">
            <a:avLst/>
          </a:prstGeom>
        </p:spPr>
        <p:txBody>
          <a:bodyPr vert="horz" lIns="92309" tIns="46154" rIns="92309" bIns="46154"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590" y="2"/>
            <a:ext cx="3038255" cy="465445"/>
          </a:xfrm>
          <a:prstGeom prst="rect">
            <a:avLst/>
          </a:prstGeom>
        </p:spPr>
        <p:txBody>
          <a:bodyPr vert="horz" lIns="92309" tIns="46154" rIns="92309" bIns="46154" rtlCol="0"/>
          <a:lstStyle>
            <a:lvl1pPr algn="r">
              <a:defRPr sz="1200">
                <a:latin typeface="Arial" charset="0"/>
              </a:defRPr>
            </a:lvl1pPr>
          </a:lstStyle>
          <a:p>
            <a:pPr>
              <a:defRPr/>
            </a:pPr>
            <a:fld id="{ABFC7B87-0BA5-45CB-B252-83A74D565B3D}" type="datetimeFigureOut">
              <a:rPr lang="en-US"/>
              <a:pPr>
                <a:defRPr/>
              </a:pPr>
              <a:t>2/24/2021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700418" y="4415480"/>
            <a:ext cx="5609565" cy="4184317"/>
          </a:xfrm>
          <a:prstGeom prst="rect">
            <a:avLst/>
          </a:prstGeom>
        </p:spPr>
        <p:txBody>
          <a:bodyPr vert="horz" lIns="92309" tIns="46154" rIns="92309" bIns="461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396"/>
            <a:ext cx="3038255" cy="465445"/>
          </a:xfrm>
          <a:prstGeom prst="rect">
            <a:avLst/>
          </a:prstGeom>
        </p:spPr>
        <p:txBody>
          <a:bodyPr vert="horz" lIns="92309" tIns="46154" rIns="92309" bIns="46154"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590" y="8829396"/>
            <a:ext cx="3038255" cy="465445"/>
          </a:xfrm>
          <a:prstGeom prst="rect">
            <a:avLst/>
          </a:prstGeom>
        </p:spPr>
        <p:txBody>
          <a:bodyPr vert="horz" lIns="92309" tIns="46154" rIns="92309" bIns="46154" rtlCol="0" anchor="b"/>
          <a:lstStyle>
            <a:lvl1pPr algn="r">
              <a:defRPr sz="1200">
                <a:latin typeface="Arial" charset="0"/>
              </a:defRPr>
            </a:lvl1pPr>
          </a:lstStyle>
          <a:p>
            <a:pPr>
              <a:defRPr/>
            </a:pPr>
            <a:fld id="{74F06D2A-F673-4DC8-9D37-E8CA78E30C28}" type="slidenum">
              <a:rPr lang="en-US"/>
              <a:pPr>
                <a:defRPr/>
              </a:pPr>
              <a:t>‹#›</a:t>
            </a:fld>
            <a:endParaRPr lang="en-US" dirty="0"/>
          </a:p>
        </p:txBody>
      </p:sp>
    </p:spTree>
    <p:extLst>
      <p:ext uri="{BB962C8B-B14F-4D97-AF65-F5344CB8AC3E}">
        <p14:creationId xmlns:p14="http://schemas.microsoft.com/office/powerpoint/2010/main" val="80572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3039" indent="-278092" eaLnBrk="0" hangingPunct="0">
              <a:defRPr>
                <a:solidFill>
                  <a:schemeClr val="tx1"/>
                </a:solidFill>
                <a:latin typeface="Arial" pitchFamily="34" charset="0"/>
              </a:defRPr>
            </a:lvl2pPr>
            <a:lvl3pPr marL="1112368" indent="-222474" eaLnBrk="0" hangingPunct="0">
              <a:defRPr>
                <a:solidFill>
                  <a:schemeClr val="tx1"/>
                </a:solidFill>
                <a:latin typeface="Arial" pitchFamily="34" charset="0"/>
              </a:defRPr>
            </a:lvl3pPr>
            <a:lvl4pPr marL="1557315" indent="-222474" eaLnBrk="0" hangingPunct="0">
              <a:defRPr>
                <a:solidFill>
                  <a:schemeClr val="tx1"/>
                </a:solidFill>
                <a:latin typeface="Arial" pitchFamily="34" charset="0"/>
              </a:defRPr>
            </a:lvl4pPr>
            <a:lvl5pPr marL="2002262" indent="-222474" eaLnBrk="0" hangingPunct="0">
              <a:defRPr>
                <a:solidFill>
                  <a:schemeClr val="tx1"/>
                </a:solidFill>
                <a:latin typeface="Arial" pitchFamily="34" charset="0"/>
              </a:defRPr>
            </a:lvl5pPr>
            <a:lvl6pPr marL="2447209" indent="-222474" eaLnBrk="0" fontAlgn="base" hangingPunct="0">
              <a:spcBef>
                <a:spcPct val="0"/>
              </a:spcBef>
              <a:spcAft>
                <a:spcPct val="0"/>
              </a:spcAft>
              <a:defRPr>
                <a:solidFill>
                  <a:schemeClr val="tx1"/>
                </a:solidFill>
                <a:latin typeface="Arial" pitchFamily="34" charset="0"/>
              </a:defRPr>
            </a:lvl6pPr>
            <a:lvl7pPr marL="2892156" indent="-222474" eaLnBrk="0" fontAlgn="base" hangingPunct="0">
              <a:spcBef>
                <a:spcPct val="0"/>
              </a:spcBef>
              <a:spcAft>
                <a:spcPct val="0"/>
              </a:spcAft>
              <a:defRPr>
                <a:solidFill>
                  <a:schemeClr val="tx1"/>
                </a:solidFill>
                <a:latin typeface="Arial" pitchFamily="34" charset="0"/>
              </a:defRPr>
            </a:lvl7pPr>
            <a:lvl8pPr marL="3337103" indent="-222474" eaLnBrk="0" fontAlgn="base" hangingPunct="0">
              <a:spcBef>
                <a:spcPct val="0"/>
              </a:spcBef>
              <a:spcAft>
                <a:spcPct val="0"/>
              </a:spcAft>
              <a:defRPr>
                <a:solidFill>
                  <a:schemeClr val="tx1"/>
                </a:solidFill>
                <a:latin typeface="Arial" pitchFamily="34" charset="0"/>
              </a:defRPr>
            </a:lvl8pPr>
            <a:lvl9pPr marL="3782050" indent="-222474" eaLnBrk="0" fontAlgn="base" hangingPunct="0">
              <a:spcBef>
                <a:spcPct val="0"/>
              </a:spcBef>
              <a:spcAft>
                <a:spcPct val="0"/>
              </a:spcAft>
              <a:defRPr>
                <a:solidFill>
                  <a:schemeClr val="tx1"/>
                </a:solidFill>
                <a:latin typeface="Arial" pitchFamily="34" charset="0"/>
              </a:defRPr>
            </a:lvl9pPr>
          </a:lstStyle>
          <a:p>
            <a:pPr eaLnBrk="1" hangingPunct="1"/>
            <a:fld id="{AC917B09-D786-4673-8192-FD0782990D18}" type="slidenum">
              <a:rPr lang="en-US" smtClean="0"/>
              <a:pPr eaLnBrk="1" hangingPunct="1"/>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all the different rating inputs that go into rating a CMF from a Before/After study. </a:t>
            </a:r>
          </a:p>
        </p:txBody>
      </p:sp>
      <p:sp>
        <p:nvSpPr>
          <p:cNvPr id="4" name="Slide Number Placeholder 3"/>
          <p:cNvSpPr>
            <a:spLocks noGrp="1"/>
          </p:cNvSpPr>
          <p:nvPr>
            <p:ph type="sldNum" sz="quarter" idx="10"/>
          </p:nvPr>
        </p:nvSpPr>
        <p:spPr/>
        <p:txBody>
          <a:bodyPr/>
          <a:lstStyle/>
          <a:p>
            <a:fld id="{621B4B95-141F-41DF-81B5-734F8DCB2D5C}" type="slidenum">
              <a:rPr lang="en-US" smtClean="0"/>
              <a:t>15</a:t>
            </a:fld>
            <a:endParaRPr lang="en-US" dirty="0"/>
          </a:p>
        </p:txBody>
      </p:sp>
    </p:spTree>
    <p:extLst>
      <p:ext uri="{BB962C8B-B14F-4D97-AF65-F5344CB8AC3E}">
        <p14:creationId xmlns:p14="http://schemas.microsoft.com/office/powerpoint/2010/main" val="419161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55 points for the data come from these four categories where 20 points each are assigned to the number of miles/sites and the number of crashes in the reference/comparison and treatment groups. There are 5 points assigned for the reference/comparison group appropriate accounting for spillover or crash migration and 10 points are assigned for the reporting of before and after traffic volumes. </a:t>
            </a:r>
          </a:p>
        </p:txBody>
      </p:sp>
      <p:sp>
        <p:nvSpPr>
          <p:cNvPr id="4" name="Slide Number Placeholder 3"/>
          <p:cNvSpPr>
            <a:spLocks noGrp="1"/>
          </p:cNvSpPr>
          <p:nvPr>
            <p:ph type="sldNum" sz="quarter" idx="10"/>
          </p:nvPr>
        </p:nvSpPr>
        <p:spPr/>
        <p:txBody>
          <a:bodyPr/>
          <a:lstStyle/>
          <a:p>
            <a:fld id="{621B4B95-141F-41DF-81B5-734F8DCB2D5C}" type="slidenum">
              <a:rPr lang="en-US" smtClean="0"/>
              <a:t>16</a:t>
            </a:fld>
            <a:endParaRPr lang="en-US" dirty="0"/>
          </a:p>
        </p:txBody>
      </p:sp>
    </p:spTree>
    <p:extLst>
      <p:ext uri="{BB962C8B-B14F-4D97-AF65-F5344CB8AC3E}">
        <p14:creationId xmlns:p14="http://schemas.microsoft.com/office/powerpoint/2010/main" val="157588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75 points for study design and methodology come from these six categories where a major chunk of 25 points are assigned for addressing of the potential biases' due to RTM, and 10 points each are assigned to accounting for changes in traffic volumes, accounting for time trends, ensuring that the reference/comparison and treatment groups have similar AADTs and belong to the roadway or site type, and lastly estimation and use of appropriate SPFs. </a:t>
            </a:r>
          </a:p>
        </p:txBody>
      </p:sp>
      <p:sp>
        <p:nvSpPr>
          <p:cNvPr id="4" name="Slide Number Placeholder 3"/>
          <p:cNvSpPr>
            <a:spLocks noGrp="1"/>
          </p:cNvSpPr>
          <p:nvPr>
            <p:ph type="sldNum" sz="quarter" idx="10"/>
          </p:nvPr>
        </p:nvSpPr>
        <p:spPr/>
        <p:txBody>
          <a:bodyPr/>
          <a:lstStyle/>
          <a:p>
            <a:fld id="{621B4B95-141F-41DF-81B5-734F8DCB2D5C}" type="slidenum">
              <a:rPr lang="en-US" smtClean="0"/>
              <a:t>17</a:t>
            </a:fld>
            <a:endParaRPr lang="en-US" dirty="0"/>
          </a:p>
        </p:txBody>
      </p:sp>
    </p:spTree>
    <p:extLst>
      <p:ext uri="{BB962C8B-B14F-4D97-AF65-F5344CB8AC3E}">
        <p14:creationId xmlns:p14="http://schemas.microsoft.com/office/powerpoint/2010/main" val="2027125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Lastly, there are 20 points assigned for statistical significance of the CMF with points available for 95%, 90% and 85% significance levels.</a:t>
            </a:r>
          </a:p>
        </p:txBody>
      </p:sp>
      <p:sp>
        <p:nvSpPr>
          <p:cNvPr id="4" name="Slide Number Placeholder 3"/>
          <p:cNvSpPr>
            <a:spLocks noGrp="1"/>
          </p:cNvSpPr>
          <p:nvPr>
            <p:ph type="sldNum" sz="quarter" idx="10"/>
          </p:nvPr>
        </p:nvSpPr>
        <p:spPr/>
        <p:txBody>
          <a:bodyPr/>
          <a:lstStyle/>
          <a:p>
            <a:fld id="{621B4B95-141F-41DF-81B5-734F8DCB2D5C}" type="slidenum">
              <a:rPr lang="en-US" smtClean="0"/>
              <a:t>18</a:t>
            </a:fld>
            <a:endParaRPr lang="en-US" dirty="0"/>
          </a:p>
        </p:txBody>
      </p:sp>
    </p:spTree>
    <p:extLst>
      <p:ext uri="{BB962C8B-B14F-4D97-AF65-F5344CB8AC3E}">
        <p14:creationId xmlns:p14="http://schemas.microsoft.com/office/powerpoint/2010/main" val="374035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can see that for these various rating inputs, the scoring is heavily dependent on you as researchers reporting the data in your studies. </a:t>
            </a:r>
          </a:p>
          <a:p>
            <a:endParaRPr lang="en-US" dirty="0"/>
          </a:p>
          <a:p>
            <a:r>
              <a:rPr lang="en-US" dirty="0"/>
              <a:t>Now, let us go a step further and see what’s constitutes the 20 points for the number of miles/sites and the number of crashes</a:t>
            </a:r>
          </a:p>
          <a:p>
            <a:endParaRPr lang="en-US" dirty="0"/>
          </a:p>
        </p:txBody>
      </p:sp>
      <p:sp>
        <p:nvSpPr>
          <p:cNvPr id="4" name="Slide Number Placeholder 3"/>
          <p:cNvSpPr>
            <a:spLocks noGrp="1"/>
          </p:cNvSpPr>
          <p:nvPr>
            <p:ph type="sldNum" sz="quarter" idx="10"/>
          </p:nvPr>
        </p:nvSpPr>
        <p:spPr/>
        <p:txBody>
          <a:bodyPr/>
          <a:lstStyle/>
          <a:p>
            <a:fld id="{621B4B95-141F-41DF-81B5-734F8DCB2D5C}" type="slidenum">
              <a:rPr lang="en-US" smtClean="0"/>
              <a:t>19</a:t>
            </a:fld>
            <a:endParaRPr lang="en-US" dirty="0"/>
          </a:p>
        </p:txBody>
      </p:sp>
    </p:spTree>
    <p:extLst>
      <p:ext uri="{BB962C8B-B14F-4D97-AF65-F5344CB8AC3E}">
        <p14:creationId xmlns:p14="http://schemas.microsoft.com/office/powerpoint/2010/main" val="13197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let us talk about what it takes to get the maximum possible 20 points for the number of miles/sites.</a:t>
            </a:r>
          </a:p>
        </p:txBody>
      </p:sp>
      <p:sp>
        <p:nvSpPr>
          <p:cNvPr id="4" name="Slide Number Placeholder 3"/>
          <p:cNvSpPr>
            <a:spLocks noGrp="1"/>
          </p:cNvSpPr>
          <p:nvPr>
            <p:ph type="sldNum" sz="quarter" idx="10"/>
          </p:nvPr>
        </p:nvSpPr>
        <p:spPr/>
        <p:txBody>
          <a:bodyPr/>
          <a:lstStyle/>
          <a:p>
            <a:fld id="{621B4B95-141F-41DF-81B5-734F8DCB2D5C}" type="slidenum">
              <a:rPr lang="en-US" smtClean="0"/>
              <a:t>20</a:t>
            </a:fld>
            <a:endParaRPr lang="en-US" dirty="0"/>
          </a:p>
        </p:txBody>
      </p:sp>
    </p:spTree>
    <p:extLst>
      <p:ext uri="{BB962C8B-B14F-4D97-AF65-F5344CB8AC3E}">
        <p14:creationId xmlns:p14="http://schemas.microsoft.com/office/powerpoint/2010/main" val="2298138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 number of miles/sites in the reference/comparison and treatments groups are scored independently with each group getting a maximum of 10 points. </a:t>
            </a:r>
          </a:p>
          <a:p>
            <a:endParaRPr lang="en-US" dirty="0"/>
          </a:p>
          <a:p>
            <a:r>
              <a:rPr lang="en-US" dirty="0"/>
              <a:t>As you can see from the tables shown on screen, using 50 or more miles/sites for your reference/comparison and treatment groups would lead to 10 points. There are 5 points available for using 25 to 49 miles/sites. Using &lt;25 miles/sites would lead to 0 points. One thing to note here, is that if the number of miles/sites are not reported in your study (or in other words cannot be determined), it would receive 0 points.</a:t>
            </a:r>
          </a:p>
          <a:p>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21</a:t>
            </a:fld>
            <a:endParaRPr lang="en-US" dirty="0"/>
          </a:p>
        </p:txBody>
      </p:sp>
    </p:spTree>
    <p:extLst>
      <p:ext uri="{BB962C8B-B14F-4D97-AF65-F5344CB8AC3E}">
        <p14:creationId xmlns:p14="http://schemas.microsoft.com/office/powerpoint/2010/main" val="406129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 us talk about what it takes to get the maximum possible 20 points for the number of crashes.</a:t>
            </a:r>
          </a:p>
        </p:txBody>
      </p:sp>
      <p:sp>
        <p:nvSpPr>
          <p:cNvPr id="4" name="Slide Number Placeholder 3"/>
          <p:cNvSpPr>
            <a:spLocks noGrp="1"/>
          </p:cNvSpPr>
          <p:nvPr>
            <p:ph type="sldNum" sz="quarter" idx="10"/>
          </p:nvPr>
        </p:nvSpPr>
        <p:spPr/>
        <p:txBody>
          <a:bodyPr/>
          <a:lstStyle/>
          <a:p>
            <a:fld id="{621B4B95-141F-41DF-81B5-734F8DCB2D5C}" type="slidenum">
              <a:rPr lang="en-US" smtClean="0"/>
              <a:t>22</a:t>
            </a:fld>
            <a:endParaRPr lang="en-US" dirty="0"/>
          </a:p>
        </p:txBody>
      </p:sp>
    </p:spTree>
    <p:extLst>
      <p:ext uri="{BB962C8B-B14F-4D97-AF65-F5344CB8AC3E}">
        <p14:creationId xmlns:p14="http://schemas.microsoft.com/office/powerpoint/2010/main" val="3358558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similar to the number of miles/sites, the number of crashes in the reference/comparison and treatments groups are scored independently with each group getting a maximum of 10 points. </a:t>
            </a:r>
          </a:p>
          <a:p>
            <a:endParaRPr lang="en-US" dirty="0"/>
          </a:p>
          <a:p>
            <a:r>
              <a:rPr lang="en-US" dirty="0"/>
              <a:t>For the reference/comparison group, 10 points are assigned if there are 500 or more crashes and 100 or more crashes per year on average, while 7 points are assigned if there are 500 or more crashes and less than 100 crashes per year on average. 5 points are available if there are between 250 to 499 crashes in the reference/comparison group, while less than 250 crashes or cannot be determined leads to 0 points. </a:t>
            </a:r>
          </a:p>
          <a:p>
            <a:endParaRPr lang="en-US" dirty="0"/>
          </a:p>
          <a:p>
            <a:r>
              <a:rPr lang="en-US" dirty="0"/>
              <a:t>For the treatment group, we look at the sum of the number of crashes in the before period plus the expected crashes in the after period without the treatment. In this case 200 or more crashes leas to 10 points, between 100 and 200 crashes lead to 5 points, while less than 1000 crashes or cannot be determined leads to 0 points.</a:t>
            </a:r>
          </a:p>
          <a:p>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23</a:t>
            </a:fld>
            <a:endParaRPr lang="en-US" dirty="0"/>
          </a:p>
        </p:txBody>
      </p:sp>
    </p:spTree>
    <p:extLst>
      <p:ext uri="{BB962C8B-B14F-4D97-AF65-F5344CB8AC3E}">
        <p14:creationId xmlns:p14="http://schemas.microsoft.com/office/powerpoint/2010/main" val="403117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Now, lets move to discussing how NCHRP 17-72 ratings will be converted to star ratings and what changes you can expect.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26</a:t>
            </a:fld>
            <a:endParaRPr lang="en-US" dirty="0"/>
          </a:p>
        </p:txBody>
      </p:sp>
    </p:spTree>
    <p:extLst>
      <p:ext uri="{BB962C8B-B14F-4D97-AF65-F5344CB8AC3E}">
        <p14:creationId xmlns:p14="http://schemas.microsoft.com/office/powerpoint/2010/main" val="282403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6</a:t>
            </a:fld>
            <a:endParaRPr lang="en-US" dirty="0"/>
          </a:p>
        </p:txBody>
      </p:sp>
    </p:spTree>
    <p:extLst>
      <p:ext uri="{BB962C8B-B14F-4D97-AF65-F5344CB8AC3E}">
        <p14:creationId xmlns:p14="http://schemas.microsoft.com/office/powerpoint/2010/main" val="130549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how are the star ratings changing? The major change is going from a 14-point rating scale to a more rigorous 150-point rating scale.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Under the legacy rating system, to get a 5 star rating, a CMF must score the maximum possible 14 points. Using the NCHRP 17-72 rating system, a CMF must score between 135-150 points to get for a 5 star rating.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that, while star ratings may change in the new system, the CMFs themselves won’t.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thing that is common Under both rating systems, is that a CMF must score 50% of total possible points — 7 points in the old system and 75 points in the new one — to receive a 3 Star rating.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27</a:t>
            </a:fld>
            <a:endParaRPr lang="en-US" dirty="0"/>
          </a:p>
        </p:txBody>
      </p:sp>
    </p:spTree>
    <p:extLst>
      <p:ext uri="{BB962C8B-B14F-4D97-AF65-F5344CB8AC3E}">
        <p14:creationId xmlns:p14="http://schemas.microsoft.com/office/powerpoint/2010/main" val="1446408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will be movement between the star ratings, with some CMFs being rated differently from their legacy star ratings.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 table shown here provides information on </a:t>
            </a:r>
            <a:r>
              <a:rPr lang="en-CA" sz="1800" u="none" dirty="0">
                <a:effectLst/>
                <a:latin typeface="Arial" panose="020B0604020202020204" pitchFamily="34" charset="0"/>
                <a:ea typeface="Calibri" panose="020F0502020204030204" pitchFamily="34" charset="0"/>
                <a:cs typeface="Times New Roman" panose="02020603050405020304" pitchFamily="18" charset="0"/>
              </a:rPr>
              <a:t>how the </a:t>
            </a:r>
            <a:r>
              <a:rPr lang="en-CA" sz="1800" dirty="0">
                <a:effectLst/>
                <a:latin typeface="Arial" panose="020B0604020202020204" pitchFamily="34" charset="0"/>
                <a:ea typeface="Calibri" panose="020F0502020204030204" pitchFamily="34" charset="0"/>
                <a:cs typeface="Times New Roman" panose="02020603050405020304" pitchFamily="18" charset="0"/>
              </a:rPr>
              <a:t>legacy star rated CMFs will fare under the new rating system.</a:t>
            </a: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28</a:t>
            </a:fld>
            <a:endParaRPr lang="en-US" dirty="0"/>
          </a:p>
        </p:txBody>
      </p:sp>
    </p:spTree>
    <p:extLst>
      <p:ext uri="{BB962C8B-B14F-4D97-AF65-F5344CB8AC3E}">
        <p14:creationId xmlns:p14="http://schemas.microsoft.com/office/powerpoint/2010/main" val="2974126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provide some context, about 52% of the CMFs would maintain their legacy star ratings under the new rating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29</a:t>
            </a:fld>
            <a:endParaRPr lang="en-US" dirty="0"/>
          </a:p>
        </p:txBody>
      </p:sp>
    </p:spTree>
    <p:extLst>
      <p:ext uri="{BB962C8B-B14F-4D97-AF65-F5344CB8AC3E}">
        <p14:creationId xmlns:p14="http://schemas.microsoft.com/office/powerpoint/2010/main" val="35889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 the other hand, about 114 CMFs with legacy ratings of 4 stars of higher will be rated 2 stars or lower under the new rating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30</a:t>
            </a:fld>
            <a:endParaRPr lang="en-US" dirty="0"/>
          </a:p>
        </p:txBody>
      </p:sp>
    </p:spTree>
    <p:extLst>
      <p:ext uri="{BB962C8B-B14F-4D97-AF65-F5344CB8AC3E}">
        <p14:creationId xmlns:p14="http://schemas.microsoft.com/office/powerpoint/2010/main" val="263643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about 15 CMFs with legacy ratings of 2 stars or lower will be rated 4 stars under the new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31</a:t>
            </a:fld>
            <a:endParaRPr lang="en-US" dirty="0"/>
          </a:p>
        </p:txBody>
      </p:sp>
    </p:spTree>
    <p:extLst>
      <p:ext uri="{BB962C8B-B14F-4D97-AF65-F5344CB8AC3E}">
        <p14:creationId xmlns:p14="http://schemas.microsoft.com/office/powerpoint/2010/main" val="1122028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Now, lets discuss some specific CMF examples to help you better understand how the NCHRP 17-72 rating system works.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33</a:t>
            </a:fld>
            <a:endParaRPr lang="en-US" dirty="0"/>
          </a:p>
        </p:txBody>
      </p:sp>
    </p:spTree>
    <p:extLst>
      <p:ext uri="{BB962C8B-B14F-4D97-AF65-F5344CB8AC3E}">
        <p14:creationId xmlns:p14="http://schemas.microsoft.com/office/powerpoint/2010/main" val="114896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For our first example, lets look at the perfect case of CMF ID 8441 developed from a before/after study.</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34</a:t>
            </a:fld>
            <a:endParaRPr lang="en-US" dirty="0"/>
          </a:p>
        </p:txBody>
      </p:sp>
    </p:spTree>
    <p:extLst>
      <p:ext uri="{BB962C8B-B14F-4D97-AF65-F5344CB8AC3E}">
        <p14:creationId xmlns:p14="http://schemas.microsoft.com/office/powerpoint/2010/main" val="97649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This CMF scores perfectly under the legacy rating system getting the maximum possible 14-points leading to a 5 Star rating.</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35</a:t>
            </a:fld>
            <a:endParaRPr lang="en-US" dirty="0"/>
          </a:p>
        </p:txBody>
      </p:sp>
    </p:spTree>
    <p:extLst>
      <p:ext uri="{BB962C8B-B14F-4D97-AF65-F5344CB8AC3E}">
        <p14:creationId xmlns:p14="http://schemas.microsoft.com/office/powerpoint/2010/main" val="2037669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It also checks all boxed under the NCHRP 17-72 rating system scoring maximum points for each factor resulting in an overall rating of 150 points or 5 Stars. </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36</a:t>
            </a:fld>
            <a:endParaRPr lang="en-US" dirty="0"/>
          </a:p>
        </p:txBody>
      </p:sp>
    </p:spTree>
    <p:extLst>
      <p:ext uri="{BB962C8B-B14F-4D97-AF65-F5344CB8AC3E}">
        <p14:creationId xmlns:p14="http://schemas.microsoft.com/office/powerpoint/2010/main" val="3971143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While CMF ID 8441 presented an ideal case where both rating systems lead to the same star rating, this ideal situation only applies to about 52% of the CMFs.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CMF ID 9198 developed from a before/after study presents an example of going from the 3 Star to a 5 Star rating.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37</a:t>
            </a:fld>
            <a:endParaRPr lang="en-US" dirty="0"/>
          </a:p>
        </p:txBody>
      </p:sp>
    </p:spTree>
    <p:extLst>
      <p:ext uri="{BB962C8B-B14F-4D97-AF65-F5344CB8AC3E}">
        <p14:creationId xmlns:p14="http://schemas.microsoft.com/office/powerpoint/2010/main" val="152719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Let us start with the big question. Why is the CMF Clearinghouse transitioning to a new rating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latin typeface="Arial" panose="020B0604020202020204" pitchFamily="34" charset="0"/>
                <a:ea typeface="Calibri" panose="020F0502020204030204" pitchFamily="34" charset="0"/>
                <a:cs typeface="Times New Roman" panose="02020603050405020304" pitchFamily="18" charset="0"/>
              </a:rPr>
              <a:t>To give you guys a bit of a background, the legacy CMF Star Rating System has been in use since the inception of CMF Clearinghouse in 2009. Recently, the NCHRP 17-72 project developed a CMF rating system to update CMFs for the upcoming 2nd edition of the Highway Safety Manual. With this, the CMF Clearinghouse rating system transitioned on Feb 15, 2021 to be consistent with the NCHRP 17-72 rating scheme. This system is very detailed and rigorous, and provides scores for various factors, which we will be discussing more on later in this presentation.</a:t>
            </a:r>
          </a:p>
        </p:txBody>
      </p:sp>
      <p:sp>
        <p:nvSpPr>
          <p:cNvPr id="4" name="Slide Number Placeholder 3"/>
          <p:cNvSpPr>
            <a:spLocks noGrp="1"/>
          </p:cNvSpPr>
          <p:nvPr>
            <p:ph type="sldNum" sz="quarter" idx="10"/>
          </p:nvPr>
        </p:nvSpPr>
        <p:spPr/>
        <p:txBody>
          <a:bodyPr/>
          <a:lstStyle/>
          <a:p>
            <a:fld id="{621B4B95-141F-41DF-81B5-734F8DCB2D5C}" type="slidenum">
              <a:rPr lang="en-US" smtClean="0"/>
              <a:t>7</a:t>
            </a:fld>
            <a:endParaRPr lang="en-US" dirty="0"/>
          </a:p>
        </p:txBody>
      </p:sp>
    </p:spTree>
    <p:extLst>
      <p:ext uri="{BB962C8B-B14F-4D97-AF65-F5344CB8AC3E}">
        <p14:creationId xmlns:p14="http://schemas.microsoft.com/office/powerpoint/2010/main" val="4178288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Under the legacy rating system, this CMF received a 3 Star rating due to insufficient sample size and not using data from multiple states.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38</a:t>
            </a:fld>
            <a:endParaRPr lang="en-US" dirty="0"/>
          </a:p>
        </p:txBody>
      </p:sp>
    </p:spTree>
    <p:extLst>
      <p:ext uri="{BB962C8B-B14F-4D97-AF65-F5344CB8AC3E}">
        <p14:creationId xmlns:p14="http://schemas.microsoft.com/office/powerpoint/2010/main" val="3687788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When reviewed using the NCHRP 17-72 rating system, this CMF still looses points due to insufficient sample size for the treatment group but scores perfectly for sample size of the reference/comparison group and in the various other categories. This led to this CMF getting an overall rating of 135 points or 5 Stars under the new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39</a:t>
            </a:fld>
            <a:endParaRPr lang="en-US" dirty="0"/>
          </a:p>
        </p:txBody>
      </p:sp>
    </p:spTree>
    <p:extLst>
      <p:ext uri="{BB962C8B-B14F-4D97-AF65-F5344CB8AC3E}">
        <p14:creationId xmlns:p14="http://schemas.microsoft.com/office/powerpoint/2010/main" val="1133483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In the next few slides, we will talk about navigating the rating system changes on the CMF Clearinghouse website.</a:t>
            </a: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41</a:t>
            </a:fld>
            <a:endParaRPr lang="en-US" dirty="0"/>
          </a:p>
        </p:txBody>
      </p:sp>
    </p:spTree>
    <p:extLst>
      <p:ext uri="{BB962C8B-B14F-4D97-AF65-F5344CB8AC3E}">
        <p14:creationId xmlns:p14="http://schemas.microsoft.com/office/powerpoint/2010/main" val="2890703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last</a:t>
            </a:r>
            <a:r>
              <a:rPr lang="en-US" baseline="0" dirty="0"/>
              <a:t> year we gave the CMF CH a facelift. I’m sure many of you have figured out already that it’s still the same CMF Clearinghouse that we all know and love, with just a different look and feel. </a:t>
            </a:r>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42</a:t>
            </a:fld>
            <a:endParaRPr lang="en-US"/>
          </a:p>
        </p:txBody>
      </p:sp>
    </p:spTree>
    <p:extLst>
      <p:ext uri="{BB962C8B-B14F-4D97-AF65-F5344CB8AC3E}">
        <p14:creationId xmlns:p14="http://schemas.microsoft.com/office/powerpoint/2010/main" val="1828998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resources and FAQs related to the CMF Rating</a:t>
            </a:r>
            <a:r>
              <a:rPr lang="en-US" baseline="0" dirty="0"/>
              <a:t> Criteria Change</a:t>
            </a:r>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43</a:t>
            </a:fld>
            <a:endParaRPr lang="en-US"/>
          </a:p>
        </p:txBody>
      </p:sp>
    </p:spTree>
    <p:extLst>
      <p:ext uri="{BB962C8B-B14F-4D97-AF65-F5344CB8AC3E}">
        <p14:creationId xmlns:p14="http://schemas.microsoft.com/office/powerpoint/2010/main" val="4167886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a ratings comparison spreadsheet (available on the updated CMF Star Ratings page and downloadable using the link shown on this slide). This spreadsheet provides both the legacy and the new ratings for all CMFs (prior to the rating transition) and is a tool you would use to identify any star rating changes to your CMF of interest.</a:t>
            </a: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44</a:t>
            </a:fld>
            <a:endParaRPr lang="en-US" dirty="0"/>
          </a:p>
        </p:txBody>
      </p:sp>
    </p:spTree>
    <p:extLst>
      <p:ext uri="{BB962C8B-B14F-4D97-AF65-F5344CB8AC3E}">
        <p14:creationId xmlns:p14="http://schemas.microsoft.com/office/powerpoint/2010/main" val="1918851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star quality ratings page (housed under About the Clearinghouse dropdown menu), provides details about the new rating system and the various thresholds a study must meet to get a higher star rating.</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45</a:t>
            </a:fld>
            <a:endParaRPr lang="en-US" dirty="0"/>
          </a:p>
        </p:txBody>
      </p:sp>
    </p:spTree>
    <p:extLst>
      <p:ext uri="{BB962C8B-B14F-4D97-AF65-F5344CB8AC3E}">
        <p14:creationId xmlns:p14="http://schemas.microsoft.com/office/powerpoint/2010/main" val="3340427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CMF Details page provides the star quality rating and the total rating points a CMF received along with other relevant information to aid in CMF applicability decisions. There is also a View Score Details link, clicking on it opens a new window with details on how the CMF fared under the various rating categories.  </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46</a:t>
            </a:fld>
            <a:endParaRPr lang="en-US" dirty="0"/>
          </a:p>
        </p:txBody>
      </p:sp>
    </p:spTree>
    <p:extLst>
      <p:ext uri="{BB962C8B-B14F-4D97-AF65-F5344CB8AC3E}">
        <p14:creationId xmlns:p14="http://schemas.microsoft.com/office/powerpoint/2010/main" val="2858606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is the example of the Score Details page. Presented here are the information on all rating inputs for the various factors and their subsequent rating scores.</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47</a:t>
            </a:fld>
            <a:endParaRPr lang="en-US" dirty="0"/>
          </a:p>
        </p:txBody>
      </p:sp>
    </p:spTree>
    <p:extLst>
      <p:ext uri="{BB962C8B-B14F-4D97-AF65-F5344CB8AC3E}">
        <p14:creationId xmlns:p14="http://schemas.microsoft.com/office/powerpoint/2010/main" val="2071599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48</a:t>
            </a:fld>
            <a:endParaRPr lang="en-US" dirty="0"/>
          </a:p>
        </p:txBody>
      </p:sp>
    </p:spTree>
    <p:extLst>
      <p:ext uri="{BB962C8B-B14F-4D97-AF65-F5344CB8AC3E}">
        <p14:creationId xmlns:p14="http://schemas.microsoft.com/office/powerpoint/2010/main" val="402656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talk about the rating system changes, lets talk briefly about the Legacy CMF Star Rating System.</a:t>
            </a:r>
          </a:p>
          <a:p>
            <a:r>
              <a:rPr lang="en-US" dirty="0"/>
              <a:t> </a:t>
            </a:r>
          </a:p>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9</a:t>
            </a:fld>
            <a:endParaRPr lang="en-US" dirty="0"/>
          </a:p>
        </p:txBody>
      </p:sp>
    </p:spTree>
    <p:extLst>
      <p:ext uri="{BB962C8B-B14F-4D97-AF65-F5344CB8AC3E}">
        <p14:creationId xmlns:p14="http://schemas.microsoft.com/office/powerpoint/2010/main" val="1305497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55</a:t>
            </a:fld>
            <a:endParaRPr lang="en-US" dirty="0"/>
          </a:p>
        </p:txBody>
      </p:sp>
    </p:spTree>
    <p:extLst>
      <p:ext uri="{BB962C8B-B14F-4D97-AF65-F5344CB8AC3E}">
        <p14:creationId xmlns:p14="http://schemas.microsoft.com/office/powerpoint/2010/main" val="688642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56</a:t>
            </a:fld>
            <a:endParaRPr lang="en-US" dirty="0"/>
          </a:p>
        </p:txBody>
      </p:sp>
    </p:spTree>
    <p:extLst>
      <p:ext uri="{BB962C8B-B14F-4D97-AF65-F5344CB8AC3E}">
        <p14:creationId xmlns:p14="http://schemas.microsoft.com/office/powerpoint/2010/main" val="7674789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57</a:t>
            </a:fld>
            <a:endParaRPr lang="en-US" dirty="0"/>
          </a:p>
        </p:txBody>
      </p:sp>
    </p:spTree>
    <p:extLst>
      <p:ext uri="{BB962C8B-B14F-4D97-AF65-F5344CB8AC3E}">
        <p14:creationId xmlns:p14="http://schemas.microsoft.com/office/powerpoint/2010/main" val="2082592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58</a:t>
            </a:fld>
            <a:endParaRPr lang="en-US" dirty="0"/>
          </a:p>
        </p:txBody>
      </p:sp>
    </p:spTree>
    <p:extLst>
      <p:ext uri="{BB962C8B-B14F-4D97-AF65-F5344CB8AC3E}">
        <p14:creationId xmlns:p14="http://schemas.microsoft.com/office/powerpoint/2010/main" val="3765696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none" strike="noStrike" dirty="0">
                <a:effectLst/>
                <a:latin typeface="Arial" panose="020B0604020202020204" pitchFamily="34" charset="0"/>
                <a:ea typeface="Calibri" panose="020F0502020204030204" pitchFamily="34" charset="0"/>
                <a:cs typeface="Times New Roman" panose="02020603050405020304" pitchFamily="18" charset="0"/>
              </a:rPr>
              <a:t>P</a:t>
            </a:r>
            <a:r>
              <a:rPr lang="en-CA" sz="1800" dirty="0">
                <a:effectLst/>
                <a:latin typeface="Arial" panose="020B0604020202020204" pitchFamily="34" charset="0"/>
                <a:ea typeface="Calibri" panose="020F0502020204030204" pitchFamily="34" charset="0"/>
                <a:cs typeface="Times New Roman" panose="02020603050405020304" pitchFamily="18" charset="0"/>
              </a:rPr>
              <a:t>lease visit the CMF Clearinghouse for more </a:t>
            </a:r>
            <a:r>
              <a:rPr lang="en-CA" sz="1800" b="0" dirty="0">
                <a:effectLst/>
                <a:latin typeface="Arial" panose="020B0604020202020204" pitchFamily="34" charset="0"/>
                <a:ea typeface="Calibri" panose="020F0502020204030204" pitchFamily="34" charset="0"/>
                <a:cs typeface="Times New Roman" panose="02020603050405020304" pitchFamily="18" charset="0"/>
              </a:rPr>
              <a:t>information about this </a:t>
            </a:r>
            <a:r>
              <a:rPr lang="en-CA" sz="1800" dirty="0">
                <a:effectLst/>
                <a:latin typeface="Arial" panose="020B0604020202020204" pitchFamily="34" charset="0"/>
                <a:ea typeface="Calibri" panose="020F0502020204030204" pitchFamily="34" charset="0"/>
                <a:cs typeface="Times New Roman" panose="02020603050405020304" pitchFamily="18" charset="0"/>
              </a:rPr>
              <a:t>rating system transition.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394C693-D561-4CC0-BD9D-3853D48A84BF}" type="slidenum">
              <a:rPr lang="en-US" altLang="en-US" smtClean="0"/>
              <a:pPr>
                <a:defRPr/>
              </a:pPr>
              <a:t>60</a:t>
            </a:fld>
            <a:endParaRPr lang="en-US" altLang="en-US"/>
          </a:p>
        </p:txBody>
      </p:sp>
    </p:spTree>
    <p:extLst>
      <p:ext uri="{BB962C8B-B14F-4D97-AF65-F5344CB8AC3E}">
        <p14:creationId xmlns:p14="http://schemas.microsoft.com/office/powerpoint/2010/main" val="407517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Currently, we use a single rating scheme to rate the CMFs developed from either Before/After, Cross-Sectional, Meta-Analysis, or Meta-Regression studies and that scheme is based on five criteria, that are, study design, sample size, standard error, biases, and data source. In this rating scheme, study design and sample size are given a weight of 2, whereas the other criteria’s carry a weight of 1. Points are assigned to each criteria based on the level of rigor, where excellent equates to 2 points, fair equates to 1 point, and poor equates to 0 points.</a:t>
            </a:r>
          </a:p>
          <a:p>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10</a:t>
            </a:fld>
            <a:endParaRPr lang="en-US" dirty="0"/>
          </a:p>
        </p:txBody>
      </p:sp>
    </p:spTree>
    <p:extLst>
      <p:ext uri="{BB962C8B-B14F-4D97-AF65-F5344CB8AC3E}">
        <p14:creationId xmlns:p14="http://schemas.microsoft.com/office/powerpoint/2010/main" val="62684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overall score of a CMF is calculated using the formula that you can see on your screens and this accounts for the weight of 2 given to the study design and sample size.</a:t>
            </a:r>
          </a:p>
          <a:p>
            <a:endParaRPr lang="en-US" dirty="0"/>
          </a:p>
          <a:p>
            <a:r>
              <a:rPr lang="en-US" dirty="0"/>
              <a:t>The maximum number of possible points a CMF can get are 14. The table here shows the conversion from the 14-point scale to the star ratings. To get a 5-star rating, a study must check all boxes to receive the maximum possible, 14 points (hence currently there are very few 5 Star CMFs unless the study that developed CMFs included data from multiple States). </a:t>
            </a:r>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11</a:t>
            </a:fld>
            <a:endParaRPr lang="en-US" dirty="0"/>
          </a:p>
        </p:txBody>
      </p:sp>
    </p:spTree>
    <p:extLst>
      <p:ext uri="{BB962C8B-B14F-4D97-AF65-F5344CB8AC3E}">
        <p14:creationId xmlns:p14="http://schemas.microsoft.com/office/powerpoint/2010/main" val="28778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Now that we have briefly talked about the current CMF Star Rating System, lets move towards discussing the rating system developed by NCHRP 17-72 and how it is different from the legacy rating system.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12</a:t>
            </a:fld>
            <a:endParaRPr lang="en-US" dirty="0"/>
          </a:p>
        </p:txBody>
      </p:sp>
    </p:spTree>
    <p:extLst>
      <p:ext uri="{BB962C8B-B14F-4D97-AF65-F5344CB8AC3E}">
        <p14:creationId xmlns:p14="http://schemas.microsoft.com/office/powerpoint/2010/main" val="410232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NCHRP 17-72 provides separate rating criteria for CMFs developed using Before/After, Cross-Sectional, Meta-Analysis, and Meta-Regression studies.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ratings for Before/After and Cross-Sectional studies consider factors such as the sample size, study design, methodology, and standard error of the CMF to determine significance.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Whereas </a:t>
            </a:r>
            <a:r>
              <a:rPr lang="en-CA" sz="1200" dirty="0">
                <a:effectLst/>
                <a:latin typeface="Arial" panose="020B0604020202020204" pitchFamily="34" charset="0"/>
                <a:cs typeface="Times New Roman" panose="02020603050405020304" pitchFamily="18" charset="0"/>
              </a:rPr>
              <a:t>t</a:t>
            </a:r>
            <a:r>
              <a:rPr lang="en-CA" sz="1200" dirty="0">
                <a:effectLst/>
                <a:latin typeface="Arial" panose="020B0604020202020204" pitchFamily="34" charset="0"/>
                <a:ea typeface="Calibri" panose="020F0502020204030204" pitchFamily="34" charset="0"/>
                <a:cs typeface="Times New Roman" panose="02020603050405020304" pitchFamily="18" charset="0"/>
              </a:rPr>
              <a:t>he ratings for Meta-Analysis and Meta-Regression studies consider factors such as data, methodology, individual CMF quality, appropriateness of combining CMFs, significance, and the appropriateness of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multiple levels within the different factors, and points are assigned for each level for a maximum possible score of 150 points.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next few slides, we will discuss more details about the Before/After rating criteria. You can always visit the Star Quality Ratings page ate link displayed on the slide for more details about the rating criteria for all study 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21B4B95-141F-41DF-81B5-734F8DCB2D5C}" type="slidenum">
              <a:rPr lang="en-US" smtClean="0"/>
              <a:t>13</a:t>
            </a:fld>
            <a:endParaRPr lang="en-US" dirty="0"/>
          </a:p>
        </p:txBody>
      </p:sp>
    </p:spTree>
    <p:extLst>
      <p:ext uri="{BB962C8B-B14F-4D97-AF65-F5344CB8AC3E}">
        <p14:creationId xmlns:p14="http://schemas.microsoft.com/office/powerpoint/2010/main" val="363945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 closer look at what goes into the ratings for before/after studies. </a:t>
            </a:r>
          </a:p>
          <a:p>
            <a:endParaRPr lang="en-US" dirty="0"/>
          </a:p>
          <a:p>
            <a:r>
              <a:rPr lang="en-US" dirty="0"/>
              <a:t>A total of 55 points are allocated to data where consideration is given to the number of miles/sites and number of crashes for reference/comparison and treatment groups. Study design and statistical methodology accounts for the potential biases, trends, and appropriateness of statistical procedures and have a total of 75 points. The statistical significance of CMFs carry a total of 20 points.</a:t>
            </a:r>
          </a:p>
          <a:p>
            <a:endParaRPr lang="en-US" dirty="0"/>
          </a:p>
        </p:txBody>
      </p:sp>
      <p:sp>
        <p:nvSpPr>
          <p:cNvPr id="4" name="Slide Number Placeholder 3"/>
          <p:cNvSpPr>
            <a:spLocks noGrp="1"/>
          </p:cNvSpPr>
          <p:nvPr>
            <p:ph type="sldNum" sz="quarter" idx="10"/>
          </p:nvPr>
        </p:nvSpPr>
        <p:spPr/>
        <p:txBody>
          <a:bodyPr/>
          <a:lstStyle/>
          <a:p>
            <a:fld id="{621B4B95-141F-41DF-81B5-734F8DCB2D5C}" type="slidenum">
              <a:rPr lang="en-US" smtClean="0"/>
              <a:t>14</a:t>
            </a:fld>
            <a:endParaRPr lang="en-US" dirty="0"/>
          </a:p>
        </p:txBody>
      </p:sp>
    </p:spTree>
    <p:extLst>
      <p:ext uri="{BB962C8B-B14F-4D97-AF65-F5344CB8AC3E}">
        <p14:creationId xmlns:p14="http://schemas.microsoft.com/office/powerpoint/2010/main" val="357414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58737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2289176"/>
            <a:ext cx="8534400" cy="1216025"/>
          </a:xfrm>
        </p:spPr>
        <p:txBody>
          <a:bodyPr/>
          <a:lstStyle>
            <a:lvl1pPr marL="0" indent="0" algn="ctr">
              <a:buFontTx/>
              <a:buNone/>
              <a:defRPr/>
            </a:lvl1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a:lvl1pPr>
          </a:lstStyle>
          <a:p>
            <a:pPr>
              <a:defRPr/>
            </a:pPr>
            <a:fld id="{65B8DF10-0A02-48F5-8758-6AEDAFE6D0E3}" type="slidenum">
              <a:rPr lang="en-US"/>
              <a:pPr>
                <a:defRPr/>
              </a:pPr>
              <a:t>‹#›</a:t>
            </a:fld>
            <a:endParaRPr lang="en-US" dirty="0"/>
          </a:p>
        </p:txBody>
      </p:sp>
    </p:spTree>
    <p:extLst>
      <p:ext uri="{BB962C8B-B14F-4D97-AF65-F5344CB8AC3E}">
        <p14:creationId xmlns:p14="http://schemas.microsoft.com/office/powerpoint/2010/main" val="91869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CFD642-4E2D-414A-B7BC-8D9BE30B5847}" type="slidenum">
              <a:rPr lang="en-US"/>
              <a:pPr>
                <a:defRPr/>
              </a:pPr>
              <a:t>‹#›</a:t>
            </a:fld>
            <a:endParaRPr lang="en-US" dirty="0"/>
          </a:p>
        </p:txBody>
      </p:sp>
    </p:spTree>
    <p:extLst>
      <p:ext uri="{BB962C8B-B14F-4D97-AF65-F5344CB8AC3E}">
        <p14:creationId xmlns:p14="http://schemas.microsoft.com/office/powerpoint/2010/main" val="104879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5F9433-5FF0-49D9-A9FE-65FE75CC300F}" type="slidenum">
              <a:rPr lang="en-US"/>
              <a:pPr>
                <a:defRPr/>
              </a:pPr>
              <a:t>‹#›</a:t>
            </a:fld>
            <a:endParaRPr lang="en-US" dirty="0"/>
          </a:p>
        </p:txBody>
      </p:sp>
    </p:spTree>
    <p:extLst>
      <p:ext uri="{BB962C8B-B14F-4D97-AF65-F5344CB8AC3E}">
        <p14:creationId xmlns:p14="http://schemas.microsoft.com/office/powerpoint/2010/main" val="110989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E0AE773-59CE-49AB-A917-4AEFE835C87C}" type="slidenum">
              <a:rPr lang="en-US"/>
              <a:pPr>
                <a:defRPr/>
              </a:pPr>
              <a:t>‹#›</a:t>
            </a:fld>
            <a:endParaRPr lang="en-US" dirty="0"/>
          </a:p>
        </p:txBody>
      </p:sp>
    </p:spTree>
    <p:extLst>
      <p:ext uri="{BB962C8B-B14F-4D97-AF65-F5344CB8AC3E}">
        <p14:creationId xmlns:p14="http://schemas.microsoft.com/office/powerpoint/2010/main" val="147093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258459-B14F-4514-B4B8-7EC1F9CD98D8}" type="slidenum">
              <a:rPr lang="en-US"/>
              <a:pPr>
                <a:defRPr/>
              </a:pPr>
              <a:t>‹#›</a:t>
            </a:fld>
            <a:endParaRPr lang="en-US" dirty="0"/>
          </a:p>
        </p:txBody>
      </p:sp>
    </p:spTree>
    <p:extLst>
      <p:ext uri="{BB962C8B-B14F-4D97-AF65-F5344CB8AC3E}">
        <p14:creationId xmlns:p14="http://schemas.microsoft.com/office/powerpoint/2010/main" val="167889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57C15FA9-5496-DC4B-B312-EA9226F96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90" y="-76200"/>
            <a:ext cx="12280490" cy="9377828"/>
          </a:xfrm>
          <a:prstGeom prst="rect">
            <a:avLst/>
          </a:prstGeom>
        </p:spPr>
      </p:pic>
      <p:pic>
        <p:nvPicPr>
          <p:cNvPr id="7" name="Picture 6">
            <a:extLst>
              <a:ext uri="{FF2B5EF4-FFF2-40B4-BE49-F238E27FC236}">
                <a16:creationId xmlns:a16="http://schemas.microsoft.com/office/drawing/2014/main" id="{E68804EB-59A4-744B-B8EE-9EB520FA87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42" y="6210713"/>
            <a:ext cx="12384742" cy="685800"/>
          </a:xfrm>
          <a:prstGeom prst="rect">
            <a:avLst/>
          </a:prstGeom>
        </p:spPr>
      </p:pic>
      <p:sp>
        <p:nvSpPr>
          <p:cNvPr id="2" name="Title 1">
            <a:extLst>
              <a:ext uri="{FF2B5EF4-FFF2-40B4-BE49-F238E27FC236}">
                <a16:creationId xmlns:a16="http://schemas.microsoft.com/office/drawing/2014/main" id="{1F643449-5CDF-634A-BEBB-46E54DF3E4B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EA6E12-65AE-DD4E-8E03-1A50EC102A40}"/>
              </a:ext>
            </a:extLst>
          </p:cNvPr>
          <p:cNvSpPr>
            <a:spLocks noGrp="1"/>
          </p:cNvSpPr>
          <p:nvPr>
            <p:ph type="sldNum" sz="quarter" idx="10"/>
          </p:nvPr>
        </p:nvSpPr>
        <p:spPr/>
        <p:txBody>
          <a:bodyPr/>
          <a:lstStyle/>
          <a:p>
            <a:pPr>
              <a:defRPr/>
            </a:pPr>
            <a:fld id="{162F0EAE-8ED3-454F-A1AB-15236E3D21FD}" type="slidenum">
              <a:rPr lang="en-US" smtClean="0"/>
              <a:pPr>
                <a:defRPr/>
              </a:pPr>
              <a:t>‹#›</a:t>
            </a:fld>
            <a:endParaRPr lang="en-US" dirty="0"/>
          </a:p>
        </p:txBody>
      </p:sp>
      <p:pic>
        <p:nvPicPr>
          <p:cNvPr id="6" name="Picture 5">
            <a:extLst>
              <a:ext uri="{FF2B5EF4-FFF2-40B4-BE49-F238E27FC236}">
                <a16:creationId xmlns:a16="http://schemas.microsoft.com/office/drawing/2014/main" id="{99FED4AD-A878-E64F-98BF-7A79322A0A35}"/>
              </a:ext>
            </a:extLst>
          </p:cNvPr>
          <p:cNvPicPr>
            <a:picLocks noChangeAspect="1"/>
          </p:cNvPicPr>
          <p:nvPr userDrawn="1"/>
        </p:nvPicPr>
        <p:blipFill>
          <a:blip r:embed="rId4"/>
          <a:stretch>
            <a:fillRect/>
          </a:stretch>
        </p:blipFill>
        <p:spPr>
          <a:xfrm>
            <a:off x="10972800" y="6324600"/>
            <a:ext cx="1066800" cy="426720"/>
          </a:xfrm>
          <a:prstGeom prst="rect">
            <a:avLst/>
          </a:prstGeom>
        </p:spPr>
      </p:pic>
    </p:spTree>
    <p:extLst>
      <p:ext uri="{BB962C8B-B14F-4D97-AF65-F5344CB8AC3E}">
        <p14:creationId xmlns:p14="http://schemas.microsoft.com/office/powerpoint/2010/main" val="202760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5FCF166-1B79-4625-8B36-6B0AFCCA2B0C}" type="slidenum">
              <a:rPr lang="en-US"/>
              <a:pPr>
                <a:defRPr/>
              </a:pPr>
              <a:t>‹#›</a:t>
            </a:fld>
            <a:endParaRPr lang="en-US" dirty="0"/>
          </a:p>
        </p:txBody>
      </p:sp>
      <p:pic>
        <p:nvPicPr>
          <p:cNvPr id="5" name="Picture 4">
            <a:extLst>
              <a:ext uri="{FF2B5EF4-FFF2-40B4-BE49-F238E27FC236}">
                <a16:creationId xmlns:a16="http://schemas.microsoft.com/office/drawing/2014/main" id="{36D0A6C6-A332-9B4B-9EBB-25B1F6F2C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2" y="6210713"/>
            <a:ext cx="12384742" cy="685800"/>
          </a:xfrm>
          <a:prstGeom prst="rect">
            <a:avLst/>
          </a:prstGeom>
        </p:spPr>
      </p:pic>
      <p:pic>
        <p:nvPicPr>
          <p:cNvPr id="6" name="Picture 5">
            <a:extLst>
              <a:ext uri="{FF2B5EF4-FFF2-40B4-BE49-F238E27FC236}">
                <a16:creationId xmlns:a16="http://schemas.microsoft.com/office/drawing/2014/main" id="{430BB8E6-8177-494E-8DD4-0CC51A0E956C}"/>
              </a:ext>
            </a:extLst>
          </p:cNvPr>
          <p:cNvPicPr>
            <a:picLocks noChangeAspect="1"/>
          </p:cNvPicPr>
          <p:nvPr userDrawn="1"/>
        </p:nvPicPr>
        <p:blipFill>
          <a:blip r:embed="rId3"/>
          <a:stretch>
            <a:fillRect/>
          </a:stretch>
        </p:blipFill>
        <p:spPr>
          <a:xfrm>
            <a:off x="10972800" y="6324600"/>
            <a:ext cx="1066800" cy="426720"/>
          </a:xfrm>
          <a:prstGeom prst="rect">
            <a:avLst/>
          </a:prstGeom>
        </p:spPr>
      </p:pic>
    </p:spTree>
    <p:extLst>
      <p:ext uri="{BB962C8B-B14F-4D97-AF65-F5344CB8AC3E}">
        <p14:creationId xmlns:p14="http://schemas.microsoft.com/office/powerpoint/2010/main" val="316688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2D42-322D-EA48-B4B0-1FFC28E30E8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2FD9D1C-0DB8-A44A-A90F-651A9D910702}"/>
              </a:ext>
            </a:extLst>
          </p:cNvPr>
          <p:cNvSpPr>
            <a:spLocks noGrp="1"/>
          </p:cNvSpPr>
          <p:nvPr>
            <p:ph type="sldNum" sz="quarter" idx="10"/>
          </p:nvPr>
        </p:nvSpPr>
        <p:spPr/>
        <p:txBody>
          <a:bodyPr/>
          <a:lstStyle/>
          <a:p>
            <a:pPr>
              <a:defRPr/>
            </a:pPr>
            <a:fld id="{162F0EAE-8ED3-454F-A1AB-15236E3D21FD}" type="slidenum">
              <a:rPr lang="en-US" smtClean="0"/>
              <a:pPr>
                <a:defRPr/>
              </a:pPr>
              <a:t>‹#›</a:t>
            </a:fld>
            <a:endParaRPr lang="en-US" dirty="0"/>
          </a:p>
        </p:txBody>
      </p:sp>
    </p:spTree>
    <p:extLst>
      <p:ext uri="{BB962C8B-B14F-4D97-AF65-F5344CB8AC3E}">
        <p14:creationId xmlns:p14="http://schemas.microsoft.com/office/powerpoint/2010/main" val="51062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8A20D4B-900B-4BAE-9AD0-9B5FC1E0B642}" type="slidenum">
              <a:rPr lang="en-US"/>
              <a:pPr>
                <a:defRPr/>
              </a:pPr>
              <a:t>‹#›</a:t>
            </a:fld>
            <a:endParaRPr lang="en-US" dirty="0"/>
          </a:p>
        </p:txBody>
      </p:sp>
    </p:spTree>
    <p:extLst>
      <p:ext uri="{BB962C8B-B14F-4D97-AF65-F5344CB8AC3E}">
        <p14:creationId xmlns:p14="http://schemas.microsoft.com/office/powerpoint/2010/main" val="390185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6053F7C-E91F-4094-8288-F3CE66645228}" type="slidenum">
              <a:rPr lang="en-US"/>
              <a:pPr>
                <a:defRPr/>
              </a:pPr>
              <a:t>‹#›</a:t>
            </a:fld>
            <a:endParaRPr lang="en-US" dirty="0"/>
          </a:p>
        </p:txBody>
      </p:sp>
    </p:spTree>
    <p:extLst>
      <p:ext uri="{BB962C8B-B14F-4D97-AF65-F5344CB8AC3E}">
        <p14:creationId xmlns:p14="http://schemas.microsoft.com/office/powerpoint/2010/main" val="6749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0C830D5-AEC0-4348-A2FB-FEF323BAD391}" type="slidenum">
              <a:rPr lang="en-US"/>
              <a:pPr>
                <a:defRPr/>
              </a:pPr>
              <a:t>‹#›</a:t>
            </a:fld>
            <a:endParaRPr lang="en-US" dirty="0"/>
          </a:p>
        </p:txBody>
      </p:sp>
    </p:spTree>
    <p:extLst>
      <p:ext uri="{BB962C8B-B14F-4D97-AF65-F5344CB8AC3E}">
        <p14:creationId xmlns:p14="http://schemas.microsoft.com/office/powerpoint/2010/main" val="319137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336C0A6-B73B-4871-836B-BDE02CF20217}" type="slidenum">
              <a:rPr lang="en-US"/>
              <a:pPr>
                <a:defRPr/>
              </a:pPr>
              <a:t>‹#›</a:t>
            </a:fld>
            <a:endParaRPr lang="en-US" dirty="0"/>
          </a:p>
        </p:txBody>
      </p:sp>
    </p:spTree>
    <p:extLst>
      <p:ext uri="{BB962C8B-B14F-4D97-AF65-F5344CB8AC3E}">
        <p14:creationId xmlns:p14="http://schemas.microsoft.com/office/powerpoint/2010/main" val="356710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52D5C1-F35B-438A-B0B4-704CABC5A268}" type="slidenum">
              <a:rPr lang="en-US"/>
              <a:pPr>
                <a:defRPr/>
              </a:pPr>
              <a:t>‹#›</a:t>
            </a:fld>
            <a:endParaRPr lang="en-US" dirty="0"/>
          </a:p>
        </p:txBody>
      </p:sp>
    </p:spTree>
    <p:extLst>
      <p:ext uri="{BB962C8B-B14F-4D97-AF65-F5344CB8AC3E}">
        <p14:creationId xmlns:p14="http://schemas.microsoft.com/office/powerpoint/2010/main" val="49674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62F0EAE-8ED3-454F-A1AB-15236E3D21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45" r:id="rId3"/>
    <p:sldLayoutId id="2147483857"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cmfclearinghouse.org/sqr.cf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cmfclearinghouse.or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mfclearinghouse.org/collateral/Ratings_Comparison.xls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www.cmfclearinghouse.org/collateral/Ratings_Comparison.xls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www.cmfclearinghouse.org/sqr.cfm" TargetMode="Externa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www.cmfclearinghouse.org/detail.cfm?facid=xxxxx" TargetMode="Externa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ww.cmfclearinghouse.org/collateral/Ratings_Comparison.xlsx"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www.cmfclearinghouse.org/collateral/Ratings_Comparison.xlsx"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www.cmfclearinghouse.org/collateral/Ratings_Comparison.xlsx" TargetMode="External"/><Relationship Id="rId4" Type="http://schemas.openxmlformats.org/officeDocument/2006/relationships/image" Target="../media/image23.emf"/></Relationships>
</file>

<file path=ppt/slides/_rels/slide58.xml.rels><?xml version="1.0" encoding="UTF-8" standalone="yes"?>
<Relationships xmlns="http://schemas.openxmlformats.org/package/2006/relationships"><Relationship Id="rId3" Type="http://schemas.openxmlformats.org/officeDocument/2006/relationships/hyperlink" Target="https://nhi.fhwa.dot.gov/"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mailto:John.McFadden@dot.gov"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cmfclearinghous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74638"/>
            <a:ext cx="10972800" cy="5592762"/>
          </a:xfrm>
        </p:spPr>
        <p:txBody>
          <a:bodyPr/>
          <a:lstStyle/>
          <a:p>
            <a:pPr eaLnBrk="1" hangingPunct="1"/>
            <a:r>
              <a:rPr lang="en-US" sz="7200" b="1" dirty="0">
                <a:solidFill>
                  <a:schemeClr val="bg1"/>
                </a:solidFill>
                <a:latin typeface="Lato" panose="020F0502020204030203" pitchFamily="34" charset="77"/>
              </a:rPr>
              <a:t>Understanding &amp; Navigating the CMF Clearinghouse Rating System Changes</a:t>
            </a:r>
            <a:br>
              <a:rPr lang="en-US" sz="8000" b="1" dirty="0">
                <a:solidFill>
                  <a:schemeClr val="bg1"/>
                </a:solidFill>
                <a:latin typeface="Lato" panose="020F0502020204030203" pitchFamily="34" charset="77"/>
              </a:rPr>
            </a:br>
            <a:r>
              <a:rPr lang="en-US" sz="5400" b="1" i="1" dirty="0">
                <a:solidFill>
                  <a:schemeClr val="bg1"/>
                </a:solidFill>
                <a:latin typeface="Lato" panose="020F0502020204030203" pitchFamily="34" charset="77"/>
              </a:rPr>
              <a:t>(for Researchers)</a:t>
            </a:r>
            <a:endParaRPr lang="en-US" sz="1200" i="1" dirty="0">
              <a:solidFill>
                <a:schemeClr val="bg1"/>
              </a:solidFill>
              <a:latin typeface="Lato" panose="020F0502020204030203" pitchFamily="34"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Legacy CMF Star Rating System</a:t>
            </a:r>
          </a:p>
        </p:txBody>
      </p:sp>
      <p:sp>
        <p:nvSpPr>
          <p:cNvPr id="3" name="Content Placeholder 2"/>
          <p:cNvSpPr>
            <a:spLocks noGrp="1"/>
          </p:cNvSpPr>
          <p:nvPr>
            <p:ph idx="1"/>
          </p:nvPr>
        </p:nvSpPr>
        <p:spPr/>
        <p:txBody>
          <a:bodyPr/>
          <a:lstStyle/>
          <a:p>
            <a:r>
              <a:rPr lang="en-US" sz="2400" dirty="0">
                <a:latin typeface="Lato" panose="020F0502020204030203"/>
              </a:rPr>
              <a:t>Single rating scheme for Before/After, Cross-Sectional, Meta-Analysis, and Meta-Regression studies</a:t>
            </a:r>
          </a:p>
          <a:p>
            <a:r>
              <a:rPr lang="en-US" sz="2400" dirty="0">
                <a:latin typeface="Lato" panose="020F0502020204030203"/>
              </a:rPr>
              <a:t>CMFs are rated based on five criteria:</a:t>
            </a:r>
          </a:p>
          <a:p>
            <a:pPr lvl="1"/>
            <a:r>
              <a:rPr lang="en-US" sz="2000" dirty="0">
                <a:latin typeface="Lato" panose="020F0502020204030203"/>
              </a:rPr>
              <a:t>Study Design (weight of 2)</a:t>
            </a:r>
          </a:p>
          <a:p>
            <a:pPr lvl="1"/>
            <a:r>
              <a:rPr lang="en-US" sz="2000" dirty="0">
                <a:latin typeface="Lato" panose="020F0502020204030203"/>
              </a:rPr>
              <a:t>Sample Size (weight of 2)</a:t>
            </a:r>
          </a:p>
          <a:p>
            <a:pPr lvl="1"/>
            <a:r>
              <a:rPr lang="en-US" sz="2000" dirty="0">
                <a:latin typeface="Lato" panose="020F0502020204030203"/>
              </a:rPr>
              <a:t>Standard Error (weight of 1)</a:t>
            </a:r>
          </a:p>
          <a:p>
            <a:pPr lvl="1"/>
            <a:r>
              <a:rPr lang="en-US" sz="2000" dirty="0">
                <a:latin typeface="Lato" panose="020F0502020204030203"/>
              </a:rPr>
              <a:t>Potential Bias (weight of 1)</a:t>
            </a:r>
          </a:p>
          <a:p>
            <a:pPr lvl="1"/>
            <a:r>
              <a:rPr lang="en-US" sz="2000" dirty="0">
                <a:latin typeface="Lato" panose="020F0502020204030203"/>
              </a:rPr>
              <a:t>Data source (diversity in states) (weight of 1)</a:t>
            </a:r>
          </a:p>
          <a:p>
            <a:r>
              <a:rPr lang="en-US" sz="2400" dirty="0">
                <a:latin typeface="Lato" panose="020F0502020204030203"/>
              </a:rPr>
              <a:t>Points are assigned to each criteria based on the level of rigor (excellent = 2 points, fair = 1 point, or poor = 0 points)</a:t>
            </a:r>
          </a:p>
        </p:txBody>
      </p:sp>
    </p:spTree>
    <p:extLst>
      <p:ext uri="{BB962C8B-B14F-4D97-AF65-F5344CB8AC3E}">
        <p14:creationId xmlns:p14="http://schemas.microsoft.com/office/powerpoint/2010/main" val="1161181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Legacy CMF Star Rating System</a:t>
            </a:r>
          </a:p>
        </p:txBody>
      </p:sp>
      <p:sp>
        <p:nvSpPr>
          <p:cNvPr id="3" name="Content Placeholder 2"/>
          <p:cNvSpPr>
            <a:spLocks noGrp="1"/>
          </p:cNvSpPr>
          <p:nvPr>
            <p:ph idx="1"/>
          </p:nvPr>
        </p:nvSpPr>
        <p:spPr/>
        <p:txBody>
          <a:bodyPr/>
          <a:lstStyle/>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latin typeface="Lato" panose="020F0502020204030203"/>
              </a:rPr>
              <a:t>Overall Score = (2 * study design) + (2 * sample size) + standard error + potential bias + data source</a:t>
            </a:r>
          </a:p>
          <a:p>
            <a:r>
              <a:rPr lang="en-US" sz="2400" dirty="0">
                <a:latin typeface="Lato" panose="020F0502020204030203"/>
              </a:rPr>
              <a:t>Max Possible Points = 14</a:t>
            </a:r>
          </a:p>
          <a:p>
            <a:pPr lvl="1"/>
            <a:r>
              <a:rPr lang="en-US" sz="2000" dirty="0">
                <a:latin typeface="Lato" panose="020F0502020204030203"/>
              </a:rPr>
              <a:t>Very few 5 Star CMFs unless the study included multiple States</a:t>
            </a:r>
          </a:p>
        </p:txBody>
      </p:sp>
      <p:graphicFrame>
        <p:nvGraphicFramePr>
          <p:cNvPr id="4" name="Table 3"/>
          <p:cNvGraphicFramePr>
            <a:graphicFrameLocks noGrp="1"/>
          </p:cNvGraphicFramePr>
          <p:nvPr/>
        </p:nvGraphicFramePr>
        <p:xfrm>
          <a:off x="3048000" y="1524000"/>
          <a:ext cx="6096000" cy="259588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70979656"/>
                    </a:ext>
                  </a:extLst>
                </a:gridCol>
                <a:gridCol w="3048000">
                  <a:extLst>
                    <a:ext uri="{9D8B030D-6E8A-4147-A177-3AD203B41FA5}">
                      <a16:colId xmlns:a16="http://schemas.microsoft.com/office/drawing/2014/main" val="4009640349"/>
                    </a:ext>
                  </a:extLst>
                </a:gridCol>
              </a:tblGrid>
              <a:tr h="370840">
                <a:tc>
                  <a:txBody>
                    <a:bodyPr/>
                    <a:lstStyle/>
                    <a:p>
                      <a:pPr algn="ctr"/>
                      <a:r>
                        <a:rPr lang="en-US" dirty="0"/>
                        <a:t>Score</a:t>
                      </a:r>
                    </a:p>
                  </a:txBody>
                  <a:tcPr/>
                </a:tc>
                <a:tc>
                  <a:txBody>
                    <a:bodyPr/>
                    <a:lstStyle/>
                    <a:p>
                      <a:pPr algn="ctr"/>
                      <a:r>
                        <a:rPr lang="en-US" dirty="0"/>
                        <a:t>Star Rating</a:t>
                      </a:r>
                    </a:p>
                  </a:txBody>
                  <a:tcPr/>
                </a:tc>
                <a:extLst>
                  <a:ext uri="{0D108BD9-81ED-4DB2-BD59-A6C34878D82A}">
                    <a16:rowId xmlns:a16="http://schemas.microsoft.com/office/drawing/2014/main" val="3040950048"/>
                  </a:ext>
                </a:extLst>
              </a:tr>
              <a:tr h="370840">
                <a:tc>
                  <a:txBody>
                    <a:bodyPr/>
                    <a:lstStyle/>
                    <a:p>
                      <a:pPr algn="ctr"/>
                      <a:r>
                        <a:rPr lang="en-US" dirty="0"/>
                        <a:t>14 (max possible)</a:t>
                      </a:r>
                    </a:p>
                  </a:txBody>
                  <a:tcPr/>
                </a:tc>
                <a:tc>
                  <a:txBody>
                    <a:bodyPr/>
                    <a:lstStyle/>
                    <a:p>
                      <a:pPr algn="ctr"/>
                      <a:r>
                        <a:rPr lang="en-US" dirty="0"/>
                        <a:t>5 Stars</a:t>
                      </a:r>
                    </a:p>
                  </a:txBody>
                  <a:tcPr/>
                </a:tc>
                <a:extLst>
                  <a:ext uri="{0D108BD9-81ED-4DB2-BD59-A6C34878D82A}">
                    <a16:rowId xmlns:a16="http://schemas.microsoft.com/office/drawing/2014/main" val="887505001"/>
                  </a:ext>
                </a:extLst>
              </a:tr>
              <a:tr h="370840">
                <a:tc>
                  <a:txBody>
                    <a:bodyPr/>
                    <a:lstStyle/>
                    <a:p>
                      <a:pPr algn="ctr"/>
                      <a:r>
                        <a:rPr lang="en-US" dirty="0"/>
                        <a:t>11 - 13</a:t>
                      </a:r>
                    </a:p>
                  </a:txBody>
                  <a:tcPr/>
                </a:tc>
                <a:tc>
                  <a:txBody>
                    <a:bodyPr/>
                    <a:lstStyle/>
                    <a:p>
                      <a:pPr algn="ctr"/>
                      <a:r>
                        <a:rPr lang="en-US" dirty="0"/>
                        <a:t>4 Stars</a:t>
                      </a:r>
                    </a:p>
                  </a:txBody>
                  <a:tcPr/>
                </a:tc>
                <a:extLst>
                  <a:ext uri="{0D108BD9-81ED-4DB2-BD59-A6C34878D82A}">
                    <a16:rowId xmlns:a16="http://schemas.microsoft.com/office/drawing/2014/main" val="2153624937"/>
                  </a:ext>
                </a:extLst>
              </a:tr>
              <a:tr h="370840">
                <a:tc>
                  <a:txBody>
                    <a:bodyPr/>
                    <a:lstStyle/>
                    <a:p>
                      <a:pPr algn="ctr"/>
                      <a:r>
                        <a:rPr lang="en-US" dirty="0"/>
                        <a:t>7 - 10</a:t>
                      </a:r>
                    </a:p>
                  </a:txBody>
                  <a:tcPr/>
                </a:tc>
                <a:tc>
                  <a:txBody>
                    <a:bodyPr/>
                    <a:lstStyle/>
                    <a:p>
                      <a:pPr algn="ctr"/>
                      <a:r>
                        <a:rPr lang="en-US" dirty="0"/>
                        <a:t>3 Stars</a:t>
                      </a:r>
                    </a:p>
                  </a:txBody>
                  <a:tcPr/>
                </a:tc>
                <a:extLst>
                  <a:ext uri="{0D108BD9-81ED-4DB2-BD59-A6C34878D82A}">
                    <a16:rowId xmlns:a16="http://schemas.microsoft.com/office/drawing/2014/main" val="2492192301"/>
                  </a:ext>
                </a:extLst>
              </a:tr>
              <a:tr h="370840">
                <a:tc>
                  <a:txBody>
                    <a:bodyPr/>
                    <a:lstStyle/>
                    <a:p>
                      <a:pPr algn="ctr"/>
                      <a:r>
                        <a:rPr lang="en-US" dirty="0"/>
                        <a:t>3 - 6</a:t>
                      </a:r>
                    </a:p>
                  </a:txBody>
                  <a:tcPr/>
                </a:tc>
                <a:tc>
                  <a:txBody>
                    <a:bodyPr/>
                    <a:lstStyle/>
                    <a:p>
                      <a:pPr algn="ctr"/>
                      <a:r>
                        <a:rPr lang="en-US" dirty="0"/>
                        <a:t>2 Stars</a:t>
                      </a:r>
                    </a:p>
                  </a:txBody>
                  <a:tcPr/>
                </a:tc>
                <a:extLst>
                  <a:ext uri="{0D108BD9-81ED-4DB2-BD59-A6C34878D82A}">
                    <a16:rowId xmlns:a16="http://schemas.microsoft.com/office/drawing/2014/main" val="2434990178"/>
                  </a:ext>
                </a:extLst>
              </a:tr>
              <a:tr h="370840">
                <a:tc>
                  <a:txBody>
                    <a:bodyPr/>
                    <a:lstStyle/>
                    <a:p>
                      <a:pPr algn="ctr"/>
                      <a:r>
                        <a:rPr lang="en-US" dirty="0"/>
                        <a:t>1 - 2</a:t>
                      </a:r>
                    </a:p>
                  </a:txBody>
                  <a:tcPr/>
                </a:tc>
                <a:tc>
                  <a:txBody>
                    <a:bodyPr/>
                    <a:lstStyle/>
                    <a:p>
                      <a:pPr algn="ctr"/>
                      <a:r>
                        <a:rPr lang="en-US" dirty="0"/>
                        <a:t>1 Star</a:t>
                      </a:r>
                    </a:p>
                  </a:txBody>
                  <a:tcPr/>
                </a:tc>
                <a:extLst>
                  <a:ext uri="{0D108BD9-81ED-4DB2-BD59-A6C34878D82A}">
                    <a16:rowId xmlns:a16="http://schemas.microsoft.com/office/drawing/2014/main" val="3633573772"/>
                  </a:ext>
                </a:extLst>
              </a:tr>
              <a:tr h="370840">
                <a:tc>
                  <a:txBody>
                    <a:bodyPr/>
                    <a:lstStyle/>
                    <a:p>
                      <a:pPr algn="ctr"/>
                      <a:r>
                        <a:rPr lang="en-US" dirty="0"/>
                        <a:t>0</a:t>
                      </a:r>
                    </a:p>
                  </a:txBody>
                  <a:tcPr/>
                </a:tc>
                <a:tc>
                  <a:txBody>
                    <a:bodyPr/>
                    <a:lstStyle/>
                    <a:p>
                      <a:pPr algn="ctr"/>
                      <a:r>
                        <a:rPr lang="en-US" dirty="0"/>
                        <a:t>0 Stars</a:t>
                      </a:r>
                    </a:p>
                  </a:txBody>
                  <a:tcPr/>
                </a:tc>
                <a:extLst>
                  <a:ext uri="{0D108BD9-81ED-4DB2-BD59-A6C34878D82A}">
                    <a16:rowId xmlns:a16="http://schemas.microsoft.com/office/drawing/2014/main" val="3354431743"/>
                  </a:ext>
                </a:extLst>
              </a:tr>
            </a:tbl>
          </a:graphicData>
        </a:graphic>
      </p:graphicFrame>
    </p:spTree>
    <p:extLst>
      <p:ext uri="{BB962C8B-B14F-4D97-AF65-F5344CB8AC3E}">
        <p14:creationId xmlns:p14="http://schemas.microsoft.com/office/powerpoint/2010/main" val="235661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NCHRP 17-72 CMF Rating System</a:t>
            </a:r>
          </a:p>
        </p:txBody>
      </p:sp>
    </p:spTree>
    <p:extLst>
      <p:ext uri="{BB962C8B-B14F-4D97-AF65-F5344CB8AC3E}">
        <p14:creationId xmlns:p14="http://schemas.microsoft.com/office/powerpoint/2010/main" val="385758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39076"/>
            <a:ext cx="8458200" cy="914400"/>
          </a:xfrm>
        </p:spPr>
        <p:txBody>
          <a:bodyPr/>
          <a:lstStyle/>
          <a:p>
            <a:r>
              <a:rPr lang="en-US" dirty="0">
                <a:latin typeface="Lato" panose="020F0502020204030203" pitchFamily="34" charset="77"/>
              </a:rPr>
              <a:t>NCHRP 17-72 Rating Procedure</a:t>
            </a:r>
          </a:p>
        </p:txBody>
      </p:sp>
      <p:graphicFrame>
        <p:nvGraphicFramePr>
          <p:cNvPr id="4" name="Content Placeholder 2">
            <a:extLst>
              <a:ext uri="{FF2B5EF4-FFF2-40B4-BE49-F238E27FC236}">
                <a16:creationId xmlns:a16="http://schemas.microsoft.com/office/drawing/2014/main" id="{BA37D082-987F-47C3-96C3-BEEA7629005B}"/>
              </a:ext>
            </a:extLst>
          </p:cNvPr>
          <p:cNvGraphicFramePr>
            <a:graphicFrameLocks noGrp="1"/>
          </p:cNvGraphicFramePr>
          <p:nvPr>
            <p:ph idx="1"/>
            <p:extLst>
              <p:ext uri="{D42A27DB-BD31-4B8C-83A1-F6EECF244321}">
                <p14:modId xmlns:p14="http://schemas.microsoft.com/office/powerpoint/2010/main" val="180697239"/>
              </p:ext>
            </p:extLst>
          </p:nvPr>
        </p:nvGraphicFramePr>
        <p:xfrm>
          <a:off x="1981200" y="935192"/>
          <a:ext cx="8229600"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652BE5-F409-4540-8EE8-902C5A74F637}"/>
              </a:ext>
            </a:extLst>
          </p:cNvPr>
          <p:cNvSpPr txBox="1"/>
          <p:nvPr/>
        </p:nvSpPr>
        <p:spPr>
          <a:xfrm>
            <a:off x="1524000" y="5257801"/>
            <a:ext cx="9067800" cy="769441"/>
          </a:xfrm>
          <a:prstGeom prst="rect">
            <a:avLst/>
          </a:prstGeom>
          <a:noFill/>
        </p:spPr>
        <p:txBody>
          <a:bodyPr wrap="square">
            <a:spAutoFit/>
          </a:bodyPr>
          <a:lstStyle/>
          <a:p>
            <a:pPr algn="ctr" eaLnBrk="0" hangingPunct="0">
              <a:spcBef>
                <a:spcPct val="20000"/>
              </a:spcBef>
              <a:defRPr/>
            </a:pPr>
            <a:r>
              <a:rPr lang="en-US" altLang="en-US" sz="2000" b="1" i="1" kern="0" dirty="0">
                <a:solidFill>
                  <a:srgbClr val="000000"/>
                </a:solidFill>
                <a:latin typeface="Lato" panose="020F0502020204030203" pitchFamily="34" charset="77"/>
              </a:rPr>
              <a:t>Maximum possible score is 150</a:t>
            </a:r>
          </a:p>
          <a:p>
            <a:pPr algn="ctr" eaLnBrk="0" hangingPunct="0">
              <a:spcBef>
                <a:spcPct val="20000"/>
              </a:spcBef>
              <a:defRPr/>
            </a:pPr>
            <a:r>
              <a:rPr lang="en-US" altLang="en-US" sz="2000" b="1" i="1" kern="0" dirty="0">
                <a:solidFill>
                  <a:srgbClr val="000000"/>
                </a:solidFill>
                <a:latin typeface="Lato" panose="020F0502020204030203" pitchFamily="34" charset="77"/>
              </a:rPr>
              <a:t> </a:t>
            </a:r>
            <a:r>
              <a:rPr lang="en-US" altLang="en-US" sz="1600" b="1" i="1" kern="0" dirty="0">
                <a:solidFill>
                  <a:srgbClr val="000000"/>
                </a:solidFill>
                <a:latin typeface="Lato" panose="020F0502020204030203" pitchFamily="34" charset="77"/>
              </a:rPr>
              <a:t>De</a:t>
            </a:r>
            <a:r>
              <a:rPr lang="en-US" sz="1600" b="1" i="1" dirty="0">
                <a:latin typeface="Lato" panose="020F0502020204030203" pitchFamily="34" charset="77"/>
              </a:rPr>
              <a:t>tailed scoring criteria is available at </a:t>
            </a:r>
            <a:r>
              <a:rPr lang="en-US" sz="1600" b="1" i="1" dirty="0">
                <a:latin typeface="Lato" panose="020F0502020204030203" pitchFamily="34" charset="77"/>
                <a:hlinkClick r:id="rId8"/>
              </a:rPr>
              <a:t>http://cmfclearinghouse.org/sqr.cfm</a:t>
            </a:r>
            <a:r>
              <a:rPr lang="en-US" sz="1600" b="1" i="1" dirty="0">
                <a:latin typeface="Lato" panose="020F0502020204030203" pitchFamily="34" charset="77"/>
              </a:rPr>
              <a:t> </a:t>
            </a:r>
            <a:endParaRPr lang="en-US" altLang="en-US" sz="2000" b="1" i="1" kern="0" dirty="0">
              <a:solidFill>
                <a:srgbClr val="000000"/>
              </a:solidFill>
              <a:latin typeface="Lato" panose="020F0502020204030203" pitchFamily="34" charset="77"/>
            </a:endParaRPr>
          </a:p>
        </p:txBody>
      </p:sp>
    </p:spTree>
    <p:extLst>
      <p:ext uri="{BB962C8B-B14F-4D97-AF65-F5344CB8AC3E}">
        <p14:creationId xmlns:p14="http://schemas.microsoft.com/office/powerpoint/2010/main" val="805651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extLst>
              <p:ext uri="{D42A27DB-BD31-4B8C-83A1-F6EECF244321}">
                <p14:modId xmlns:p14="http://schemas.microsoft.com/office/powerpoint/2010/main" val="1775352588"/>
              </p:ext>
            </p:extLst>
          </p:nvPr>
        </p:nvGraphicFramePr>
        <p:xfrm>
          <a:off x="2362200" y="1295400"/>
          <a:ext cx="7467599" cy="3505200"/>
        </p:xfrm>
        <a:graphic>
          <a:graphicData uri="http://schemas.openxmlformats.org/drawingml/2006/table">
            <a:tbl>
              <a:tblPr firstRow="1" firstCol="1" bandRow="1">
                <a:tableStyleId>{9DCAF9ED-07DC-4A11-8D7F-57B35C25682E}</a:tableStyleId>
              </a:tblPr>
              <a:tblGrid>
                <a:gridCol w="2488667">
                  <a:extLst>
                    <a:ext uri="{9D8B030D-6E8A-4147-A177-3AD203B41FA5}">
                      <a16:colId xmlns:a16="http://schemas.microsoft.com/office/drawing/2014/main" val="3608100274"/>
                    </a:ext>
                  </a:extLst>
                </a:gridCol>
                <a:gridCol w="2489466">
                  <a:extLst>
                    <a:ext uri="{9D8B030D-6E8A-4147-A177-3AD203B41FA5}">
                      <a16:colId xmlns:a16="http://schemas.microsoft.com/office/drawing/2014/main" val="2774612920"/>
                    </a:ext>
                  </a:extLst>
                </a:gridCol>
                <a:gridCol w="2489466">
                  <a:extLst>
                    <a:ext uri="{9D8B030D-6E8A-4147-A177-3AD203B41FA5}">
                      <a16:colId xmlns:a16="http://schemas.microsoft.com/office/drawing/2014/main" val="4220074336"/>
                    </a:ext>
                  </a:extLst>
                </a:gridCol>
              </a:tblGrid>
              <a:tr h="289932">
                <a:tc gridSpan="3">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18729165"/>
                  </a:ext>
                </a:extLst>
              </a:tr>
              <a:tr h="289932">
                <a:tc>
                  <a:txBody>
                    <a:bodyPr/>
                    <a:lstStyle/>
                    <a:p>
                      <a:pPr algn="ctr">
                        <a:lnSpc>
                          <a:spcPct val="110000"/>
                        </a:lnSpc>
                        <a:spcAft>
                          <a:spcPts val="600"/>
                        </a:spcAft>
                      </a:pPr>
                      <a:r>
                        <a:rPr lang="en-US" sz="1400" b="1" i="1" dirty="0">
                          <a:effectLst/>
                        </a:rPr>
                        <a:t>Factors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Subcategories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Total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1173454">
                <a:tc>
                  <a:txBody>
                    <a:bodyPr/>
                    <a:lstStyle/>
                    <a:p>
                      <a:pPr algn="ctr">
                        <a:lnSpc>
                          <a:spcPct val="110000"/>
                        </a:lnSpc>
                        <a:spcAft>
                          <a:spcPts val="600"/>
                        </a:spcAft>
                      </a:pPr>
                      <a:r>
                        <a:rPr lang="en-US" sz="1400" dirty="0">
                          <a:effectLst/>
                        </a:rPr>
                        <a:t>Data</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Number of miles/sites and number of crashes for reference/comparison and treatment groups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55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1173454">
                <a:tc>
                  <a:txBody>
                    <a:bodyPr/>
                    <a:lstStyle/>
                    <a:p>
                      <a:pPr algn="ctr">
                        <a:lnSpc>
                          <a:spcPct val="110000"/>
                        </a:lnSpc>
                        <a:spcAft>
                          <a:spcPts val="600"/>
                        </a:spcAft>
                      </a:pPr>
                      <a:r>
                        <a:rPr lang="en-US" sz="1400" dirty="0">
                          <a:effectLst/>
                        </a:rPr>
                        <a:t>Study Design and Statistical Methodology</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Potential biases, accounting for trends, and appropriateness of statistical procedures</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75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578428">
                <a:tc>
                  <a:txBody>
                    <a:bodyPr/>
                    <a:lstStyle/>
                    <a:p>
                      <a:pPr algn="ctr">
                        <a:lnSpc>
                          <a:spcPct val="110000"/>
                        </a:lnSpc>
                        <a:spcAft>
                          <a:spcPts val="600"/>
                        </a:spcAft>
                      </a:pPr>
                      <a:r>
                        <a:rPr lang="en-US" sz="1400" dirty="0">
                          <a:effectLst/>
                        </a:rPr>
                        <a:t>Statistical Significance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Statistical significance of CMF</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dirty="0">
                          <a:effectLst/>
                        </a:rPr>
                        <a:t>20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Tree>
    <p:extLst>
      <p:ext uri="{BB962C8B-B14F-4D97-AF65-F5344CB8AC3E}">
        <p14:creationId xmlns:p14="http://schemas.microsoft.com/office/powerpoint/2010/main" val="141654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extLst>
              <p:ext uri="{D42A27DB-BD31-4B8C-83A1-F6EECF244321}">
                <p14:modId xmlns:p14="http://schemas.microsoft.com/office/powerpoint/2010/main" val="685804034"/>
              </p:ext>
            </p:extLst>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Tree>
    <p:extLst>
      <p:ext uri="{BB962C8B-B14F-4D97-AF65-F5344CB8AC3E}">
        <p14:creationId xmlns:p14="http://schemas.microsoft.com/office/powerpoint/2010/main" val="356258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
        <p:nvSpPr>
          <p:cNvPr id="8" name="Freeform: Shape 7">
            <a:extLst>
              <a:ext uri="{FF2B5EF4-FFF2-40B4-BE49-F238E27FC236}">
                <a16:creationId xmlns:a16="http://schemas.microsoft.com/office/drawing/2014/main" id="{FA33CCE7-8922-461E-93D8-5EB8AEC89F7F}"/>
              </a:ext>
            </a:extLst>
          </p:cNvPr>
          <p:cNvSpPr/>
          <p:nvPr/>
        </p:nvSpPr>
        <p:spPr>
          <a:xfrm>
            <a:off x="1164000" y="1295400"/>
            <a:ext cx="9864000" cy="4212000"/>
          </a:xfrm>
          <a:custGeom>
            <a:avLst/>
            <a:gdLst>
              <a:gd name="connsiteX0" fmla="*/ 0 w 9864000"/>
              <a:gd name="connsiteY0" fmla="*/ 1905000 h 4212000"/>
              <a:gd name="connsiteX1" fmla="*/ 9864000 w 9864000"/>
              <a:gd name="connsiteY1" fmla="*/ 1905000 h 4212000"/>
              <a:gd name="connsiteX2" fmla="*/ 9864000 w 9864000"/>
              <a:gd name="connsiteY2" fmla="*/ 4212000 h 4212000"/>
              <a:gd name="connsiteX3" fmla="*/ 0 w 9864000"/>
              <a:gd name="connsiteY3" fmla="*/ 4212000 h 4212000"/>
              <a:gd name="connsiteX4" fmla="*/ 0 w 9864000"/>
              <a:gd name="connsiteY4" fmla="*/ 0 h 4212000"/>
              <a:gd name="connsiteX5" fmla="*/ 9864000 w 9864000"/>
              <a:gd name="connsiteY5" fmla="*/ 0 h 4212000"/>
              <a:gd name="connsiteX6" fmla="*/ 9864000 w 9864000"/>
              <a:gd name="connsiteY6" fmla="*/ 685800 h 4212000"/>
              <a:gd name="connsiteX7" fmla="*/ 0 w 9864000"/>
              <a:gd name="connsiteY7" fmla="*/ 685800 h 42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4000" h="4212000">
                <a:moveTo>
                  <a:pt x="0" y="1905000"/>
                </a:moveTo>
                <a:lnTo>
                  <a:pt x="9864000" y="1905000"/>
                </a:lnTo>
                <a:lnTo>
                  <a:pt x="9864000" y="4212000"/>
                </a:lnTo>
                <a:lnTo>
                  <a:pt x="0" y="4212000"/>
                </a:lnTo>
                <a:close/>
                <a:moveTo>
                  <a:pt x="0" y="0"/>
                </a:moveTo>
                <a:lnTo>
                  <a:pt x="9864000" y="0"/>
                </a:lnTo>
                <a:lnTo>
                  <a:pt x="9864000" y="685800"/>
                </a:lnTo>
                <a:lnTo>
                  <a:pt x="0" y="68580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a:p>
        </p:txBody>
      </p:sp>
      <p:pic>
        <p:nvPicPr>
          <p:cNvPr id="11" name="Picture 10">
            <a:extLst>
              <a:ext uri="{FF2B5EF4-FFF2-40B4-BE49-F238E27FC236}">
                <a16:creationId xmlns:a16="http://schemas.microsoft.com/office/drawing/2014/main" id="{655EA96B-4C4D-409F-9973-1C2176F8A143}"/>
              </a:ext>
            </a:extLst>
          </p:cNvPr>
          <p:cNvPicPr>
            <a:picLocks noChangeAspect="1"/>
          </p:cNvPicPr>
          <p:nvPr/>
        </p:nvPicPr>
        <p:blipFill>
          <a:blip r:embed="rId3"/>
          <a:stretch>
            <a:fillRect/>
          </a:stretch>
        </p:blipFill>
        <p:spPr>
          <a:xfrm>
            <a:off x="4419600" y="3352800"/>
            <a:ext cx="2666999" cy="1395269"/>
          </a:xfrm>
          <a:prstGeom prst="rect">
            <a:avLst/>
          </a:prstGeom>
        </p:spPr>
      </p:pic>
    </p:spTree>
    <p:extLst>
      <p:ext uri="{BB962C8B-B14F-4D97-AF65-F5344CB8AC3E}">
        <p14:creationId xmlns:p14="http://schemas.microsoft.com/office/powerpoint/2010/main" val="145618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
        <p:nvSpPr>
          <p:cNvPr id="7" name="Freeform: Shape 6">
            <a:extLst>
              <a:ext uri="{FF2B5EF4-FFF2-40B4-BE49-F238E27FC236}">
                <a16:creationId xmlns:a16="http://schemas.microsoft.com/office/drawing/2014/main" id="{2A698E29-D24A-46E1-806B-F019518A09FD}"/>
              </a:ext>
            </a:extLst>
          </p:cNvPr>
          <p:cNvSpPr/>
          <p:nvPr/>
        </p:nvSpPr>
        <p:spPr>
          <a:xfrm>
            <a:off x="1164000" y="1295400"/>
            <a:ext cx="9864000" cy="4212000"/>
          </a:xfrm>
          <a:custGeom>
            <a:avLst/>
            <a:gdLst>
              <a:gd name="connsiteX0" fmla="*/ 0 w 9864000"/>
              <a:gd name="connsiteY0" fmla="*/ 3886200 h 4212000"/>
              <a:gd name="connsiteX1" fmla="*/ 9864000 w 9864000"/>
              <a:gd name="connsiteY1" fmla="*/ 3886200 h 4212000"/>
              <a:gd name="connsiteX2" fmla="*/ 9864000 w 9864000"/>
              <a:gd name="connsiteY2" fmla="*/ 4212000 h 4212000"/>
              <a:gd name="connsiteX3" fmla="*/ 0 w 9864000"/>
              <a:gd name="connsiteY3" fmla="*/ 4212000 h 4212000"/>
              <a:gd name="connsiteX4" fmla="*/ 0 w 9864000"/>
              <a:gd name="connsiteY4" fmla="*/ 0 h 4212000"/>
              <a:gd name="connsiteX5" fmla="*/ 9864000 w 9864000"/>
              <a:gd name="connsiteY5" fmla="*/ 0 h 4212000"/>
              <a:gd name="connsiteX6" fmla="*/ 9864000 w 9864000"/>
              <a:gd name="connsiteY6" fmla="*/ 1981200 h 4212000"/>
              <a:gd name="connsiteX7" fmla="*/ 0 w 9864000"/>
              <a:gd name="connsiteY7" fmla="*/ 1981200 h 42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4000" h="4212000">
                <a:moveTo>
                  <a:pt x="0" y="3886200"/>
                </a:moveTo>
                <a:lnTo>
                  <a:pt x="9864000" y="3886200"/>
                </a:lnTo>
                <a:lnTo>
                  <a:pt x="9864000" y="4212000"/>
                </a:lnTo>
                <a:lnTo>
                  <a:pt x="0" y="4212000"/>
                </a:lnTo>
                <a:close/>
                <a:moveTo>
                  <a:pt x="0" y="0"/>
                </a:moveTo>
                <a:lnTo>
                  <a:pt x="9864000" y="0"/>
                </a:lnTo>
                <a:lnTo>
                  <a:pt x="9864000" y="1981200"/>
                </a:lnTo>
                <a:lnTo>
                  <a:pt x="0" y="1981200"/>
                </a:lnTo>
                <a:close/>
              </a:path>
            </a:pathLst>
          </a:cu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9" name="Picture 8">
            <a:extLst>
              <a:ext uri="{FF2B5EF4-FFF2-40B4-BE49-F238E27FC236}">
                <a16:creationId xmlns:a16="http://schemas.microsoft.com/office/drawing/2014/main" id="{DE3FCC8B-BF54-4AFC-AED2-3E58C81F203C}"/>
              </a:ext>
            </a:extLst>
          </p:cNvPr>
          <p:cNvPicPr>
            <a:picLocks noChangeAspect="1"/>
          </p:cNvPicPr>
          <p:nvPr/>
        </p:nvPicPr>
        <p:blipFill>
          <a:blip r:embed="rId3"/>
          <a:stretch>
            <a:fillRect/>
          </a:stretch>
        </p:blipFill>
        <p:spPr>
          <a:xfrm>
            <a:off x="3886200" y="1524000"/>
            <a:ext cx="4419600" cy="1587225"/>
          </a:xfrm>
          <a:prstGeom prst="rect">
            <a:avLst/>
          </a:prstGeom>
        </p:spPr>
      </p:pic>
    </p:spTree>
    <p:extLst>
      <p:ext uri="{BB962C8B-B14F-4D97-AF65-F5344CB8AC3E}">
        <p14:creationId xmlns:p14="http://schemas.microsoft.com/office/powerpoint/2010/main" val="349679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
        <p:nvSpPr>
          <p:cNvPr id="7" name="Freeform: Shape 6">
            <a:extLst>
              <a:ext uri="{FF2B5EF4-FFF2-40B4-BE49-F238E27FC236}">
                <a16:creationId xmlns:a16="http://schemas.microsoft.com/office/drawing/2014/main" id="{03A4F905-5F46-4540-B84C-0AF816BEA54E}"/>
              </a:ext>
            </a:extLst>
          </p:cNvPr>
          <p:cNvSpPr/>
          <p:nvPr/>
        </p:nvSpPr>
        <p:spPr>
          <a:xfrm>
            <a:off x="1164000" y="1295400"/>
            <a:ext cx="9864000" cy="3886200"/>
          </a:xfrm>
          <a:custGeom>
            <a:avLst/>
            <a:gdLst>
              <a:gd name="connsiteX0" fmla="*/ 0 w 9864000"/>
              <a:gd name="connsiteY0" fmla="*/ 0 h 3886200"/>
              <a:gd name="connsiteX1" fmla="*/ 9864000 w 9864000"/>
              <a:gd name="connsiteY1" fmla="*/ 0 h 3886200"/>
              <a:gd name="connsiteX2" fmla="*/ 9864000 w 9864000"/>
              <a:gd name="connsiteY2" fmla="*/ 3886200 h 3886200"/>
              <a:gd name="connsiteX3" fmla="*/ 0 w 9864000"/>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9864000" h="3886200">
                <a:moveTo>
                  <a:pt x="0" y="0"/>
                </a:moveTo>
                <a:lnTo>
                  <a:pt x="9864000" y="0"/>
                </a:lnTo>
                <a:lnTo>
                  <a:pt x="9864000" y="3886200"/>
                </a:lnTo>
                <a:lnTo>
                  <a:pt x="0" y="3886200"/>
                </a:lnTo>
                <a:close/>
              </a:path>
            </a:pathLst>
          </a:cu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8" name="Picture 7">
            <a:extLst>
              <a:ext uri="{FF2B5EF4-FFF2-40B4-BE49-F238E27FC236}">
                <a16:creationId xmlns:a16="http://schemas.microsoft.com/office/drawing/2014/main" id="{C0464493-D03F-4A17-8290-4E91E54C47D8}"/>
              </a:ext>
            </a:extLst>
          </p:cNvPr>
          <p:cNvPicPr>
            <a:picLocks noChangeAspect="1"/>
          </p:cNvPicPr>
          <p:nvPr/>
        </p:nvPicPr>
        <p:blipFill>
          <a:blip r:embed="rId3"/>
          <a:stretch>
            <a:fillRect/>
          </a:stretch>
        </p:blipFill>
        <p:spPr>
          <a:xfrm>
            <a:off x="4343400" y="3422515"/>
            <a:ext cx="3124200" cy="1525431"/>
          </a:xfrm>
          <a:prstGeom prst="rect">
            <a:avLst/>
          </a:prstGeom>
        </p:spPr>
      </p:pic>
    </p:spTree>
    <p:extLst>
      <p:ext uri="{BB962C8B-B14F-4D97-AF65-F5344CB8AC3E}">
        <p14:creationId xmlns:p14="http://schemas.microsoft.com/office/powerpoint/2010/main" val="3734203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Tree>
    <p:extLst>
      <p:ext uri="{BB962C8B-B14F-4D97-AF65-F5344CB8AC3E}">
        <p14:creationId xmlns:p14="http://schemas.microsoft.com/office/powerpoint/2010/main" val="383389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14E9-A0CA-49C7-B1FD-F005D034662A}"/>
              </a:ext>
            </a:extLst>
          </p:cNvPr>
          <p:cNvSpPr>
            <a:spLocks noGrp="1"/>
          </p:cNvSpPr>
          <p:nvPr>
            <p:ph type="title"/>
          </p:nvPr>
        </p:nvSpPr>
        <p:spPr/>
        <p:txBody>
          <a:bodyPr/>
          <a:lstStyle/>
          <a:p>
            <a:r>
              <a:rPr lang="en-US" dirty="0">
                <a:latin typeface="Lato" panose="020F0502020204030203"/>
                <a:cs typeface="Arial"/>
              </a:rPr>
              <a:t>Webinar "Housekeeping"</a:t>
            </a:r>
            <a:endParaRPr lang="en-US" dirty="0">
              <a:latin typeface="Lato" panose="020F0502020204030203"/>
            </a:endParaRPr>
          </a:p>
        </p:txBody>
      </p:sp>
      <p:sp>
        <p:nvSpPr>
          <p:cNvPr id="3" name="Content Placeholder 2">
            <a:extLst>
              <a:ext uri="{FF2B5EF4-FFF2-40B4-BE49-F238E27FC236}">
                <a16:creationId xmlns:a16="http://schemas.microsoft.com/office/drawing/2014/main" id="{F5EB14D2-178E-48AA-A914-2F44037B2639}"/>
              </a:ext>
            </a:extLst>
          </p:cNvPr>
          <p:cNvSpPr>
            <a:spLocks noGrp="1"/>
          </p:cNvSpPr>
          <p:nvPr>
            <p:ph idx="1"/>
          </p:nvPr>
        </p:nvSpPr>
        <p:spPr/>
        <p:txBody>
          <a:bodyPr/>
          <a:lstStyle/>
          <a:p>
            <a:r>
              <a:rPr lang="en-US" dirty="0">
                <a:latin typeface="Lato" panose="020F0502020204030203"/>
                <a:cs typeface="Arial"/>
              </a:rPr>
              <a:t>Rejoining the Program</a:t>
            </a:r>
            <a:endParaRPr lang="en-US" dirty="0">
              <a:latin typeface="Lato" panose="020F0502020204030203"/>
            </a:endParaRPr>
          </a:p>
          <a:p>
            <a:r>
              <a:rPr lang="en-US" dirty="0">
                <a:latin typeface="Lato" panose="020F0502020204030203"/>
                <a:cs typeface="Arial"/>
              </a:rPr>
              <a:t>All Lines are Muted</a:t>
            </a:r>
          </a:p>
          <a:p>
            <a:r>
              <a:rPr lang="en-US" dirty="0">
                <a:latin typeface="Lato" panose="020F0502020204030203"/>
                <a:cs typeface="Arial"/>
              </a:rPr>
              <a:t>Control Panel</a:t>
            </a:r>
          </a:p>
          <a:p>
            <a:r>
              <a:rPr lang="en-US" dirty="0">
                <a:latin typeface="Lato" panose="020F0502020204030203"/>
                <a:cs typeface="Arial"/>
              </a:rPr>
              <a:t>Questions/Assistance</a:t>
            </a:r>
          </a:p>
          <a:p>
            <a:r>
              <a:rPr lang="en-US" dirty="0">
                <a:latin typeface="Lato" panose="020F0502020204030203"/>
                <a:cs typeface="Arial"/>
              </a:rPr>
              <a:t>Webinar Recording</a:t>
            </a:r>
          </a:p>
          <a:p>
            <a:endParaRPr lang="en-US" dirty="0">
              <a:cs typeface="Arial"/>
            </a:endParaRPr>
          </a:p>
        </p:txBody>
      </p:sp>
    </p:spTree>
    <p:extLst>
      <p:ext uri="{BB962C8B-B14F-4D97-AF65-F5344CB8AC3E}">
        <p14:creationId xmlns:p14="http://schemas.microsoft.com/office/powerpoint/2010/main" val="178093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
        <p:nvSpPr>
          <p:cNvPr id="8" name="Freeform: Shape 7">
            <a:extLst>
              <a:ext uri="{FF2B5EF4-FFF2-40B4-BE49-F238E27FC236}">
                <a16:creationId xmlns:a16="http://schemas.microsoft.com/office/drawing/2014/main" id="{60693716-EBFA-47AC-9848-F997C8FB33DB}"/>
              </a:ext>
            </a:extLst>
          </p:cNvPr>
          <p:cNvSpPr/>
          <p:nvPr/>
        </p:nvSpPr>
        <p:spPr>
          <a:xfrm>
            <a:off x="1164000" y="1295400"/>
            <a:ext cx="9864000" cy="4212000"/>
          </a:xfrm>
          <a:custGeom>
            <a:avLst/>
            <a:gdLst>
              <a:gd name="connsiteX0" fmla="*/ 0 w 9864000"/>
              <a:gd name="connsiteY0" fmla="*/ 990600 h 4212000"/>
              <a:gd name="connsiteX1" fmla="*/ 9864000 w 9864000"/>
              <a:gd name="connsiteY1" fmla="*/ 990600 h 4212000"/>
              <a:gd name="connsiteX2" fmla="*/ 9864000 w 9864000"/>
              <a:gd name="connsiteY2" fmla="*/ 4212000 h 4212000"/>
              <a:gd name="connsiteX3" fmla="*/ 0 w 9864000"/>
              <a:gd name="connsiteY3" fmla="*/ 4212000 h 4212000"/>
              <a:gd name="connsiteX4" fmla="*/ 0 w 9864000"/>
              <a:gd name="connsiteY4" fmla="*/ 0 h 4212000"/>
              <a:gd name="connsiteX5" fmla="*/ 9864000 w 9864000"/>
              <a:gd name="connsiteY5" fmla="*/ 0 h 4212000"/>
              <a:gd name="connsiteX6" fmla="*/ 9864000 w 9864000"/>
              <a:gd name="connsiteY6" fmla="*/ 609600 h 4212000"/>
              <a:gd name="connsiteX7" fmla="*/ 0 w 9864000"/>
              <a:gd name="connsiteY7" fmla="*/ 609600 h 42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4000" h="4212000">
                <a:moveTo>
                  <a:pt x="0" y="990600"/>
                </a:moveTo>
                <a:lnTo>
                  <a:pt x="9864000" y="990600"/>
                </a:lnTo>
                <a:lnTo>
                  <a:pt x="9864000" y="4212000"/>
                </a:lnTo>
                <a:lnTo>
                  <a:pt x="0" y="4212000"/>
                </a:lnTo>
                <a:close/>
                <a:moveTo>
                  <a:pt x="0" y="0"/>
                </a:moveTo>
                <a:lnTo>
                  <a:pt x="9864000" y="0"/>
                </a:lnTo>
                <a:lnTo>
                  <a:pt x="9864000" y="609600"/>
                </a:lnTo>
                <a:lnTo>
                  <a:pt x="0" y="60960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10" name="Picture 9">
            <a:extLst>
              <a:ext uri="{FF2B5EF4-FFF2-40B4-BE49-F238E27FC236}">
                <a16:creationId xmlns:a16="http://schemas.microsoft.com/office/drawing/2014/main" id="{F8E85A5A-3ADB-4558-A887-8448815980CD}"/>
              </a:ext>
            </a:extLst>
          </p:cNvPr>
          <p:cNvPicPr>
            <a:picLocks noChangeAspect="1"/>
          </p:cNvPicPr>
          <p:nvPr/>
        </p:nvPicPr>
        <p:blipFill>
          <a:blip r:embed="rId3"/>
          <a:stretch>
            <a:fillRect/>
          </a:stretch>
        </p:blipFill>
        <p:spPr>
          <a:xfrm>
            <a:off x="3757819" y="2504909"/>
            <a:ext cx="4676361" cy="1848182"/>
          </a:xfrm>
          <a:prstGeom prst="rect">
            <a:avLst/>
          </a:prstGeom>
        </p:spPr>
      </p:pic>
    </p:spTree>
    <p:extLst>
      <p:ext uri="{BB962C8B-B14F-4D97-AF65-F5344CB8AC3E}">
        <p14:creationId xmlns:p14="http://schemas.microsoft.com/office/powerpoint/2010/main" val="423225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Before/After Studies</a:t>
            </a:r>
          </a:p>
        </p:txBody>
      </p:sp>
      <p:sp>
        <p:nvSpPr>
          <p:cNvPr id="3" name="Content Placeholder 2"/>
          <p:cNvSpPr>
            <a:spLocks noGrp="1"/>
          </p:cNvSpPr>
          <p:nvPr>
            <p:ph idx="1"/>
          </p:nvPr>
        </p:nvSpPr>
        <p:spPr/>
        <p:txBody>
          <a:bodyPr/>
          <a:lstStyle/>
          <a:p>
            <a:r>
              <a:rPr lang="en-US" sz="2400" dirty="0">
                <a:latin typeface="Lato" panose="020F0502020204030203"/>
              </a:rPr>
              <a:t>Number of </a:t>
            </a:r>
            <a:r>
              <a:rPr lang="en-US" sz="2400" b="1" dirty="0">
                <a:latin typeface="Lato" panose="020F0502020204030203"/>
              </a:rPr>
              <a:t>Miles/Sites </a:t>
            </a:r>
            <a:r>
              <a:rPr lang="en-US" sz="2400" dirty="0">
                <a:latin typeface="Lato" panose="020F0502020204030203"/>
              </a:rPr>
              <a:t>in the </a:t>
            </a:r>
            <a:r>
              <a:rPr lang="en-US" sz="2400" i="1" u="sng" dirty="0">
                <a:latin typeface="Lato" panose="020F0502020204030203"/>
              </a:rPr>
              <a:t>reference/comparison </a:t>
            </a:r>
            <a:r>
              <a:rPr lang="en-US" sz="2400" dirty="0">
                <a:latin typeface="Lato" panose="020F0502020204030203"/>
              </a:rPr>
              <a:t>and </a:t>
            </a:r>
            <a:r>
              <a:rPr lang="en-US" sz="2400" i="1" u="sng" dirty="0">
                <a:latin typeface="Lato" panose="020F0502020204030203"/>
              </a:rPr>
              <a:t>treatment</a:t>
            </a:r>
            <a:r>
              <a:rPr lang="en-US" sz="2400" dirty="0">
                <a:latin typeface="Lato" panose="020F0502020204030203"/>
              </a:rPr>
              <a:t> groups are scored independently with each group getting a maximum of 10 points.</a:t>
            </a:r>
          </a:p>
          <a:p>
            <a:endParaRPr lang="en-US" sz="2400" b="1" dirty="0">
              <a:latin typeface="Lato" panose="020F0502020204030203"/>
            </a:endParaRPr>
          </a:p>
        </p:txBody>
      </p:sp>
      <p:graphicFrame>
        <p:nvGraphicFramePr>
          <p:cNvPr id="4" name="Content Placeholder 5">
            <a:extLst>
              <a:ext uri="{FF2B5EF4-FFF2-40B4-BE49-F238E27FC236}">
                <a16:creationId xmlns:a16="http://schemas.microsoft.com/office/drawing/2014/main" id="{EEADFB0F-8CE6-4369-B02E-8AD0513D2CC8}"/>
              </a:ext>
            </a:extLst>
          </p:cNvPr>
          <p:cNvGraphicFramePr>
            <a:graphicFrameLocks/>
          </p:cNvGraphicFramePr>
          <p:nvPr>
            <p:extLst>
              <p:ext uri="{D42A27DB-BD31-4B8C-83A1-F6EECF244321}">
                <p14:modId xmlns:p14="http://schemas.microsoft.com/office/powerpoint/2010/main" val="1573770595"/>
              </p:ext>
            </p:extLst>
          </p:nvPr>
        </p:nvGraphicFramePr>
        <p:xfrm>
          <a:off x="1164000" y="2578531"/>
          <a:ext cx="9864000" cy="1296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Number of Miles/Sites in the Reference/Comparison Group</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0" dirty="0">
                          <a:effectLst/>
                        </a:rPr>
                        <a:t>50 or more Miles/Sites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10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25 to 49 Miles/Sites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5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none" strike="noStrike" kern="1200" cap="none" spc="0" normalizeH="0" baseline="0" noProof="0" dirty="0">
                          <a:ln>
                            <a:noFill/>
                          </a:ln>
                          <a:solidFill>
                            <a:srgbClr val="000000"/>
                          </a:solidFill>
                          <a:effectLst/>
                          <a:uLnTx/>
                          <a:uFillTx/>
                          <a:latin typeface="+mn-lt"/>
                          <a:ea typeface="+mn-ea"/>
                          <a:cs typeface="+mn-cs"/>
                        </a:rPr>
                        <a:t>&lt; 25 Miles/Sites </a:t>
                      </a:r>
                      <a:r>
                        <a:rPr kumimoji="0" lang="en-US" sz="1400" b="1" i="0" u="sng" strike="noStrike" kern="1200" cap="none" spc="0" normalizeH="0" baseline="0" noProof="0" dirty="0">
                          <a:ln>
                            <a:noFill/>
                          </a:ln>
                          <a:solidFill>
                            <a:srgbClr val="000000"/>
                          </a:solidFill>
                          <a:effectLst/>
                          <a:uLnTx/>
                          <a:uFillTx/>
                          <a:latin typeface="+mn-lt"/>
                          <a:ea typeface="+mn-ea"/>
                          <a:cs typeface="+mn-cs"/>
                        </a:rPr>
                        <a:t>or</a:t>
                      </a:r>
                      <a:r>
                        <a:rPr kumimoji="0" lang="en-US" sz="1400" b="0" i="0" u="none" strike="noStrike" kern="1200" cap="none" spc="0" normalizeH="0" baseline="0" noProof="0" dirty="0">
                          <a:ln>
                            <a:noFill/>
                          </a:ln>
                          <a:solidFill>
                            <a:srgbClr val="000000"/>
                          </a:solidFill>
                          <a:effectLst/>
                          <a:uLnTx/>
                          <a:uFillTx/>
                          <a:latin typeface="+mn-lt"/>
                          <a:ea typeface="+mn-ea"/>
                          <a:cs typeface="+mn-cs"/>
                        </a:rPr>
                        <a:t> Cannot be Determined</a:t>
                      </a:r>
                      <a:endParaRPr lang="en-CA" sz="1400" b="1" u="none"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0 Points</a:t>
                      </a:r>
                    </a:p>
                  </a:txBody>
                  <a:tcPr marL="68580" marR="68580" marT="0" marB="0" anchor="ctr"/>
                </a:tc>
                <a:extLst>
                  <a:ext uri="{0D108BD9-81ED-4DB2-BD59-A6C34878D82A}">
                    <a16:rowId xmlns:a16="http://schemas.microsoft.com/office/drawing/2014/main" val="1434353330"/>
                  </a:ext>
                </a:extLst>
              </a:tr>
            </a:tbl>
          </a:graphicData>
        </a:graphic>
      </p:graphicFrame>
      <p:graphicFrame>
        <p:nvGraphicFramePr>
          <p:cNvPr id="5" name="Content Placeholder 5">
            <a:extLst>
              <a:ext uri="{FF2B5EF4-FFF2-40B4-BE49-F238E27FC236}">
                <a16:creationId xmlns:a16="http://schemas.microsoft.com/office/drawing/2014/main" id="{A43CFC73-ECBA-4846-AA79-F7B9A2006453}"/>
              </a:ext>
            </a:extLst>
          </p:cNvPr>
          <p:cNvGraphicFramePr>
            <a:graphicFrameLocks/>
          </p:cNvGraphicFramePr>
          <p:nvPr>
            <p:extLst>
              <p:ext uri="{D42A27DB-BD31-4B8C-83A1-F6EECF244321}">
                <p14:modId xmlns:p14="http://schemas.microsoft.com/office/powerpoint/2010/main" val="1573722250"/>
              </p:ext>
            </p:extLst>
          </p:nvPr>
        </p:nvGraphicFramePr>
        <p:xfrm>
          <a:off x="1157515" y="4040881"/>
          <a:ext cx="9864000" cy="1296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Number of Miles/Sites in the Treatment Group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0" dirty="0">
                          <a:effectLst/>
                        </a:rPr>
                        <a:t>50 or more Miles/Sites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10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25 to 49 Miles/Sites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5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none" strike="noStrike" kern="1200" cap="none" spc="0" normalizeH="0" baseline="0" noProof="0" dirty="0">
                          <a:ln>
                            <a:noFill/>
                          </a:ln>
                          <a:solidFill>
                            <a:srgbClr val="000000"/>
                          </a:solidFill>
                          <a:effectLst/>
                          <a:uLnTx/>
                          <a:uFillTx/>
                          <a:latin typeface="+mn-lt"/>
                          <a:ea typeface="+mn-ea"/>
                          <a:cs typeface="+mn-cs"/>
                        </a:rPr>
                        <a:t>&lt; 25 Miles/Sites </a:t>
                      </a:r>
                      <a:r>
                        <a:rPr kumimoji="0" lang="en-US" sz="1400" b="1" i="0" u="sng" strike="noStrike" kern="1200" cap="none" spc="0" normalizeH="0" baseline="0" noProof="0" dirty="0">
                          <a:ln>
                            <a:noFill/>
                          </a:ln>
                          <a:solidFill>
                            <a:srgbClr val="000000"/>
                          </a:solidFill>
                          <a:effectLst/>
                          <a:uLnTx/>
                          <a:uFillTx/>
                          <a:latin typeface="+mn-lt"/>
                          <a:ea typeface="+mn-ea"/>
                          <a:cs typeface="+mn-cs"/>
                        </a:rPr>
                        <a:t>or</a:t>
                      </a:r>
                      <a:r>
                        <a:rPr kumimoji="0" lang="en-US" sz="1400" b="0" i="0" u="none" strike="noStrike" kern="1200" cap="none" spc="0" normalizeH="0" baseline="0" noProof="0" dirty="0">
                          <a:ln>
                            <a:noFill/>
                          </a:ln>
                          <a:solidFill>
                            <a:srgbClr val="000000"/>
                          </a:solidFill>
                          <a:effectLst/>
                          <a:uLnTx/>
                          <a:uFillTx/>
                          <a:latin typeface="+mn-lt"/>
                          <a:ea typeface="+mn-ea"/>
                          <a:cs typeface="+mn-cs"/>
                        </a:rPr>
                        <a:t> Cannot be Determined</a:t>
                      </a:r>
                      <a:endParaRPr lang="en-CA" sz="1400" b="1" u="none"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0 Points</a:t>
                      </a:r>
                    </a:p>
                  </a:txBody>
                  <a:tcPr marL="68580" marR="68580" marT="0" marB="0" anchor="ctr"/>
                </a:tc>
                <a:extLst>
                  <a:ext uri="{0D108BD9-81ED-4DB2-BD59-A6C34878D82A}">
                    <a16:rowId xmlns:a16="http://schemas.microsoft.com/office/drawing/2014/main" val="1434353330"/>
                  </a:ext>
                </a:extLst>
              </a:tr>
            </a:tbl>
          </a:graphicData>
        </a:graphic>
      </p:graphicFrame>
    </p:spTree>
    <p:extLst>
      <p:ext uri="{BB962C8B-B14F-4D97-AF65-F5344CB8AC3E}">
        <p14:creationId xmlns:p14="http://schemas.microsoft.com/office/powerpoint/2010/main" val="3742044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914400"/>
          </a:xfrm>
        </p:spPr>
        <p:txBody>
          <a:bodyPr/>
          <a:lstStyle/>
          <a:p>
            <a:r>
              <a:rPr lang="en-US" dirty="0">
                <a:latin typeface="Lato"/>
              </a:rPr>
              <a:t>Before/After Studies</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nvPr>
        </p:nvGraphicFramePr>
        <p:xfrm>
          <a:off x="1164000" y="1295400"/>
          <a:ext cx="9864000" cy="4212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Scoring Details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1" i="1" dirty="0">
                          <a:effectLst/>
                        </a:rPr>
                        <a:t>Description</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dirty="0">
                          <a:effectLst/>
                        </a:rPr>
                        <a:t>Max Possible Points</a:t>
                      </a:r>
                      <a:endParaRPr lang="en-CA" sz="14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324000">
                <a:tc>
                  <a:txBody>
                    <a:bodyPr/>
                    <a:lstStyle/>
                    <a:p>
                      <a:pPr algn="ctr">
                        <a:lnSpc>
                          <a:spcPct val="110000"/>
                        </a:lnSpc>
                        <a:spcAft>
                          <a:spcPts val="600"/>
                        </a:spcAft>
                      </a:pPr>
                      <a:r>
                        <a:rPr lang="en-US" sz="1400" b="0" dirty="0">
                          <a:effectLst/>
                        </a:rPr>
                        <a:t>Number of </a:t>
                      </a:r>
                      <a:r>
                        <a:rPr lang="en-US" sz="1400" b="1" dirty="0">
                          <a:effectLst/>
                        </a:rPr>
                        <a:t>Miles/Sites </a:t>
                      </a:r>
                      <a:r>
                        <a:rPr lang="en-US" sz="1400" b="0" dirty="0">
                          <a:effectLst/>
                        </a:rPr>
                        <a:t>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Number of </a:t>
                      </a:r>
                      <a:r>
                        <a:rPr lang="en-US" sz="1400" b="1" dirty="0">
                          <a:effectLst/>
                        </a:rPr>
                        <a:t>Crashes</a:t>
                      </a:r>
                      <a:r>
                        <a:rPr lang="en-US" sz="1400" b="0" dirty="0">
                          <a:effectLst/>
                        </a:rPr>
                        <a:t> in the </a:t>
                      </a:r>
                      <a:r>
                        <a:rPr lang="en-US" sz="1400" b="0" u="sng" dirty="0">
                          <a:effectLst/>
                        </a:rPr>
                        <a:t>reference/comparison</a:t>
                      </a:r>
                      <a:r>
                        <a:rPr lang="en-US" sz="1400" b="0" dirty="0">
                          <a:effectLst/>
                        </a:rPr>
                        <a:t> and </a:t>
                      </a:r>
                      <a:r>
                        <a:rPr lang="en-US" sz="1400" b="0" u="sng" dirty="0">
                          <a:effectLst/>
                        </a:rPr>
                        <a:t>treatment</a:t>
                      </a:r>
                      <a:r>
                        <a:rPr lang="en-US" sz="1400" b="0" dirty="0">
                          <a:effectLst/>
                        </a:rPr>
                        <a:t> groups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sng" strike="noStrike" kern="1200" cap="none" spc="0" normalizeH="0" baseline="0" noProof="0" dirty="0">
                          <a:ln>
                            <a:noFill/>
                          </a:ln>
                          <a:solidFill>
                            <a:srgbClr val="000000"/>
                          </a:solidFill>
                          <a:effectLst/>
                          <a:uLnTx/>
                          <a:uFillTx/>
                          <a:latin typeface="+mn-lt"/>
                          <a:ea typeface="+mn-ea"/>
                          <a:cs typeface="+mn-cs"/>
                        </a:rPr>
                        <a:t>Reference/comparison</a:t>
                      </a:r>
                      <a:r>
                        <a:rPr kumimoji="0" lang="en-US" sz="1400" b="0" i="0" u="none" strike="noStrike" kern="1200" cap="none" spc="0" normalizeH="0" baseline="0" noProof="0" dirty="0">
                          <a:ln>
                            <a:noFill/>
                          </a:ln>
                          <a:solidFill>
                            <a:srgbClr val="000000"/>
                          </a:solidFill>
                          <a:effectLst/>
                          <a:uLnTx/>
                          <a:uFillTx/>
                          <a:latin typeface="+mn-lt"/>
                          <a:ea typeface="+mn-ea"/>
                          <a:cs typeface="+mn-cs"/>
                        </a:rPr>
                        <a:t> group appropriately account for </a:t>
                      </a:r>
                      <a:r>
                        <a:rPr kumimoji="0" lang="en-US" sz="1400" b="1" i="0" u="none" strike="noStrike" kern="1200" cap="none" spc="0" normalizeH="0" baseline="0" noProof="0" dirty="0">
                          <a:ln>
                            <a:noFill/>
                          </a:ln>
                          <a:solidFill>
                            <a:srgbClr val="000000"/>
                          </a:solidFill>
                          <a:effectLst/>
                          <a:uLnTx/>
                          <a:uFillTx/>
                          <a:latin typeface="+mn-lt"/>
                          <a:ea typeface="+mn-ea"/>
                          <a:cs typeface="+mn-cs"/>
                        </a:rPr>
                        <a:t>Spillover/Crash Migration</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CA" sz="1400" b="1" dirty="0">
                          <a:effectLst/>
                          <a:latin typeface="+mn-lt"/>
                          <a:ea typeface="Calibri" panose="020F0502020204030204" pitchFamily="34" charset="0"/>
                          <a:cs typeface="Times New Roman" panose="02020603050405020304" pitchFamily="18" charset="0"/>
                        </a:rPr>
                        <a:t>Traffic Volumes </a:t>
                      </a:r>
                      <a:r>
                        <a:rPr lang="en-CA" sz="1400" b="0" dirty="0">
                          <a:effectLst/>
                          <a:latin typeface="+mn-lt"/>
                          <a:ea typeface="Calibri" panose="020F0502020204030204" pitchFamily="34" charset="0"/>
                          <a:cs typeface="Times New Roman" panose="02020603050405020304" pitchFamily="18" charset="0"/>
                        </a:rPr>
                        <a:t>reported for </a:t>
                      </a:r>
                      <a:r>
                        <a:rPr lang="en-CA" sz="1400" b="0" u="sng" dirty="0">
                          <a:effectLst/>
                          <a:latin typeface="+mn-lt"/>
                          <a:ea typeface="Calibri" panose="020F0502020204030204" pitchFamily="34" charset="0"/>
                          <a:cs typeface="Times New Roman" panose="02020603050405020304" pitchFamily="18" charset="0"/>
                        </a:rPr>
                        <a:t>before and after</a:t>
                      </a:r>
                      <a:r>
                        <a:rPr lang="en-CA" sz="1400" b="0" u="none" dirty="0">
                          <a:effectLst/>
                          <a:latin typeface="+mn-lt"/>
                          <a:ea typeface="Calibri" panose="020F0502020204030204" pitchFamily="34" charset="0"/>
                          <a:cs typeface="Times New Roman" panose="02020603050405020304" pitchFamily="18" charset="0"/>
                        </a:rPr>
                        <a:t> periods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26332206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Addresses potential bias due to </a:t>
                      </a:r>
                      <a:r>
                        <a:rPr lang="en-CA" sz="1400" b="1" dirty="0">
                          <a:effectLst/>
                          <a:latin typeface="+mn-lt"/>
                          <a:ea typeface="Calibri" panose="020F0502020204030204" pitchFamily="34" charset="0"/>
                          <a:cs typeface="Times New Roman" panose="02020603050405020304" pitchFamily="18" charset="0"/>
                        </a:rPr>
                        <a:t>RTM</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25</a:t>
                      </a:r>
                    </a:p>
                  </a:txBody>
                  <a:tcPr marL="68580" marR="68580" marT="0" marB="0" anchor="ctr"/>
                </a:tc>
                <a:extLst>
                  <a:ext uri="{0D108BD9-81ED-4DB2-BD59-A6C34878D82A}">
                    <a16:rowId xmlns:a16="http://schemas.microsoft.com/office/drawing/2014/main" val="3924875833"/>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changes in </a:t>
                      </a:r>
                      <a:r>
                        <a:rPr lang="en-CA" sz="1400" b="1" dirty="0">
                          <a:effectLst/>
                          <a:latin typeface="+mn-lt"/>
                          <a:ea typeface="Calibri" panose="020F0502020204030204" pitchFamily="34" charset="0"/>
                          <a:cs typeface="Times New Roman" panose="02020603050405020304" pitchFamily="18" charset="0"/>
                        </a:rPr>
                        <a:t>Traffic Volumes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486527282"/>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Accounts for </a:t>
                      </a:r>
                      <a:r>
                        <a:rPr lang="en-CA" sz="1400" b="1" dirty="0">
                          <a:effectLst/>
                          <a:latin typeface="+mn-lt"/>
                          <a:ea typeface="Calibri" panose="020F0502020204030204" pitchFamily="34" charset="0"/>
                          <a:cs typeface="Times New Roman" panose="02020603050405020304" pitchFamily="18" charset="0"/>
                        </a:rPr>
                        <a:t>Time Trends </a:t>
                      </a:r>
                      <a:r>
                        <a:rPr lang="en-CA" sz="1400" b="0" dirty="0">
                          <a:effectLst/>
                          <a:latin typeface="+mn-lt"/>
                          <a:ea typeface="Calibri" panose="020F0502020204030204" pitchFamily="34" charset="0"/>
                          <a:cs typeface="Times New Roman" panose="02020603050405020304" pitchFamily="18" charset="0"/>
                        </a:rPr>
                        <a:t>and other changes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3561084816"/>
                  </a:ext>
                </a:extLst>
              </a:tr>
              <a:tr h="324000">
                <a:tc>
                  <a:txBody>
                    <a:bodyPr/>
                    <a:lstStyle/>
                    <a:p>
                      <a:pPr algn="ctr">
                        <a:lnSpc>
                          <a:spcPct val="110000"/>
                        </a:lnSpc>
                        <a:spcAft>
                          <a:spcPts val="600"/>
                        </a:spcAft>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have similar </a:t>
                      </a:r>
                      <a:r>
                        <a:rPr lang="en-US" sz="1400" b="1" dirty="0">
                          <a:effectLst/>
                          <a:latin typeface="+mn-lt"/>
                          <a:ea typeface="Calibri" panose="020F0502020204030204" pitchFamily="34" charset="0"/>
                          <a:cs typeface="Times New Roman" panose="02020603050405020304" pitchFamily="18" charset="0"/>
                        </a:rPr>
                        <a:t>AADT</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142492595"/>
                  </a:ext>
                </a:extLst>
              </a:tr>
              <a:tr h="324000">
                <a:tc>
                  <a:txBody>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lang="en-US" sz="1400" b="0" u="sng" dirty="0">
                          <a:effectLst/>
                          <a:latin typeface="+mn-lt"/>
                          <a:ea typeface="Calibri" panose="020F0502020204030204" pitchFamily="34" charset="0"/>
                          <a:cs typeface="Times New Roman" panose="02020603050405020304" pitchFamily="18" charset="0"/>
                        </a:rPr>
                        <a:t>Reference/comparison</a:t>
                      </a:r>
                      <a:r>
                        <a:rPr lang="en-US" sz="1400" b="0" dirty="0">
                          <a:effectLst/>
                          <a:latin typeface="+mn-lt"/>
                          <a:ea typeface="Calibri" panose="020F0502020204030204" pitchFamily="34" charset="0"/>
                          <a:cs typeface="Times New Roman" panose="02020603050405020304" pitchFamily="18" charset="0"/>
                        </a:rPr>
                        <a:t> and </a:t>
                      </a:r>
                      <a:r>
                        <a:rPr lang="en-US" sz="1400" b="0" u="sng" dirty="0">
                          <a:effectLst/>
                          <a:latin typeface="+mn-lt"/>
                          <a:ea typeface="Calibri" panose="020F0502020204030204" pitchFamily="34" charset="0"/>
                          <a:cs typeface="Times New Roman" panose="02020603050405020304" pitchFamily="18" charset="0"/>
                        </a:rPr>
                        <a:t>treatment</a:t>
                      </a:r>
                      <a:r>
                        <a:rPr lang="en-US" sz="1400" b="0" dirty="0">
                          <a:effectLst/>
                          <a:latin typeface="+mn-lt"/>
                          <a:ea typeface="Calibri" panose="020F0502020204030204" pitchFamily="34" charset="0"/>
                          <a:cs typeface="Times New Roman" panose="02020603050405020304" pitchFamily="18" charset="0"/>
                        </a:rPr>
                        <a:t> groups belong to same </a:t>
                      </a:r>
                      <a:r>
                        <a:rPr lang="en-US" sz="1400" b="1" dirty="0">
                          <a:effectLst/>
                          <a:latin typeface="+mn-lt"/>
                          <a:ea typeface="Calibri" panose="020F0502020204030204" pitchFamily="34" charset="0"/>
                          <a:cs typeface="Times New Roman" panose="02020603050405020304" pitchFamily="18" charset="0"/>
                        </a:rPr>
                        <a:t>Roadway/Site Type</a:t>
                      </a:r>
                      <a:endParaRPr lang="en-CA" sz="14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4000152388"/>
                  </a:ext>
                </a:extLst>
              </a:tr>
              <a:tr h="324000">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Estimation of appropriate </a:t>
                      </a:r>
                      <a:r>
                        <a:rPr lang="en-CA" sz="1400" b="1" dirty="0">
                          <a:effectLst/>
                          <a:latin typeface="+mn-lt"/>
                          <a:ea typeface="Calibri" panose="020F0502020204030204" pitchFamily="34" charset="0"/>
                          <a:cs typeface="Times New Roman" panose="02020603050405020304" pitchFamily="18" charset="0"/>
                        </a:rPr>
                        <a:t>SPFs</a:t>
                      </a: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10</a:t>
                      </a:r>
                    </a:p>
                  </a:txBody>
                  <a:tcPr marL="68580" marR="68580" marT="0" marB="0" anchor="ctr"/>
                </a:tc>
                <a:extLst>
                  <a:ext uri="{0D108BD9-81ED-4DB2-BD59-A6C34878D82A}">
                    <a16:rowId xmlns:a16="http://schemas.microsoft.com/office/drawing/2014/main" val="1255112089"/>
                  </a:ext>
                </a:extLst>
              </a:tr>
              <a:tr h="324000">
                <a:tc>
                  <a:txBody>
                    <a:bodyPr/>
                    <a:lstStyle/>
                    <a:p>
                      <a:pPr algn="ctr">
                        <a:lnSpc>
                          <a:spcPct val="110000"/>
                        </a:lnSpc>
                        <a:spcAft>
                          <a:spcPts val="600"/>
                        </a:spcAft>
                      </a:pPr>
                      <a:r>
                        <a:rPr lang="en-US" sz="1400" b="1" dirty="0">
                          <a:effectLst/>
                        </a:rPr>
                        <a:t>Statistical Significance</a:t>
                      </a:r>
                      <a:endParaRPr lang="en-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20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
        <p:nvSpPr>
          <p:cNvPr id="7" name="Freeform: Shape 6">
            <a:extLst>
              <a:ext uri="{FF2B5EF4-FFF2-40B4-BE49-F238E27FC236}">
                <a16:creationId xmlns:a16="http://schemas.microsoft.com/office/drawing/2014/main" id="{92E3169B-F5C5-4649-A7EE-0AE2040F483E}"/>
              </a:ext>
            </a:extLst>
          </p:cNvPr>
          <p:cNvSpPr/>
          <p:nvPr/>
        </p:nvSpPr>
        <p:spPr>
          <a:xfrm>
            <a:off x="1164000" y="1295400"/>
            <a:ext cx="9864000" cy="4212000"/>
          </a:xfrm>
          <a:custGeom>
            <a:avLst/>
            <a:gdLst>
              <a:gd name="connsiteX0" fmla="*/ 0 w 9864000"/>
              <a:gd name="connsiteY0" fmla="*/ 1295400 h 4212000"/>
              <a:gd name="connsiteX1" fmla="*/ 9864000 w 9864000"/>
              <a:gd name="connsiteY1" fmla="*/ 1295400 h 4212000"/>
              <a:gd name="connsiteX2" fmla="*/ 9864000 w 9864000"/>
              <a:gd name="connsiteY2" fmla="*/ 4212000 h 4212000"/>
              <a:gd name="connsiteX3" fmla="*/ 0 w 9864000"/>
              <a:gd name="connsiteY3" fmla="*/ 4212000 h 4212000"/>
              <a:gd name="connsiteX4" fmla="*/ 0 w 9864000"/>
              <a:gd name="connsiteY4" fmla="*/ 0 h 4212000"/>
              <a:gd name="connsiteX5" fmla="*/ 9864000 w 9864000"/>
              <a:gd name="connsiteY5" fmla="*/ 0 h 4212000"/>
              <a:gd name="connsiteX6" fmla="*/ 9864000 w 9864000"/>
              <a:gd name="connsiteY6" fmla="*/ 990600 h 4212000"/>
              <a:gd name="connsiteX7" fmla="*/ 0 w 9864000"/>
              <a:gd name="connsiteY7" fmla="*/ 990600 h 421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4000" h="4212000">
                <a:moveTo>
                  <a:pt x="0" y="1295400"/>
                </a:moveTo>
                <a:lnTo>
                  <a:pt x="9864000" y="1295400"/>
                </a:lnTo>
                <a:lnTo>
                  <a:pt x="9864000" y="4212000"/>
                </a:lnTo>
                <a:lnTo>
                  <a:pt x="0" y="4212000"/>
                </a:lnTo>
                <a:close/>
                <a:moveTo>
                  <a:pt x="0" y="0"/>
                </a:moveTo>
                <a:lnTo>
                  <a:pt x="9864000" y="0"/>
                </a:lnTo>
                <a:lnTo>
                  <a:pt x="9864000" y="990600"/>
                </a:lnTo>
                <a:lnTo>
                  <a:pt x="0" y="99060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8" name="Picture 7">
            <a:extLst>
              <a:ext uri="{FF2B5EF4-FFF2-40B4-BE49-F238E27FC236}">
                <a16:creationId xmlns:a16="http://schemas.microsoft.com/office/drawing/2014/main" id="{8438FA6A-ADCC-4656-AA10-DBB20093A2D8}"/>
              </a:ext>
            </a:extLst>
          </p:cNvPr>
          <p:cNvPicPr>
            <a:picLocks noChangeAspect="1"/>
          </p:cNvPicPr>
          <p:nvPr/>
        </p:nvPicPr>
        <p:blipFill>
          <a:blip r:embed="rId3"/>
          <a:stretch>
            <a:fillRect/>
          </a:stretch>
        </p:blipFill>
        <p:spPr>
          <a:xfrm>
            <a:off x="3848100" y="2819400"/>
            <a:ext cx="4495800" cy="1909264"/>
          </a:xfrm>
          <a:prstGeom prst="rect">
            <a:avLst/>
          </a:prstGeom>
        </p:spPr>
      </p:pic>
    </p:spTree>
    <p:extLst>
      <p:ext uri="{BB962C8B-B14F-4D97-AF65-F5344CB8AC3E}">
        <p14:creationId xmlns:p14="http://schemas.microsoft.com/office/powerpoint/2010/main" val="244463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Before/After Studies</a:t>
            </a:r>
          </a:p>
        </p:txBody>
      </p:sp>
      <p:sp>
        <p:nvSpPr>
          <p:cNvPr id="3" name="Content Placeholder 2"/>
          <p:cNvSpPr>
            <a:spLocks noGrp="1"/>
          </p:cNvSpPr>
          <p:nvPr>
            <p:ph idx="1"/>
          </p:nvPr>
        </p:nvSpPr>
        <p:spPr/>
        <p:txBody>
          <a:bodyPr/>
          <a:lstStyle/>
          <a:p>
            <a:r>
              <a:rPr lang="en-US" sz="2400" dirty="0">
                <a:latin typeface="Lato" panose="020F0502020204030203"/>
              </a:rPr>
              <a:t>Number of </a:t>
            </a:r>
            <a:r>
              <a:rPr lang="en-US" sz="2400" b="1" dirty="0">
                <a:latin typeface="Lato" panose="020F0502020204030203"/>
              </a:rPr>
              <a:t>Crashes</a:t>
            </a:r>
            <a:r>
              <a:rPr lang="en-US" sz="2400" dirty="0">
                <a:latin typeface="Lato" panose="020F0502020204030203"/>
              </a:rPr>
              <a:t> in the </a:t>
            </a:r>
            <a:r>
              <a:rPr lang="en-US" sz="2400" i="1" u="sng" dirty="0">
                <a:latin typeface="Lato" panose="020F0502020204030203"/>
              </a:rPr>
              <a:t>reference/comparison </a:t>
            </a:r>
            <a:r>
              <a:rPr lang="en-US" sz="2400" dirty="0">
                <a:latin typeface="Lato" panose="020F0502020204030203"/>
              </a:rPr>
              <a:t>and </a:t>
            </a:r>
            <a:r>
              <a:rPr lang="en-US" sz="2400" i="1" u="sng" dirty="0">
                <a:latin typeface="Lato" panose="020F0502020204030203"/>
              </a:rPr>
              <a:t>treatment</a:t>
            </a:r>
            <a:r>
              <a:rPr lang="en-US" sz="2400" dirty="0">
                <a:latin typeface="Lato" panose="020F0502020204030203"/>
              </a:rPr>
              <a:t> groups are scored independently with each group getting a maximum of 10 points.</a:t>
            </a:r>
          </a:p>
          <a:p>
            <a:endParaRPr lang="en-US" sz="2400" b="1" dirty="0">
              <a:latin typeface="Lato" panose="020F0502020204030203"/>
            </a:endParaRPr>
          </a:p>
        </p:txBody>
      </p:sp>
      <p:graphicFrame>
        <p:nvGraphicFramePr>
          <p:cNvPr id="4" name="Content Placeholder 5">
            <a:extLst>
              <a:ext uri="{FF2B5EF4-FFF2-40B4-BE49-F238E27FC236}">
                <a16:creationId xmlns:a16="http://schemas.microsoft.com/office/drawing/2014/main" id="{EEADFB0F-8CE6-4369-B02E-8AD0513D2CC8}"/>
              </a:ext>
            </a:extLst>
          </p:cNvPr>
          <p:cNvGraphicFramePr>
            <a:graphicFrameLocks/>
          </p:cNvGraphicFramePr>
          <p:nvPr>
            <p:extLst>
              <p:ext uri="{D42A27DB-BD31-4B8C-83A1-F6EECF244321}">
                <p14:modId xmlns:p14="http://schemas.microsoft.com/office/powerpoint/2010/main" val="971446985"/>
              </p:ext>
            </p:extLst>
          </p:nvPr>
        </p:nvGraphicFramePr>
        <p:xfrm>
          <a:off x="1164000" y="2619000"/>
          <a:ext cx="9864000" cy="1620000"/>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Number of Crashes in the Reference/Comparison Group</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0" dirty="0">
                          <a:effectLst/>
                        </a:rPr>
                        <a:t>500 or more crashes </a:t>
                      </a:r>
                      <a:r>
                        <a:rPr lang="en-US" sz="1400" b="1" u="sng" dirty="0">
                          <a:effectLst/>
                        </a:rPr>
                        <a:t>and</a:t>
                      </a:r>
                      <a:r>
                        <a:rPr lang="en-US" sz="1400" b="0" dirty="0">
                          <a:effectLst/>
                        </a:rPr>
                        <a:t> 100 or more crashes per year on average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10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500 or more crashes </a:t>
                      </a:r>
                      <a:r>
                        <a:rPr lang="en-US" sz="1400" b="1" u="sng" dirty="0">
                          <a:effectLst/>
                        </a:rPr>
                        <a:t>and</a:t>
                      </a:r>
                      <a:r>
                        <a:rPr lang="en-US" sz="1400" b="0" dirty="0">
                          <a:effectLst/>
                        </a:rPr>
                        <a:t> less than 100 crashes per year on average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7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kumimoji="0" lang="en-US" sz="1400" b="0" i="0" u="none" strike="noStrike" kern="1200" cap="none" spc="0" normalizeH="0" baseline="0" noProof="0" dirty="0">
                          <a:ln>
                            <a:noFill/>
                          </a:ln>
                          <a:solidFill>
                            <a:srgbClr val="000000"/>
                          </a:solidFill>
                          <a:effectLst/>
                          <a:uLnTx/>
                          <a:uFillTx/>
                          <a:latin typeface="+mn-lt"/>
                          <a:ea typeface="+mn-ea"/>
                          <a:cs typeface="+mn-cs"/>
                        </a:rPr>
                        <a:t>250 to 499 crashes</a:t>
                      </a:r>
                      <a:endParaRPr lang="en-CA" sz="1400" b="1" u="none"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5 Points</a:t>
                      </a:r>
                    </a:p>
                  </a:txBody>
                  <a:tcPr marL="68580" marR="68580" marT="0" marB="0" anchor="ctr"/>
                </a:tc>
                <a:extLst>
                  <a:ext uri="{0D108BD9-81ED-4DB2-BD59-A6C34878D82A}">
                    <a16:rowId xmlns:a16="http://schemas.microsoft.com/office/drawing/2014/main" val="1434353330"/>
                  </a:ext>
                </a:extLst>
              </a:tr>
              <a:tr h="324000">
                <a:tc>
                  <a:txBody>
                    <a:bodyPr/>
                    <a:lstStyle/>
                    <a:p>
                      <a:pPr algn="ctr">
                        <a:lnSpc>
                          <a:spcPct val="110000"/>
                        </a:lnSpc>
                        <a:spcAft>
                          <a:spcPts val="600"/>
                        </a:spcAft>
                      </a:pPr>
                      <a:r>
                        <a:rPr lang="en-US" sz="1400" b="0" u="none" dirty="0">
                          <a:effectLst/>
                          <a:latin typeface="+mn-lt"/>
                          <a:ea typeface="Calibri" panose="020F0502020204030204" pitchFamily="34" charset="0"/>
                          <a:cs typeface="Times New Roman" panose="02020603050405020304" pitchFamily="18" charset="0"/>
                        </a:rPr>
                        <a:t>&lt; 250 crashes </a:t>
                      </a:r>
                      <a:r>
                        <a:rPr lang="en-US" sz="1400" b="1" u="sng" dirty="0">
                          <a:effectLst/>
                          <a:latin typeface="+mn-lt"/>
                          <a:ea typeface="Calibri" panose="020F0502020204030204" pitchFamily="34" charset="0"/>
                          <a:cs typeface="Times New Roman" panose="02020603050405020304" pitchFamily="18" charset="0"/>
                        </a:rPr>
                        <a:t>or</a:t>
                      </a:r>
                      <a:r>
                        <a:rPr lang="en-US" sz="1400" b="0" u="none" dirty="0">
                          <a:effectLst/>
                          <a:latin typeface="+mn-lt"/>
                          <a:ea typeface="Calibri" panose="020F0502020204030204" pitchFamily="34" charset="0"/>
                          <a:cs typeface="Times New Roman" panose="02020603050405020304" pitchFamily="18" charset="0"/>
                        </a:rPr>
                        <a:t> Cannot be Determined</a:t>
                      </a:r>
                      <a:endParaRPr lang="en-CA" sz="1400" b="0" u="none"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0 Points</a:t>
                      </a:r>
                    </a:p>
                  </a:txBody>
                  <a:tcPr marL="68580" marR="68580" marT="0" marB="0" anchor="ctr"/>
                </a:tc>
                <a:extLst>
                  <a:ext uri="{0D108BD9-81ED-4DB2-BD59-A6C34878D82A}">
                    <a16:rowId xmlns:a16="http://schemas.microsoft.com/office/drawing/2014/main" val="2544371044"/>
                  </a:ext>
                </a:extLst>
              </a:tr>
            </a:tbl>
          </a:graphicData>
        </a:graphic>
      </p:graphicFrame>
      <p:graphicFrame>
        <p:nvGraphicFramePr>
          <p:cNvPr id="5" name="Content Placeholder 5">
            <a:extLst>
              <a:ext uri="{FF2B5EF4-FFF2-40B4-BE49-F238E27FC236}">
                <a16:creationId xmlns:a16="http://schemas.microsoft.com/office/drawing/2014/main" id="{F716948F-D04E-4AE0-876A-8E6295C3CFC9}"/>
              </a:ext>
            </a:extLst>
          </p:cNvPr>
          <p:cNvGraphicFramePr>
            <a:graphicFrameLocks/>
          </p:cNvGraphicFramePr>
          <p:nvPr>
            <p:extLst>
              <p:ext uri="{D42A27DB-BD31-4B8C-83A1-F6EECF244321}">
                <p14:modId xmlns:p14="http://schemas.microsoft.com/office/powerpoint/2010/main" val="348518119"/>
              </p:ext>
            </p:extLst>
          </p:nvPr>
        </p:nvGraphicFramePr>
        <p:xfrm>
          <a:off x="1164000" y="4372582"/>
          <a:ext cx="9864000" cy="1493399"/>
        </p:xfrm>
        <a:graphic>
          <a:graphicData uri="http://schemas.openxmlformats.org/drawingml/2006/table">
            <a:tbl>
              <a:tblPr firstRow="1" firstCol="1" bandRow="1">
                <a:tableStyleId>{9DCAF9ED-07DC-4A11-8D7F-57B35C25682E}</a:tableStyleId>
              </a:tblPr>
              <a:tblGrid>
                <a:gridCol w="6732000">
                  <a:extLst>
                    <a:ext uri="{9D8B030D-6E8A-4147-A177-3AD203B41FA5}">
                      <a16:colId xmlns:a16="http://schemas.microsoft.com/office/drawing/2014/main" val="3608100274"/>
                    </a:ext>
                  </a:extLst>
                </a:gridCol>
                <a:gridCol w="3132000">
                  <a:extLst>
                    <a:ext uri="{9D8B030D-6E8A-4147-A177-3AD203B41FA5}">
                      <a16:colId xmlns:a16="http://schemas.microsoft.com/office/drawing/2014/main" val="4220074336"/>
                    </a:ext>
                  </a:extLst>
                </a:gridCol>
              </a:tblGrid>
              <a:tr h="324000">
                <a:tc gridSpan="2">
                  <a:txBody>
                    <a:bodyPr/>
                    <a:lstStyle/>
                    <a:p>
                      <a:pPr algn="ctr">
                        <a:lnSpc>
                          <a:spcPct val="110000"/>
                        </a:lnSpc>
                        <a:spcAft>
                          <a:spcPts val="600"/>
                        </a:spcAft>
                      </a:pPr>
                      <a:r>
                        <a:rPr lang="en-US" sz="1600" dirty="0">
                          <a:effectLst/>
                        </a:rPr>
                        <a:t>Number of Crashes in the Before Period + Crashes Expected in the After Period without the treatment, for Treatment Group</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extLst>
                  <a:ext uri="{0D108BD9-81ED-4DB2-BD59-A6C34878D82A}">
                    <a16:rowId xmlns:a16="http://schemas.microsoft.com/office/drawing/2014/main" val="2418729165"/>
                  </a:ext>
                </a:extLst>
              </a:tr>
              <a:tr h="324000">
                <a:tc>
                  <a:txBody>
                    <a:bodyPr/>
                    <a:lstStyle/>
                    <a:p>
                      <a:pPr algn="ctr">
                        <a:lnSpc>
                          <a:spcPct val="110000"/>
                        </a:lnSpc>
                        <a:spcAft>
                          <a:spcPts val="600"/>
                        </a:spcAft>
                      </a:pPr>
                      <a:r>
                        <a:rPr lang="en-US" sz="1400" b="0" dirty="0">
                          <a:effectLst/>
                        </a:rPr>
                        <a:t>200 </a:t>
                      </a:r>
                      <a:r>
                        <a:rPr lang="en-US" sz="1400" b="1" u="sng" dirty="0">
                          <a:effectLst/>
                        </a:rPr>
                        <a:t>or</a:t>
                      </a:r>
                      <a:r>
                        <a:rPr lang="en-US" sz="1400" b="0" dirty="0">
                          <a:effectLst/>
                        </a:rPr>
                        <a:t> more crashes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10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324000">
                <a:tc>
                  <a:txBody>
                    <a:bodyPr/>
                    <a:lstStyle/>
                    <a:p>
                      <a:pPr algn="ctr">
                        <a:lnSpc>
                          <a:spcPct val="110000"/>
                        </a:lnSpc>
                        <a:spcAft>
                          <a:spcPts val="600"/>
                        </a:spcAft>
                      </a:pPr>
                      <a:r>
                        <a:rPr lang="en-US" sz="1400" b="0" dirty="0">
                          <a:effectLst/>
                        </a:rPr>
                        <a:t>100 to 200 crashes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0" dirty="0">
                          <a:effectLst/>
                        </a:rPr>
                        <a:t>5 Points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324000">
                <a:tc>
                  <a:txBody>
                    <a:bodyPr/>
                    <a:lstStyle/>
                    <a:p>
                      <a:pPr algn="ctr">
                        <a:lnSpc>
                          <a:spcPct val="110000"/>
                        </a:lnSpc>
                        <a:spcAft>
                          <a:spcPts val="600"/>
                        </a:spcAft>
                      </a:pPr>
                      <a:r>
                        <a:rPr lang="en-US" sz="1400" b="0" u="none" dirty="0">
                          <a:effectLst/>
                          <a:latin typeface="+mn-lt"/>
                          <a:ea typeface="Calibri" panose="020F0502020204030204" pitchFamily="34" charset="0"/>
                          <a:cs typeface="Times New Roman" panose="02020603050405020304" pitchFamily="18" charset="0"/>
                        </a:rPr>
                        <a:t>&lt; 100 crashes </a:t>
                      </a:r>
                      <a:r>
                        <a:rPr lang="en-US" sz="1400" b="1" u="sng" dirty="0">
                          <a:effectLst/>
                          <a:latin typeface="+mn-lt"/>
                          <a:ea typeface="Calibri" panose="020F0502020204030204" pitchFamily="34" charset="0"/>
                          <a:cs typeface="Times New Roman" panose="02020603050405020304" pitchFamily="18" charset="0"/>
                        </a:rPr>
                        <a:t>or</a:t>
                      </a:r>
                      <a:r>
                        <a:rPr lang="en-US" sz="1400" b="0" u="none" dirty="0">
                          <a:effectLst/>
                          <a:latin typeface="+mn-lt"/>
                          <a:ea typeface="Calibri" panose="020F0502020204030204" pitchFamily="34" charset="0"/>
                          <a:cs typeface="Times New Roman" panose="02020603050405020304" pitchFamily="18" charset="0"/>
                        </a:rPr>
                        <a:t> Cannot be Determined</a:t>
                      </a:r>
                      <a:endParaRPr lang="en-CA" sz="1400" b="0" u="none"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CA" sz="1400" b="0" dirty="0">
                          <a:effectLst/>
                          <a:latin typeface="+mn-lt"/>
                          <a:ea typeface="Calibri" panose="020F0502020204030204" pitchFamily="34" charset="0"/>
                          <a:cs typeface="Times New Roman" panose="02020603050405020304" pitchFamily="18" charset="0"/>
                        </a:rPr>
                        <a:t>0 Points</a:t>
                      </a:r>
                    </a:p>
                  </a:txBody>
                  <a:tcPr marL="68580" marR="68580" marT="0" marB="0" anchor="ctr"/>
                </a:tc>
                <a:extLst>
                  <a:ext uri="{0D108BD9-81ED-4DB2-BD59-A6C34878D82A}">
                    <a16:rowId xmlns:a16="http://schemas.microsoft.com/office/drawing/2014/main" val="2544371044"/>
                  </a:ext>
                </a:extLst>
              </a:tr>
            </a:tbl>
          </a:graphicData>
        </a:graphic>
      </p:graphicFrame>
    </p:spTree>
    <p:extLst>
      <p:ext uri="{BB962C8B-B14F-4D97-AF65-F5344CB8AC3E}">
        <p14:creationId xmlns:p14="http://schemas.microsoft.com/office/powerpoint/2010/main" val="21133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1202-D3DB-4FCF-AF19-B214E93C8606}"/>
              </a:ext>
            </a:extLst>
          </p:cNvPr>
          <p:cNvSpPr>
            <a:spLocks noGrp="1"/>
          </p:cNvSpPr>
          <p:nvPr>
            <p:ph type="title"/>
          </p:nvPr>
        </p:nvSpPr>
        <p:spPr/>
        <p:txBody>
          <a:bodyPr/>
          <a:lstStyle/>
          <a:p>
            <a:r>
              <a:rPr lang="en-US" dirty="0">
                <a:latin typeface="Lato" panose="020F0502020204030203"/>
                <a:cs typeface="Arial"/>
              </a:rPr>
              <a:t>Poll</a:t>
            </a:r>
            <a:endParaRPr lang="en-US" dirty="0">
              <a:latin typeface="Lato" panose="020F0502020204030203"/>
            </a:endParaRPr>
          </a:p>
        </p:txBody>
      </p:sp>
      <p:sp>
        <p:nvSpPr>
          <p:cNvPr id="3" name="Content Placeholder 2">
            <a:extLst>
              <a:ext uri="{FF2B5EF4-FFF2-40B4-BE49-F238E27FC236}">
                <a16:creationId xmlns:a16="http://schemas.microsoft.com/office/drawing/2014/main" id="{82CCAE9A-9F29-4C22-992C-2D1FE8198A19}"/>
              </a:ext>
            </a:extLst>
          </p:cNvPr>
          <p:cNvSpPr>
            <a:spLocks noGrp="1"/>
          </p:cNvSpPr>
          <p:nvPr>
            <p:ph idx="1"/>
          </p:nvPr>
        </p:nvSpPr>
        <p:spPr/>
        <p:txBody>
          <a:bodyPr/>
          <a:lstStyle/>
          <a:p>
            <a:pPr>
              <a:buFont typeface="Calibri,Calibri_MSFontService,Sans-Serif"/>
            </a:pPr>
            <a:r>
              <a:rPr lang="en-US" dirty="0">
                <a:latin typeface="Lato" panose="020F0502020204030203"/>
                <a:ea typeface="+mn-lt"/>
                <a:cs typeface="+mn-lt"/>
              </a:rPr>
              <a:t>Do you prefer us reaching out to you when reviewing your studies for further information? (select one answer)</a:t>
            </a:r>
          </a:p>
          <a:p>
            <a:pPr lvl="1">
              <a:buFont typeface="Calibri,Calibri_MSFontService,Sans-Serif"/>
              <a:buChar char="–"/>
            </a:pPr>
            <a:r>
              <a:rPr lang="en-US" dirty="0">
                <a:latin typeface="Lato" panose="020F0502020204030203"/>
                <a:ea typeface="+mn-lt"/>
                <a:cs typeface="+mn-lt"/>
              </a:rPr>
              <a:t>Yes</a:t>
            </a:r>
          </a:p>
          <a:p>
            <a:pPr lvl="1">
              <a:buFont typeface="Calibri,Calibri_MSFontService,Sans-Serif"/>
              <a:buChar char="–"/>
            </a:pPr>
            <a:r>
              <a:rPr lang="en-US" dirty="0">
                <a:latin typeface="Lato" panose="020F0502020204030203"/>
                <a:ea typeface="+mn-lt"/>
                <a:cs typeface="+mn-lt"/>
              </a:rPr>
              <a:t>No</a:t>
            </a:r>
          </a:p>
          <a:p>
            <a:pPr lvl="1">
              <a:buFont typeface="Calibri,Calibri_MSFontService,Sans-Serif"/>
              <a:buChar char="–"/>
            </a:pPr>
            <a:r>
              <a:rPr lang="en-US" dirty="0">
                <a:latin typeface="Lato" panose="020F0502020204030203"/>
                <a:ea typeface="+mn-lt"/>
                <a:cs typeface="+mn-lt"/>
              </a:rPr>
              <a:t>Don’t Care</a:t>
            </a:r>
          </a:p>
          <a:p>
            <a:pPr marL="0" indent="0">
              <a:buNone/>
            </a:pPr>
            <a:endParaRPr lang="en-US" dirty="0">
              <a:cs typeface="Arial"/>
            </a:endParaRPr>
          </a:p>
        </p:txBody>
      </p:sp>
    </p:spTree>
    <p:extLst>
      <p:ext uri="{BB962C8B-B14F-4D97-AF65-F5344CB8AC3E}">
        <p14:creationId xmlns:p14="http://schemas.microsoft.com/office/powerpoint/2010/main" val="24139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1202-D3DB-4FCF-AF19-B214E93C8606}"/>
              </a:ext>
            </a:extLst>
          </p:cNvPr>
          <p:cNvSpPr>
            <a:spLocks noGrp="1"/>
          </p:cNvSpPr>
          <p:nvPr>
            <p:ph type="title"/>
          </p:nvPr>
        </p:nvSpPr>
        <p:spPr/>
        <p:txBody>
          <a:bodyPr/>
          <a:lstStyle/>
          <a:p>
            <a:r>
              <a:rPr lang="en-US" dirty="0">
                <a:latin typeface="Lato" panose="020F0502020204030203"/>
                <a:cs typeface="Arial"/>
              </a:rPr>
              <a:t>Poll</a:t>
            </a:r>
            <a:endParaRPr lang="en-US" dirty="0">
              <a:latin typeface="Lato" panose="020F0502020204030203"/>
            </a:endParaRPr>
          </a:p>
        </p:txBody>
      </p:sp>
      <p:sp>
        <p:nvSpPr>
          <p:cNvPr id="3" name="Content Placeholder 2">
            <a:extLst>
              <a:ext uri="{FF2B5EF4-FFF2-40B4-BE49-F238E27FC236}">
                <a16:creationId xmlns:a16="http://schemas.microsoft.com/office/drawing/2014/main" id="{82CCAE9A-9F29-4C22-992C-2D1FE8198A19}"/>
              </a:ext>
            </a:extLst>
          </p:cNvPr>
          <p:cNvSpPr>
            <a:spLocks noGrp="1"/>
          </p:cNvSpPr>
          <p:nvPr>
            <p:ph idx="1"/>
          </p:nvPr>
        </p:nvSpPr>
        <p:spPr/>
        <p:txBody>
          <a:bodyPr/>
          <a:lstStyle/>
          <a:p>
            <a:pPr>
              <a:buFont typeface="Calibri,Calibri_MSFontService,Sans-Serif"/>
            </a:pPr>
            <a:r>
              <a:rPr lang="en-US" dirty="0">
                <a:latin typeface="Lato" panose="020F0502020204030203"/>
                <a:ea typeface="+mn-lt"/>
                <a:cs typeface="+mn-lt"/>
              </a:rPr>
              <a:t>Do you have any of your studies/reports that are included in CMF Clearinghouse currently? (select one answer)</a:t>
            </a:r>
          </a:p>
          <a:p>
            <a:pPr lvl="1">
              <a:buFont typeface="Calibri,Calibri_MSFontService,Sans-Serif"/>
              <a:buChar char="–"/>
            </a:pPr>
            <a:r>
              <a:rPr lang="en-US" dirty="0">
                <a:latin typeface="Lato" panose="020F0502020204030203"/>
                <a:ea typeface="+mn-lt"/>
                <a:cs typeface="+mn-lt"/>
              </a:rPr>
              <a:t>Yes</a:t>
            </a:r>
          </a:p>
          <a:p>
            <a:pPr lvl="1">
              <a:buFont typeface="Calibri,Calibri_MSFontService,Sans-Serif"/>
              <a:buChar char="–"/>
            </a:pPr>
            <a:r>
              <a:rPr lang="en-US" dirty="0">
                <a:latin typeface="Lato" panose="020F0502020204030203"/>
                <a:ea typeface="+mn-lt"/>
                <a:cs typeface="+mn-lt"/>
              </a:rPr>
              <a:t>No</a:t>
            </a:r>
          </a:p>
          <a:p>
            <a:pPr lvl="1">
              <a:buFont typeface="Calibri,Calibri_MSFontService,Sans-Serif"/>
              <a:buChar char="–"/>
            </a:pPr>
            <a:r>
              <a:rPr lang="en-US" dirty="0">
                <a:latin typeface="Lato" panose="020F0502020204030203"/>
                <a:ea typeface="+mn-lt"/>
                <a:cs typeface="+mn-lt"/>
              </a:rPr>
              <a:t>Not Sure</a:t>
            </a:r>
          </a:p>
          <a:p>
            <a:pPr marL="0" indent="0">
              <a:buNone/>
            </a:pPr>
            <a:endParaRPr lang="en-US" dirty="0">
              <a:cs typeface="Arial"/>
            </a:endParaRPr>
          </a:p>
        </p:txBody>
      </p:sp>
    </p:spTree>
    <p:extLst>
      <p:ext uri="{BB962C8B-B14F-4D97-AF65-F5344CB8AC3E}">
        <p14:creationId xmlns:p14="http://schemas.microsoft.com/office/powerpoint/2010/main" val="2188183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How are Star Ratings Changing?</a:t>
            </a:r>
          </a:p>
        </p:txBody>
      </p:sp>
    </p:spTree>
    <p:extLst>
      <p:ext uri="{BB962C8B-B14F-4D97-AF65-F5344CB8AC3E}">
        <p14:creationId xmlns:p14="http://schemas.microsoft.com/office/powerpoint/2010/main" val="297522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8457"/>
            <a:ext cx="8686800" cy="872143"/>
          </a:xfrm>
        </p:spPr>
        <p:txBody>
          <a:bodyPr/>
          <a:lstStyle/>
          <a:p>
            <a:r>
              <a:rPr lang="en-US" dirty="0">
                <a:latin typeface="Lato" panose="020F0502020204030203"/>
              </a:rPr>
              <a:t>How are Star Ratings Changing?</a:t>
            </a:r>
          </a:p>
        </p:txBody>
      </p:sp>
      <p:graphicFrame>
        <p:nvGraphicFramePr>
          <p:cNvPr id="9" name="Content Placeholder 5">
            <a:extLst>
              <a:ext uri="{FF2B5EF4-FFF2-40B4-BE49-F238E27FC236}">
                <a16:creationId xmlns:a16="http://schemas.microsoft.com/office/drawing/2014/main" id="{A4D67DCA-EABA-408E-9341-77FCD6F4736C}"/>
              </a:ext>
            </a:extLst>
          </p:cNvPr>
          <p:cNvGraphicFramePr>
            <a:graphicFrameLocks/>
          </p:cNvGraphicFramePr>
          <p:nvPr/>
        </p:nvGraphicFramePr>
        <p:xfrm>
          <a:off x="6553200" y="1169483"/>
          <a:ext cx="3962400" cy="3276598"/>
        </p:xfrm>
        <a:graphic>
          <a:graphicData uri="http://schemas.openxmlformats.org/drawingml/2006/table">
            <a:tbl>
              <a:tblPr firstRow="1" firstCol="1" bandRow="1">
                <a:tableStyleId>{21E4AEA4-8DFA-4A89-87EB-49C32662AFE0}</a:tableStyleId>
              </a:tblPr>
              <a:tblGrid>
                <a:gridCol w="1943346">
                  <a:extLst>
                    <a:ext uri="{9D8B030D-6E8A-4147-A177-3AD203B41FA5}">
                      <a16:colId xmlns:a16="http://schemas.microsoft.com/office/drawing/2014/main" val="3970270925"/>
                    </a:ext>
                  </a:extLst>
                </a:gridCol>
                <a:gridCol w="2019054">
                  <a:extLst>
                    <a:ext uri="{9D8B030D-6E8A-4147-A177-3AD203B41FA5}">
                      <a16:colId xmlns:a16="http://schemas.microsoft.com/office/drawing/2014/main" val="1079129775"/>
                    </a:ext>
                  </a:extLst>
                </a:gridCol>
              </a:tblGrid>
              <a:tr h="1123113">
                <a:tc>
                  <a:txBody>
                    <a:bodyPr/>
                    <a:lstStyle/>
                    <a:p>
                      <a:pPr marL="0" marR="0" algn="ctr">
                        <a:lnSpc>
                          <a:spcPct val="107000"/>
                        </a:lnSpc>
                        <a:spcBef>
                          <a:spcPts val="0"/>
                        </a:spcBef>
                        <a:spcAft>
                          <a:spcPts val="0"/>
                        </a:spcAft>
                      </a:pPr>
                      <a:r>
                        <a:rPr lang="en-US" sz="1800" dirty="0">
                          <a:solidFill>
                            <a:schemeClr val="bg1"/>
                          </a:solidFill>
                          <a:effectLst/>
                        </a:rPr>
                        <a:t>NCHRP 17-72 Rating Score (150-point scale)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bg1"/>
                          </a:solidFill>
                          <a:effectLst/>
                        </a:rPr>
                        <a:t>Star Rating in CMF Clearinghouse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09443078"/>
                  </a:ext>
                </a:extLst>
              </a:tr>
              <a:tr h="430697">
                <a:tc>
                  <a:txBody>
                    <a:bodyPr/>
                    <a:lstStyle/>
                    <a:p>
                      <a:pPr marL="0" marR="0" algn="ctr">
                        <a:lnSpc>
                          <a:spcPct val="107000"/>
                        </a:lnSpc>
                        <a:spcBef>
                          <a:spcPts val="0"/>
                        </a:spcBef>
                        <a:spcAft>
                          <a:spcPts val="0"/>
                        </a:spcAft>
                      </a:pPr>
                      <a:r>
                        <a:rPr lang="en-US" sz="1800" dirty="0">
                          <a:solidFill>
                            <a:schemeClr val="bg1"/>
                          </a:solidFill>
                          <a:effectLst/>
                        </a:rPr>
                        <a:t>135-150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5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72082703"/>
                  </a:ext>
                </a:extLst>
              </a:tr>
              <a:tr h="430697">
                <a:tc>
                  <a:txBody>
                    <a:bodyPr/>
                    <a:lstStyle/>
                    <a:p>
                      <a:pPr marL="0" marR="0" algn="ctr">
                        <a:lnSpc>
                          <a:spcPct val="107000"/>
                        </a:lnSpc>
                        <a:spcBef>
                          <a:spcPts val="0"/>
                        </a:spcBef>
                        <a:spcAft>
                          <a:spcPts val="0"/>
                        </a:spcAft>
                      </a:pPr>
                      <a:r>
                        <a:rPr lang="en-US" sz="1800" dirty="0">
                          <a:solidFill>
                            <a:schemeClr val="bg1"/>
                          </a:solidFill>
                          <a:effectLst/>
                        </a:rPr>
                        <a:t>110-134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4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10596616"/>
                  </a:ext>
                </a:extLst>
              </a:tr>
              <a:tr h="430697">
                <a:tc>
                  <a:txBody>
                    <a:bodyPr/>
                    <a:lstStyle/>
                    <a:p>
                      <a:pPr marL="0" marR="0" algn="ctr">
                        <a:lnSpc>
                          <a:spcPct val="107000"/>
                        </a:lnSpc>
                        <a:spcBef>
                          <a:spcPts val="0"/>
                        </a:spcBef>
                        <a:spcAft>
                          <a:spcPts val="0"/>
                        </a:spcAft>
                      </a:pPr>
                      <a:r>
                        <a:rPr lang="en-US" sz="1800" dirty="0">
                          <a:solidFill>
                            <a:schemeClr val="bg1"/>
                          </a:solidFill>
                          <a:effectLst/>
                        </a:rPr>
                        <a:t>75-109</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3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19112218"/>
                  </a:ext>
                </a:extLst>
              </a:tr>
              <a:tr h="430697">
                <a:tc>
                  <a:txBody>
                    <a:bodyPr/>
                    <a:lstStyle/>
                    <a:p>
                      <a:pPr marL="0" marR="0" algn="ctr">
                        <a:lnSpc>
                          <a:spcPct val="107000"/>
                        </a:lnSpc>
                        <a:spcBef>
                          <a:spcPts val="0"/>
                        </a:spcBef>
                        <a:spcAft>
                          <a:spcPts val="0"/>
                        </a:spcAft>
                      </a:pPr>
                      <a:r>
                        <a:rPr lang="en-US" sz="1800" dirty="0">
                          <a:solidFill>
                            <a:schemeClr val="bg1"/>
                          </a:solidFill>
                          <a:effectLst/>
                        </a:rPr>
                        <a:t>35-74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2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69586408"/>
                  </a:ext>
                </a:extLst>
              </a:tr>
              <a:tr h="430697">
                <a:tc>
                  <a:txBody>
                    <a:bodyPr/>
                    <a:lstStyle/>
                    <a:p>
                      <a:pPr marL="0" marR="0" algn="ctr">
                        <a:lnSpc>
                          <a:spcPct val="107000"/>
                        </a:lnSpc>
                        <a:spcBef>
                          <a:spcPts val="0"/>
                        </a:spcBef>
                        <a:spcAft>
                          <a:spcPts val="0"/>
                        </a:spcAft>
                      </a:pPr>
                      <a:r>
                        <a:rPr lang="en-US" sz="1800" dirty="0">
                          <a:solidFill>
                            <a:schemeClr val="bg1"/>
                          </a:solidFill>
                          <a:effectLst/>
                        </a:rPr>
                        <a:t>0-34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1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51057695"/>
                  </a:ext>
                </a:extLst>
              </a:tr>
            </a:tbl>
          </a:graphicData>
        </a:graphic>
      </p:graphicFrame>
      <p:graphicFrame>
        <p:nvGraphicFramePr>
          <p:cNvPr id="4" name="Content Placeholder 5">
            <a:extLst>
              <a:ext uri="{FF2B5EF4-FFF2-40B4-BE49-F238E27FC236}">
                <a16:creationId xmlns:a16="http://schemas.microsoft.com/office/drawing/2014/main" id="{6B21E4BD-1D5C-4400-BDBA-9D2A8D08DB7C}"/>
              </a:ext>
            </a:extLst>
          </p:cNvPr>
          <p:cNvGraphicFramePr>
            <a:graphicFrameLocks/>
          </p:cNvGraphicFramePr>
          <p:nvPr/>
        </p:nvGraphicFramePr>
        <p:xfrm>
          <a:off x="1828800" y="1061535"/>
          <a:ext cx="3463046" cy="3394274"/>
        </p:xfrm>
        <a:graphic>
          <a:graphicData uri="http://schemas.openxmlformats.org/drawingml/2006/table">
            <a:tbl>
              <a:tblPr firstRow="1" firstCol="1" bandRow="1">
                <a:tableStyleId>{21E4AEA4-8DFA-4A89-87EB-49C32662AFE0}</a:tableStyleId>
              </a:tblPr>
              <a:tblGrid>
                <a:gridCol w="1698439">
                  <a:extLst>
                    <a:ext uri="{9D8B030D-6E8A-4147-A177-3AD203B41FA5}">
                      <a16:colId xmlns:a16="http://schemas.microsoft.com/office/drawing/2014/main" val="3970270925"/>
                    </a:ext>
                  </a:extLst>
                </a:gridCol>
                <a:gridCol w="1764607">
                  <a:extLst>
                    <a:ext uri="{9D8B030D-6E8A-4147-A177-3AD203B41FA5}">
                      <a16:colId xmlns:a16="http://schemas.microsoft.com/office/drawing/2014/main" val="1079129775"/>
                    </a:ext>
                  </a:extLst>
                </a:gridCol>
              </a:tblGrid>
              <a:tr h="1339639">
                <a:tc>
                  <a:txBody>
                    <a:bodyPr/>
                    <a:lstStyle/>
                    <a:p>
                      <a:pPr marL="0" marR="0" algn="ctr">
                        <a:lnSpc>
                          <a:spcPct val="107000"/>
                        </a:lnSpc>
                        <a:spcBef>
                          <a:spcPts val="0"/>
                        </a:spcBef>
                        <a:spcAft>
                          <a:spcPts val="0"/>
                        </a:spcAft>
                      </a:pPr>
                      <a:r>
                        <a:rPr lang="en-US" sz="1800" dirty="0">
                          <a:solidFill>
                            <a:schemeClr val="bg1"/>
                          </a:solidFill>
                          <a:effectLst/>
                        </a:rPr>
                        <a:t>Score (current 14-point scale)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bg1"/>
                          </a:solidFill>
                          <a:effectLst/>
                        </a:rPr>
                        <a:t>Star Rating in CMF Clearinghouse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09443078"/>
                  </a:ext>
                </a:extLst>
              </a:tr>
              <a:tr h="410927">
                <a:tc>
                  <a:txBody>
                    <a:bodyPr/>
                    <a:lstStyle/>
                    <a:p>
                      <a:pPr marL="0" marR="0" algn="ctr">
                        <a:lnSpc>
                          <a:spcPct val="107000"/>
                        </a:lnSpc>
                        <a:spcBef>
                          <a:spcPts val="0"/>
                        </a:spcBef>
                        <a:spcAft>
                          <a:spcPts val="0"/>
                        </a:spcAft>
                      </a:pPr>
                      <a:r>
                        <a:rPr lang="en-US" sz="1800" dirty="0">
                          <a:solidFill>
                            <a:schemeClr val="bg1"/>
                          </a:solidFill>
                          <a:effectLst/>
                        </a:rPr>
                        <a:t>14 (max)</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5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72082703"/>
                  </a:ext>
                </a:extLst>
              </a:tr>
              <a:tr h="410927">
                <a:tc>
                  <a:txBody>
                    <a:bodyPr/>
                    <a:lstStyle/>
                    <a:p>
                      <a:pPr marL="0" marR="0" algn="ctr">
                        <a:lnSpc>
                          <a:spcPct val="107000"/>
                        </a:lnSpc>
                        <a:spcBef>
                          <a:spcPts val="0"/>
                        </a:spcBef>
                        <a:spcAft>
                          <a:spcPts val="0"/>
                        </a:spcAft>
                      </a:pPr>
                      <a:r>
                        <a:rPr lang="en-US" sz="1800" dirty="0">
                          <a:solidFill>
                            <a:schemeClr val="bg1"/>
                          </a:solidFill>
                          <a:effectLst/>
                        </a:rPr>
                        <a:t>11-13</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4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10596616"/>
                  </a:ext>
                </a:extLst>
              </a:tr>
              <a:tr h="410927">
                <a:tc>
                  <a:txBody>
                    <a:bodyPr/>
                    <a:lstStyle/>
                    <a:p>
                      <a:pPr marL="0" marR="0" algn="ctr">
                        <a:lnSpc>
                          <a:spcPct val="107000"/>
                        </a:lnSpc>
                        <a:spcBef>
                          <a:spcPts val="0"/>
                        </a:spcBef>
                        <a:spcAft>
                          <a:spcPts val="0"/>
                        </a:spcAft>
                      </a:pPr>
                      <a:r>
                        <a:rPr lang="en-US" sz="1800" dirty="0">
                          <a:solidFill>
                            <a:schemeClr val="bg1"/>
                          </a:solidFill>
                          <a:effectLst/>
                        </a:rPr>
                        <a:t>7-10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3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19112218"/>
                  </a:ext>
                </a:extLst>
              </a:tr>
              <a:tr h="410927">
                <a:tc>
                  <a:txBody>
                    <a:bodyPr/>
                    <a:lstStyle/>
                    <a:p>
                      <a:pPr marL="0" marR="0" algn="ctr">
                        <a:lnSpc>
                          <a:spcPct val="107000"/>
                        </a:lnSpc>
                        <a:spcBef>
                          <a:spcPts val="0"/>
                        </a:spcBef>
                        <a:spcAft>
                          <a:spcPts val="0"/>
                        </a:spcAft>
                      </a:pPr>
                      <a:r>
                        <a:rPr lang="en-US" sz="1800" dirty="0">
                          <a:solidFill>
                            <a:schemeClr val="bg1"/>
                          </a:solidFill>
                          <a:effectLst/>
                        </a:rPr>
                        <a:t>3-6</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2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69586408"/>
                  </a:ext>
                </a:extLst>
              </a:tr>
              <a:tr h="410927">
                <a:tc>
                  <a:txBody>
                    <a:bodyPr/>
                    <a:lstStyle/>
                    <a:p>
                      <a:pPr marL="0" marR="0" algn="ctr">
                        <a:lnSpc>
                          <a:spcPct val="107000"/>
                        </a:lnSpc>
                        <a:spcBef>
                          <a:spcPts val="0"/>
                        </a:spcBef>
                        <a:spcAft>
                          <a:spcPts val="0"/>
                        </a:spcAft>
                      </a:pPr>
                      <a:r>
                        <a:rPr lang="en-US" sz="1800" dirty="0">
                          <a:solidFill>
                            <a:schemeClr val="bg1"/>
                          </a:solidFill>
                          <a:effectLst/>
                        </a:rPr>
                        <a:t>1-2</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dirty="0">
                          <a:solidFill>
                            <a:schemeClr val="tx1"/>
                          </a:solidFill>
                          <a:effectLst/>
                        </a:rPr>
                        <a:t>1 Star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51057695"/>
                  </a:ext>
                </a:extLst>
              </a:tr>
            </a:tbl>
          </a:graphicData>
        </a:graphic>
      </p:graphicFrame>
      <p:sp>
        <p:nvSpPr>
          <p:cNvPr id="3" name="Arrow: Right 2">
            <a:extLst>
              <a:ext uri="{FF2B5EF4-FFF2-40B4-BE49-F238E27FC236}">
                <a16:creationId xmlns:a16="http://schemas.microsoft.com/office/drawing/2014/main" id="{F33499EE-EEE2-4A22-8DA9-04BEB6D462E1}"/>
              </a:ext>
            </a:extLst>
          </p:cNvPr>
          <p:cNvSpPr/>
          <p:nvPr/>
        </p:nvSpPr>
        <p:spPr>
          <a:xfrm>
            <a:off x="5449532" y="2807782"/>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B0EE57A8-E4F5-4B7D-8EDA-F467C11EEA60}"/>
              </a:ext>
            </a:extLst>
          </p:cNvPr>
          <p:cNvSpPr txBox="1"/>
          <p:nvPr/>
        </p:nvSpPr>
        <p:spPr>
          <a:xfrm>
            <a:off x="1524000" y="4800600"/>
            <a:ext cx="9144000" cy="369332"/>
          </a:xfrm>
          <a:prstGeom prst="rect">
            <a:avLst/>
          </a:prstGeom>
          <a:noFill/>
        </p:spPr>
        <p:txBody>
          <a:bodyPr wrap="square">
            <a:spAutoFit/>
          </a:bodyPr>
          <a:lstStyle/>
          <a:p>
            <a:pPr algn="ctr"/>
            <a:r>
              <a:rPr lang="en-US" u="none" strike="noStrike" baseline="0" dirty="0">
                <a:latin typeface="Lato" panose="020F0502020204030203"/>
              </a:rPr>
              <a:t>The CMFs are not changing, only their Star ratings are changing</a:t>
            </a:r>
            <a:endParaRPr lang="en-CA" dirty="0">
              <a:latin typeface="Lato" panose="020F0502020204030203"/>
            </a:endParaRPr>
          </a:p>
        </p:txBody>
      </p:sp>
      <p:sp>
        <p:nvSpPr>
          <p:cNvPr id="11" name="TextBox 10">
            <a:extLst>
              <a:ext uri="{FF2B5EF4-FFF2-40B4-BE49-F238E27FC236}">
                <a16:creationId xmlns:a16="http://schemas.microsoft.com/office/drawing/2014/main" id="{7DDABBD5-EC51-441B-9FBA-E13D6407992C}"/>
              </a:ext>
            </a:extLst>
          </p:cNvPr>
          <p:cNvSpPr txBox="1"/>
          <p:nvPr/>
        </p:nvSpPr>
        <p:spPr>
          <a:xfrm>
            <a:off x="1524000" y="5286311"/>
            <a:ext cx="9144000" cy="646331"/>
          </a:xfrm>
          <a:prstGeom prst="rect">
            <a:avLst/>
          </a:prstGeom>
          <a:noFill/>
        </p:spPr>
        <p:txBody>
          <a:bodyPr wrap="square">
            <a:spAutoFit/>
          </a:bodyPr>
          <a:lstStyle/>
          <a:p>
            <a:pPr algn="ctr" eaLnBrk="0" hangingPunct="0">
              <a:spcBef>
                <a:spcPct val="20000"/>
              </a:spcBef>
              <a:defRPr/>
            </a:pPr>
            <a:r>
              <a:rPr lang="en-US" altLang="en-US" b="1" i="1" kern="0" dirty="0">
                <a:solidFill>
                  <a:srgbClr val="000000"/>
                </a:solidFill>
                <a:latin typeface="Lato" panose="020F0502020204030203"/>
              </a:rPr>
              <a:t>Under both rating systems, a CMF must score 50% of total possible points to receive a 3 Star rating</a:t>
            </a:r>
          </a:p>
        </p:txBody>
      </p:sp>
    </p:spTree>
    <p:extLst>
      <p:ext uri="{BB962C8B-B14F-4D97-AF65-F5344CB8AC3E}">
        <p14:creationId xmlns:p14="http://schemas.microsoft.com/office/powerpoint/2010/main" val="22095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7983"/>
            <a:ext cx="10210800" cy="1143000"/>
          </a:xfrm>
        </p:spPr>
        <p:txBody>
          <a:bodyPr/>
          <a:lstStyle/>
          <a:p>
            <a:r>
              <a:rPr lang="en-US" dirty="0">
                <a:latin typeface="Lato" panose="020F0502020204030203" pitchFamily="34" charset="77"/>
              </a:rPr>
              <a:t>Changes to Legacy CMF Star Ratings?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2706027"/>
              </p:ext>
            </p:extLst>
          </p:nvPr>
        </p:nvGraphicFramePr>
        <p:xfrm>
          <a:off x="1752600" y="2633818"/>
          <a:ext cx="8534400" cy="2494280"/>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3703150817"/>
                    </a:ext>
                  </a:extLst>
                </a:gridCol>
                <a:gridCol w="1295400">
                  <a:extLst>
                    <a:ext uri="{9D8B030D-6E8A-4147-A177-3AD203B41FA5}">
                      <a16:colId xmlns:a16="http://schemas.microsoft.com/office/drawing/2014/main" val="1114846493"/>
                    </a:ext>
                  </a:extLst>
                </a:gridCol>
                <a:gridCol w="1219200">
                  <a:extLst>
                    <a:ext uri="{9D8B030D-6E8A-4147-A177-3AD203B41FA5}">
                      <a16:colId xmlns:a16="http://schemas.microsoft.com/office/drawing/2014/main" val="2772504010"/>
                    </a:ext>
                  </a:extLst>
                </a:gridCol>
                <a:gridCol w="1295400">
                  <a:extLst>
                    <a:ext uri="{9D8B030D-6E8A-4147-A177-3AD203B41FA5}">
                      <a16:colId xmlns:a16="http://schemas.microsoft.com/office/drawing/2014/main" val="2267002665"/>
                    </a:ext>
                  </a:extLst>
                </a:gridCol>
                <a:gridCol w="1143000">
                  <a:extLst>
                    <a:ext uri="{9D8B030D-6E8A-4147-A177-3AD203B41FA5}">
                      <a16:colId xmlns:a16="http://schemas.microsoft.com/office/drawing/2014/main" val="2421307993"/>
                    </a:ext>
                  </a:extLst>
                </a:gridCol>
                <a:gridCol w="1219200">
                  <a:extLst>
                    <a:ext uri="{9D8B030D-6E8A-4147-A177-3AD203B41FA5}">
                      <a16:colId xmlns:a16="http://schemas.microsoft.com/office/drawing/2014/main" val="3491255236"/>
                    </a:ext>
                  </a:extLst>
                </a:gridCol>
              </a:tblGrid>
              <a:tr h="370840">
                <a:tc>
                  <a:txBody>
                    <a:bodyPr/>
                    <a:lstStyle/>
                    <a:p>
                      <a:pPr algn="ctr"/>
                      <a:r>
                        <a:rPr lang="en-US" dirty="0">
                          <a:solidFill>
                            <a:schemeClr val="bg1"/>
                          </a:solidFill>
                        </a:rPr>
                        <a:t>NCHRP 17-72 Rating Score</a:t>
                      </a:r>
                    </a:p>
                  </a:txBody>
                  <a:tcPr anchor="ctr"/>
                </a:tc>
                <a:tc>
                  <a:txBody>
                    <a:bodyPr/>
                    <a:lstStyle/>
                    <a:p>
                      <a:pPr algn="ctr"/>
                      <a:r>
                        <a:rPr lang="en-US" dirty="0">
                          <a:solidFill>
                            <a:schemeClr val="bg1"/>
                          </a:solidFill>
                        </a:rPr>
                        <a:t>5 Star</a:t>
                      </a:r>
                    </a:p>
                  </a:txBody>
                  <a:tcPr anchor="ctr"/>
                </a:tc>
                <a:tc>
                  <a:txBody>
                    <a:bodyPr/>
                    <a:lstStyle/>
                    <a:p>
                      <a:pPr algn="ctr"/>
                      <a:r>
                        <a:rPr lang="en-US" dirty="0">
                          <a:solidFill>
                            <a:schemeClr val="bg1"/>
                          </a:solidFill>
                        </a:rPr>
                        <a:t>4 Star </a:t>
                      </a:r>
                    </a:p>
                  </a:txBody>
                  <a:tcPr anchor="ctr"/>
                </a:tc>
                <a:tc>
                  <a:txBody>
                    <a:bodyPr/>
                    <a:lstStyle/>
                    <a:p>
                      <a:pPr algn="ctr"/>
                      <a:r>
                        <a:rPr lang="en-US" dirty="0">
                          <a:solidFill>
                            <a:schemeClr val="bg1"/>
                          </a:solidFill>
                        </a:rPr>
                        <a:t>3 Star</a:t>
                      </a:r>
                    </a:p>
                  </a:txBody>
                  <a:tcPr anchor="ctr"/>
                </a:tc>
                <a:tc>
                  <a:txBody>
                    <a:bodyPr/>
                    <a:lstStyle/>
                    <a:p>
                      <a:pPr algn="ctr"/>
                      <a:r>
                        <a:rPr lang="en-US" dirty="0">
                          <a:solidFill>
                            <a:schemeClr val="bg1"/>
                          </a:solidFill>
                        </a:rPr>
                        <a:t>2 Star</a:t>
                      </a:r>
                    </a:p>
                  </a:txBody>
                  <a:tcPr anchor="ctr"/>
                </a:tc>
                <a:tc>
                  <a:txBody>
                    <a:bodyPr/>
                    <a:lstStyle/>
                    <a:p>
                      <a:pPr algn="ctr"/>
                      <a:r>
                        <a:rPr lang="en-US" dirty="0">
                          <a:solidFill>
                            <a:schemeClr val="bg1"/>
                          </a:solidFill>
                        </a:rPr>
                        <a:t>1</a:t>
                      </a:r>
                      <a:r>
                        <a:rPr lang="en-US" baseline="0" dirty="0">
                          <a:solidFill>
                            <a:schemeClr val="bg1"/>
                          </a:solidFill>
                        </a:rPr>
                        <a:t> Star</a:t>
                      </a:r>
                      <a:endParaRPr lang="en-US" dirty="0">
                        <a:solidFill>
                          <a:schemeClr val="bg1"/>
                        </a:solidFill>
                      </a:endParaRPr>
                    </a:p>
                  </a:txBody>
                  <a:tcPr anchor="ctr"/>
                </a:tc>
                <a:extLst>
                  <a:ext uri="{0D108BD9-81ED-4DB2-BD59-A6C34878D82A}">
                    <a16:rowId xmlns:a16="http://schemas.microsoft.com/office/drawing/2014/main" val="2679381239"/>
                  </a:ext>
                </a:extLst>
              </a:tr>
              <a:tr h="370840">
                <a:tc>
                  <a:txBody>
                    <a:bodyPr/>
                    <a:lstStyle/>
                    <a:p>
                      <a:r>
                        <a:rPr lang="en-US" b="1" dirty="0">
                          <a:solidFill>
                            <a:schemeClr val="tx1"/>
                          </a:solidFill>
                        </a:rPr>
                        <a:t>1</a:t>
                      </a:r>
                      <a:r>
                        <a:rPr lang="en-US" b="1" baseline="0" dirty="0">
                          <a:solidFill>
                            <a:schemeClr val="tx1"/>
                          </a:solidFill>
                        </a:rPr>
                        <a:t> Star (0-34)</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21</a:t>
                      </a:r>
                    </a:p>
                  </a:txBody>
                  <a:tcPr anchor="ctr"/>
                </a:tc>
                <a:tc>
                  <a:txBody>
                    <a:bodyPr/>
                    <a:lstStyle/>
                    <a:p>
                      <a:pPr algn="ctr"/>
                      <a:r>
                        <a:rPr lang="en-US" dirty="0">
                          <a:solidFill>
                            <a:schemeClr val="tx1"/>
                          </a:solidFill>
                        </a:rPr>
                        <a:t>116</a:t>
                      </a:r>
                    </a:p>
                  </a:txBody>
                  <a:tcPr anchor="ctr"/>
                </a:tc>
                <a:tc>
                  <a:txBody>
                    <a:bodyPr/>
                    <a:lstStyle/>
                    <a:p>
                      <a:pPr algn="ctr"/>
                      <a:r>
                        <a:rPr lang="en-US" dirty="0">
                          <a:solidFill>
                            <a:schemeClr val="tx1"/>
                          </a:solidFill>
                        </a:rPr>
                        <a:t>341</a:t>
                      </a:r>
                    </a:p>
                  </a:txBody>
                  <a:tcPr anchor="ctr"/>
                </a:tc>
                <a:tc>
                  <a:txBody>
                    <a:bodyPr/>
                    <a:lstStyle/>
                    <a:p>
                      <a:pPr algn="ctr"/>
                      <a:r>
                        <a:rPr lang="en-US" b="1" dirty="0">
                          <a:solidFill>
                            <a:schemeClr val="tx1"/>
                          </a:solidFill>
                        </a:rPr>
                        <a:t>215</a:t>
                      </a:r>
                    </a:p>
                  </a:txBody>
                  <a:tcPr anchor="ctr"/>
                </a:tc>
                <a:extLst>
                  <a:ext uri="{0D108BD9-81ED-4DB2-BD59-A6C34878D82A}">
                    <a16:rowId xmlns:a16="http://schemas.microsoft.com/office/drawing/2014/main" val="2049478237"/>
                  </a:ext>
                </a:extLst>
              </a:tr>
              <a:tr h="370840">
                <a:tc>
                  <a:txBody>
                    <a:bodyPr/>
                    <a:lstStyle/>
                    <a:p>
                      <a:r>
                        <a:rPr lang="en-US" b="1" dirty="0">
                          <a:solidFill>
                            <a:schemeClr val="tx1"/>
                          </a:solidFill>
                        </a:rPr>
                        <a:t>2 Star (34-74)</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89</a:t>
                      </a:r>
                    </a:p>
                  </a:txBody>
                  <a:tcPr anchor="ctr"/>
                </a:tc>
                <a:tc>
                  <a:txBody>
                    <a:bodyPr/>
                    <a:lstStyle/>
                    <a:p>
                      <a:pPr algn="ctr"/>
                      <a:r>
                        <a:rPr lang="en-US" dirty="0">
                          <a:solidFill>
                            <a:schemeClr val="tx1"/>
                          </a:solidFill>
                        </a:rPr>
                        <a:t>639</a:t>
                      </a:r>
                    </a:p>
                  </a:txBody>
                  <a:tcPr anchor="ctr"/>
                </a:tc>
                <a:tc>
                  <a:txBody>
                    <a:bodyPr/>
                    <a:lstStyle/>
                    <a:p>
                      <a:pPr algn="ctr"/>
                      <a:r>
                        <a:rPr lang="en-US" b="1" dirty="0">
                          <a:solidFill>
                            <a:schemeClr val="tx1"/>
                          </a:solidFill>
                        </a:rPr>
                        <a:t>666</a:t>
                      </a:r>
                    </a:p>
                  </a:txBody>
                  <a:tcPr anchor="ctr"/>
                </a:tc>
                <a:tc>
                  <a:txBody>
                    <a:bodyPr/>
                    <a:lstStyle/>
                    <a:p>
                      <a:pPr algn="ctr"/>
                      <a:r>
                        <a:rPr lang="en-US" dirty="0">
                          <a:solidFill>
                            <a:schemeClr val="tx1"/>
                          </a:solidFill>
                        </a:rPr>
                        <a:t>59</a:t>
                      </a:r>
                    </a:p>
                  </a:txBody>
                  <a:tcPr anchor="ctr"/>
                </a:tc>
                <a:extLst>
                  <a:ext uri="{0D108BD9-81ED-4DB2-BD59-A6C34878D82A}">
                    <a16:rowId xmlns:a16="http://schemas.microsoft.com/office/drawing/2014/main" val="107216865"/>
                  </a:ext>
                </a:extLst>
              </a:tr>
              <a:tr h="370840">
                <a:tc>
                  <a:txBody>
                    <a:bodyPr/>
                    <a:lstStyle/>
                    <a:p>
                      <a:r>
                        <a:rPr lang="en-US" b="1" dirty="0">
                          <a:solidFill>
                            <a:schemeClr val="tx1"/>
                          </a:solidFill>
                        </a:rPr>
                        <a:t>3 Star (75-109)</a:t>
                      </a:r>
                    </a:p>
                  </a:txBody>
                  <a:tcPr anchor="ctr"/>
                </a:tc>
                <a:tc>
                  <a:txBody>
                    <a:bodyPr/>
                    <a:lstStyle/>
                    <a:p>
                      <a:pPr algn="ctr"/>
                      <a:r>
                        <a:rPr lang="en-US" dirty="0">
                          <a:solidFill>
                            <a:schemeClr val="tx1"/>
                          </a:solidFill>
                        </a:rPr>
                        <a:t>67</a:t>
                      </a:r>
                    </a:p>
                  </a:txBody>
                  <a:tcPr anchor="ctr"/>
                </a:tc>
                <a:tc>
                  <a:txBody>
                    <a:bodyPr/>
                    <a:lstStyle/>
                    <a:p>
                      <a:pPr algn="ctr"/>
                      <a:r>
                        <a:rPr lang="en-US" dirty="0">
                          <a:solidFill>
                            <a:schemeClr val="tx1"/>
                          </a:solidFill>
                        </a:rPr>
                        <a:t>485</a:t>
                      </a:r>
                    </a:p>
                  </a:txBody>
                  <a:tcPr anchor="ctr"/>
                </a:tc>
                <a:tc>
                  <a:txBody>
                    <a:bodyPr/>
                    <a:lstStyle/>
                    <a:p>
                      <a:pPr algn="ctr"/>
                      <a:r>
                        <a:rPr lang="en-US" b="1" dirty="0">
                          <a:solidFill>
                            <a:schemeClr val="tx1"/>
                          </a:solidFill>
                        </a:rPr>
                        <a:t>1903</a:t>
                      </a:r>
                    </a:p>
                  </a:txBody>
                  <a:tcPr anchor="ctr"/>
                </a:tc>
                <a:tc>
                  <a:txBody>
                    <a:bodyPr/>
                    <a:lstStyle/>
                    <a:p>
                      <a:pPr algn="ctr"/>
                      <a:r>
                        <a:rPr lang="en-US" dirty="0">
                          <a:solidFill>
                            <a:schemeClr val="tx1"/>
                          </a:solidFill>
                        </a:rPr>
                        <a:t>264</a:t>
                      </a:r>
                    </a:p>
                  </a:txBody>
                  <a:tcPr anchor="ctr"/>
                </a:tc>
                <a:tc>
                  <a:txBody>
                    <a:bodyPr/>
                    <a:lstStyle/>
                    <a:p>
                      <a:pPr algn="ctr"/>
                      <a:r>
                        <a:rPr lang="en-US" dirty="0">
                          <a:solidFill>
                            <a:schemeClr val="tx1"/>
                          </a:solidFill>
                        </a:rPr>
                        <a:t>25</a:t>
                      </a:r>
                    </a:p>
                  </a:txBody>
                  <a:tcPr anchor="ctr"/>
                </a:tc>
                <a:extLst>
                  <a:ext uri="{0D108BD9-81ED-4DB2-BD59-A6C34878D82A}">
                    <a16:rowId xmlns:a16="http://schemas.microsoft.com/office/drawing/2014/main" val="1924759956"/>
                  </a:ext>
                </a:extLst>
              </a:tr>
              <a:tr h="370840">
                <a:tc>
                  <a:txBody>
                    <a:bodyPr/>
                    <a:lstStyle/>
                    <a:p>
                      <a:r>
                        <a:rPr lang="en-US" b="1" dirty="0">
                          <a:solidFill>
                            <a:schemeClr val="tx1"/>
                          </a:solidFill>
                        </a:rPr>
                        <a:t>4 Star (110-134)</a:t>
                      </a:r>
                    </a:p>
                  </a:txBody>
                  <a:tcPr anchor="ctr"/>
                </a:tc>
                <a:tc>
                  <a:txBody>
                    <a:bodyPr/>
                    <a:lstStyle/>
                    <a:p>
                      <a:pPr algn="ctr"/>
                      <a:r>
                        <a:rPr lang="en-US" dirty="0">
                          <a:solidFill>
                            <a:schemeClr val="tx1"/>
                          </a:solidFill>
                        </a:rPr>
                        <a:t>91</a:t>
                      </a:r>
                    </a:p>
                  </a:txBody>
                  <a:tcPr anchor="ctr"/>
                </a:tc>
                <a:tc>
                  <a:txBody>
                    <a:bodyPr/>
                    <a:lstStyle/>
                    <a:p>
                      <a:pPr algn="ctr"/>
                      <a:r>
                        <a:rPr lang="en-US" b="1" dirty="0">
                          <a:solidFill>
                            <a:schemeClr val="tx1"/>
                          </a:solidFill>
                        </a:rPr>
                        <a:t>954</a:t>
                      </a:r>
                    </a:p>
                  </a:txBody>
                  <a:tcPr anchor="ctr"/>
                </a:tc>
                <a:tc>
                  <a:txBody>
                    <a:bodyPr/>
                    <a:lstStyle/>
                    <a:p>
                      <a:pPr algn="ctr"/>
                      <a:r>
                        <a:rPr lang="en-US" dirty="0">
                          <a:solidFill>
                            <a:schemeClr val="tx1"/>
                          </a:solidFill>
                        </a:rPr>
                        <a:t>988</a:t>
                      </a:r>
                    </a:p>
                  </a:txBody>
                  <a:tcPr anchor="ctr"/>
                </a:tc>
                <a:tc>
                  <a:txBody>
                    <a:bodyPr/>
                    <a:lstStyle/>
                    <a:p>
                      <a:pPr algn="ctr"/>
                      <a:r>
                        <a:rPr lang="en-US" dirty="0">
                          <a:solidFill>
                            <a:schemeClr val="tx1"/>
                          </a:solidFill>
                        </a:rPr>
                        <a:t>11</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1288013258"/>
                  </a:ext>
                </a:extLst>
              </a:tr>
              <a:tr h="370840">
                <a:tc>
                  <a:txBody>
                    <a:bodyPr/>
                    <a:lstStyle/>
                    <a:p>
                      <a:r>
                        <a:rPr lang="en-US" b="1" dirty="0">
                          <a:solidFill>
                            <a:schemeClr val="tx1"/>
                          </a:solidFill>
                        </a:rPr>
                        <a:t>5 Star</a:t>
                      </a:r>
                      <a:r>
                        <a:rPr lang="en-US" b="1" baseline="0" dirty="0">
                          <a:solidFill>
                            <a:schemeClr val="tx1"/>
                          </a:solidFill>
                        </a:rPr>
                        <a:t> (135-150)</a:t>
                      </a:r>
                    </a:p>
                  </a:txBody>
                  <a:tcPr anchor="ctr"/>
                </a:tc>
                <a:tc>
                  <a:txBody>
                    <a:bodyPr/>
                    <a:lstStyle/>
                    <a:p>
                      <a:pPr algn="ctr"/>
                      <a:r>
                        <a:rPr lang="en-US" b="1" dirty="0">
                          <a:solidFill>
                            <a:schemeClr val="tx1"/>
                          </a:solidFill>
                        </a:rPr>
                        <a:t>137</a:t>
                      </a:r>
                    </a:p>
                  </a:txBody>
                  <a:tcPr anchor="ctr"/>
                </a:tc>
                <a:tc>
                  <a:txBody>
                    <a:bodyPr/>
                    <a:lstStyle/>
                    <a:p>
                      <a:pPr algn="ctr"/>
                      <a:r>
                        <a:rPr lang="en-US" dirty="0">
                          <a:solidFill>
                            <a:schemeClr val="tx1"/>
                          </a:solidFill>
                        </a:rPr>
                        <a:t>210</a:t>
                      </a:r>
                    </a:p>
                  </a:txBody>
                  <a:tcPr anchor="ctr"/>
                </a:tc>
                <a:tc>
                  <a:txBody>
                    <a:bodyPr/>
                    <a:lstStyle/>
                    <a:p>
                      <a:pPr algn="ctr"/>
                      <a:r>
                        <a:rPr lang="en-US" dirty="0">
                          <a:solidFill>
                            <a:schemeClr val="tx1"/>
                          </a:solidFill>
                        </a:rPr>
                        <a:t>56</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915430783"/>
                  </a:ext>
                </a:extLst>
              </a:tr>
            </a:tbl>
          </a:graphicData>
        </a:graphic>
      </p:graphicFrame>
      <p:sp>
        <p:nvSpPr>
          <p:cNvPr id="6" name="TextBox 5">
            <a:extLst>
              <a:ext uri="{FF2B5EF4-FFF2-40B4-BE49-F238E27FC236}">
                <a16:creationId xmlns:a16="http://schemas.microsoft.com/office/drawing/2014/main" id="{015205CB-C8FB-460B-BEDC-2F51A9185CBF}"/>
              </a:ext>
            </a:extLst>
          </p:cNvPr>
          <p:cNvSpPr txBox="1"/>
          <p:nvPr/>
        </p:nvSpPr>
        <p:spPr>
          <a:xfrm>
            <a:off x="1828800" y="1694235"/>
            <a:ext cx="8534400" cy="646331"/>
          </a:xfrm>
          <a:prstGeom prst="rect">
            <a:avLst/>
          </a:prstGeom>
          <a:noFill/>
        </p:spPr>
        <p:txBody>
          <a:bodyPr wrap="square">
            <a:spAutoFit/>
          </a:bodyPr>
          <a:lstStyle/>
          <a:p>
            <a:pPr algn="ctr"/>
            <a:r>
              <a:rPr lang="en-US" b="1" i="1" dirty="0">
                <a:latin typeface="Lato" panose="020F0502020204030203" pitchFamily="34" charset="77"/>
              </a:rPr>
              <a:t>There will be movement between the star ratings with some CMFs being rated differently from their current ratings in the CMF Clearinghouse. </a:t>
            </a:r>
            <a:endParaRPr lang="en-CA" b="1" i="1" dirty="0">
              <a:latin typeface="Lato" panose="020F0502020204030203" pitchFamily="34" charset="77"/>
            </a:endParaRPr>
          </a:p>
        </p:txBody>
      </p:sp>
    </p:spTree>
    <p:extLst>
      <p:ext uri="{BB962C8B-B14F-4D97-AF65-F5344CB8AC3E}">
        <p14:creationId xmlns:p14="http://schemas.microsoft.com/office/powerpoint/2010/main" val="2024694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7983"/>
            <a:ext cx="10210800" cy="1143000"/>
          </a:xfrm>
        </p:spPr>
        <p:txBody>
          <a:bodyPr/>
          <a:lstStyle/>
          <a:p>
            <a:r>
              <a:rPr lang="en-US" dirty="0">
                <a:latin typeface="Lato" panose="020F0502020204030203" pitchFamily="34" charset="77"/>
              </a:rPr>
              <a:t>Changes to Legacy CMF Star Ratings?</a:t>
            </a:r>
          </a:p>
        </p:txBody>
      </p:sp>
      <p:graphicFrame>
        <p:nvGraphicFramePr>
          <p:cNvPr id="5" name="Content Placeholder 4"/>
          <p:cNvGraphicFramePr>
            <a:graphicFrameLocks noGrp="1"/>
          </p:cNvGraphicFramePr>
          <p:nvPr>
            <p:ph idx="1"/>
          </p:nvPr>
        </p:nvGraphicFramePr>
        <p:xfrm>
          <a:off x="1752600" y="2633818"/>
          <a:ext cx="8534400" cy="2494280"/>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3703150817"/>
                    </a:ext>
                  </a:extLst>
                </a:gridCol>
                <a:gridCol w="1295400">
                  <a:extLst>
                    <a:ext uri="{9D8B030D-6E8A-4147-A177-3AD203B41FA5}">
                      <a16:colId xmlns:a16="http://schemas.microsoft.com/office/drawing/2014/main" val="1114846493"/>
                    </a:ext>
                  </a:extLst>
                </a:gridCol>
                <a:gridCol w="1219200">
                  <a:extLst>
                    <a:ext uri="{9D8B030D-6E8A-4147-A177-3AD203B41FA5}">
                      <a16:colId xmlns:a16="http://schemas.microsoft.com/office/drawing/2014/main" val="2772504010"/>
                    </a:ext>
                  </a:extLst>
                </a:gridCol>
                <a:gridCol w="1295400">
                  <a:extLst>
                    <a:ext uri="{9D8B030D-6E8A-4147-A177-3AD203B41FA5}">
                      <a16:colId xmlns:a16="http://schemas.microsoft.com/office/drawing/2014/main" val="2267002665"/>
                    </a:ext>
                  </a:extLst>
                </a:gridCol>
                <a:gridCol w="1143000">
                  <a:extLst>
                    <a:ext uri="{9D8B030D-6E8A-4147-A177-3AD203B41FA5}">
                      <a16:colId xmlns:a16="http://schemas.microsoft.com/office/drawing/2014/main" val="2421307993"/>
                    </a:ext>
                  </a:extLst>
                </a:gridCol>
                <a:gridCol w="1219200">
                  <a:extLst>
                    <a:ext uri="{9D8B030D-6E8A-4147-A177-3AD203B41FA5}">
                      <a16:colId xmlns:a16="http://schemas.microsoft.com/office/drawing/2014/main" val="3491255236"/>
                    </a:ext>
                  </a:extLst>
                </a:gridCol>
              </a:tblGrid>
              <a:tr h="370840">
                <a:tc>
                  <a:txBody>
                    <a:bodyPr/>
                    <a:lstStyle/>
                    <a:p>
                      <a:pPr algn="ctr"/>
                      <a:r>
                        <a:rPr lang="en-US" dirty="0">
                          <a:solidFill>
                            <a:schemeClr val="bg1"/>
                          </a:solidFill>
                        </a:rPr>
                        <a:t>NCHRP 17-72 Rating Score</a:t>
                      </a:r>
                    </a:p>
                  </a:txBody>
                  <a:tcPr anchor="ctr"/>
                </a:tc>
                <a:tc>
                  <a:txBody>
                    <a:bodyPr/>
                    <a:lstStyle/>
                    <a:p>
                      <a:pPr algn="ctr"/>
                      <a:r>
                        <a:rPr lang="en-US" dirty="0">
                          <a:solidFill>
                            <a:schemeClr val="bg1"/>
                          </a:solidFill>
                        </a:rPr>
                        <a:t>5 Star</a:t>
                      </a:r>
                    </a:p>
                  </a:txBody>
                  <a:tcPr anchor="ctr"/>
                </a:tc>
                <a:tc>
                  <a:txBody>
                    <a:bodyPr/>
                    <a:lstStyle/>
                    <a:p>
                      <a:pPr algn="ctr"/>
                      <a:r>
                        <a:rPr lang="en-US" dirty="0">
                          <a:solidFill>
                            <a:schemeClr val="bg1"/>
                          </a:solidFill>
                        </a:rPr>
                        <a:t>4 Star </a:t>
                      </a:r>
                    </a:p>
                  </a:txBody>
                  <a:tcPr anchor="ctr"/>
                </a:tc>
                <a:tc>
                  <a:txBody>
                    <a:bodyPr/>
                    <a:lstStyle/>
                    <a:p>
                      <a:pPr algn="ctr"/>
                      <a:r>
                        <a:rPr lang="en-US" dirty="0">
                          <a:solidFill>
                            <a:schemeClr val="bg1"/>
                          </a:solidFill>
                        </a:rPr>
                        <a:t>3 Star</a:t>
                      </a:r>
                    </a:p>
                  </a:txBody>
                  <a:tcPr anchor="ctr"/>
                </a:tc>
                <a:tc>
                  <a:txBody>
                    <a:bodyPr/>
                    <a:lstStyle/>
                    <a:p>
                      <a:pPr algn="ctr"/>
                      <a:r>
                        <a:rPr lang="en-US" dirty="0">
                          <a:solidFill>
                            <a:schemeClr val="bg1"/>
                          </a:solidFill>
                        </a:rPr>
                        <a:t>2 Star</a:t>
                      </a:r>
                    </a:p>
                  </a:txBody>
                  <a:tcPr anchor="ctr"/>
                </a:tc>
                <a:tc>
                  <a:txBody>
                    <a:bodyPr/>
                    <a:lstStyle/>
                    <a:p>
                      <a:pPr algn="ctr"/>
                      <a:r>
                        <a:rPr lang="en-US" dirty="0">
                          <a:solidFill>
                            <a:schemeClr val="bg1"/>
                          </a:solidFill>
                        </a:rPr>
                        <a:t>1</a:t>
                      </a:r>
                      <a:r>
                        <a:rPr lang="en-US" baseline="0" dirty="0">
                          <a:solidFill>
                            <a:schemeClr val="bg1"/>
                          </a:solidFill>
                        </a:rPr>
                        <a:t> Star</a:t>
                      </a:r>
                      <a:endParaRPr lang="en-US" dirty="0">
                        <a:solidFill>
                          <a:schemeClr val="bg1"/>
                        </a:solidFill>
                      </a:endParaRPr>
                    </a:p>
                  </a:txBody>
                  <a:tcPr anchor="ctr"/>
                </a:tc>
                <a:extLst>
                  <a:ext uri="{0D108BD9-81ED-4DB2-BD59-A6C34878D82A}">
                    <a16:rowId xmlns:a16="http://schemas.microsoft.com/office/drawing/2014/main" val="2679381239"/>
                  </a:ext>
                </a:extLst>
              </a:tr>
              <a:tr h="370840">
                <a:tc>
                  <a:txBody>
                    <a:bodyPr/>
                    <a:lstStyle/>
                    <a:p>
                      <a:r>
                        <a:rPr lang="en-US" b="1" dirty="0">
                          <a:solidFill>
                            <a:schemeClr val="tx1"/>
                          </a:solidFill>
                        </a:rPr>
                        <a:t>1</a:t>
                      </a:r>
                      <a:r>
                        <a:rPr lang="en-US" b="1" baseline="0" dirty="0">
                          <a:solidFill>
                            <a:schemeClr val="tx1"/>
                          </a:solidFill>
                        </a:rPr>
                        <a:t> Star (0-34)</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21</a:t>
                      </a:r>
                    </a:p>
                  </a:txBody>
                  <a:tcPr anchor="ctr"/>
                </a:tc>
                <a:tc>
                  <a:txBody>
                    <a:bodyPr/>
                    <a:lstStyle/>
                    <a:p>
                      <a:pPr algn="ctr"/>
                      <a:r>
                        <a:rPr lang="en-US" dirty="0">
                          <a:solidFill>
                            <a:schemeClr val="tx1"/>
                          </a:solidFill>
                        </a:rPr>
                        <a:t>116</a:t>
                      </a:r>
                    </a:p>
                  </a:txBody>
                  <a:tcPr anchor="ctr"/>
                </a:tc>
                <a:tc>
                  <a:txBody>
                    <a:bodyPr/>
                    <a:lstStyle/>
                    <a:p>
                      <a:pPr algn="ctr"/>
                      <a:r>
                        <a:rPr lang="en-US" dirty="0">
                          <a:solidFill>
                            <a:schemeClr val="tx1"/>
                          </a:solidFill>
                        </a:rPr>
                        <a:t>341</a:t>
                      </a:r>
                    </a:p>
                  </a:txBody>
                  <a:tcPr anchor="ctr"/>
                </a:tc>
                <a:tc>
                  <a:txBody>
                    <a:bodyPr/>
                    <a:lstStyle/>
                    <a:p>
                      <a:pPr algn="ctr"/>
                      <a:r>
                        <a:rPr lang="en-US" b="1" dirty="0">
                          <a:solidFill>
                            <a:schemeClr val="tx1"/>
                          </a:solidFill>
                        </a:rPr>
                        <a:t>215</a:t>
                      </a:r>
                    </a:p>
                  </a:txBody>
                  <a:tcPr anchor="ctr"/>
                </a:tc>
                <a:extLst>
                  <a:ext uri="{0D108BD9-81ED-4DB2-BD59-A6C34878D82A}">
                    <a16:rowId xmlns:a16="http://schemas.microsoft.com/office/drawing/2014/main" val="2049478237"/>
                  </a:ext>
                </a:extLst>
              </a:tr>
              <a:tr h="370840">
                <a:tc>
                  <a:txBody>
                    <a:bodyPr/>
                    <a:lstStyle/>
                    <a:p>
                      <a:r>
                        <a:rPr lang="en-US" b="1" dirty="0">
                          <a:solidFill>
                            <a:schemeClr val="tx1"/>
                          </a:solidFill>
                        </a:rPr>
                        <a:t>2 Star (34-74)</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89</a:t>
                      </a:r>
                    </a:p>
                  </a:txBody>
                  <a:tcPr anchor="ctr"/>
                </a:tc>
                <a:tc>
                  <a:txBody>
                    <a:bodyPr/>
                    <a:lstStyle/>
                    <a:p>
                      <a:pPr algn="ctr"/>
                      <a:r>
                        <a:rPr lang="en-US" dirty="0">
                          <a:solidFill>
                            <a:schemeClr val="tx1"/>
                          </a:solidFill>
                        </a:rPr>
                        <a:t>639</a:t>
                      </a:r>
                    </a:p>
                  </a:txBody>
                  <a:tcPr anchor="ctr"/>
                </a:tc>
                <a:tc>
                  <a:txBody>
                    <a:bodyPr/>
                    <a:lstStyle/>
                    <a:p>
                      <a:pPr algn="ctr"/>
                      <a:r>
                        <a:rPr lang="en-US" b="1" dirty="0">
                          <a:solidFill>
                            <a:schemeClr val="tx1"/>
                          </a:solidFill>
                        </a:rPr>
                        <a:t>666</a:t>
                      </a:r>
                    </a:p>
                  </a:txBody>
                  <a:tcPr anchor="ctr"/>
                </a:tc>
                <a:tc>
                  <a:txBody>
                    <a:bodyPr/>
                    <a:lstStyle/>
                    <a:p>
                      <a:pPr algn="ctr"/>
                      <a:r>
                        <a:rPr lang="en-US" dirty="0">
                          <a:solidFill>
                            <a:schemeClr val="tx1"/>
                          </a:solidFill>
                        </a:rPr>
                        <a:t>59</a:t>
                      </a:r>
                    </a:p>
                  </a:txBody>
                  <a:tcPr anchor="ctr"/>
                </a:tc>
                <a:extLst>
                  <a:ext uri="{0D108BD9-81ED-4DB2-BD59-A6C34878D82A}">
                    <a16:rowId xmlns:a16="http://schemas.microsoft.com/office/drawing/2014/main" val="107216865"/>
                  </a:ext>
                </a:extLst>
              </a:tr>
              <a:tr h="370840">
                <a:tc>
                  <a:txBody>
                    <a:bodyPr/>
                    <a:lstStyle/>
                    <a:p>
                      <a:r>
                        <a:rPr lang="en-US" b="1" dirty="0">
                          <a:solidFill>
                            <a:schemeClr val="tx1"/>
                          </a:solidFill>
                        </a:rPr>
                        <a:t>3 Star (75-109)</a:t>
                      </a:r>
                    </a:p>
                  </a:txBody>
                  <a:tcPr anchor="ctr"/>
                </a:tc>
                <a:tc>
                  <a:txBody>
                    <a:bodyPr/>
                    <a:lstStyle/>
                    <a:p>
                      <a:pPr algn="ctr"/>
                      <a:r>
                        <a:rPr lang="en-US" dirty="0">
                          <a:solidFill>
                            <a:schemeClr val="tx1"/>
                          </a:solidFill>
                        </a:rPr>
                        <a:t>67</a:t>
                      </a:r>
                    </a:p>
                  </a:txBody>
                  <a:tcPr anchor="ctr"/>
                </a:tc>
                <a:tc>
                  <a:txBody>
                    <a:bodyPr/>
                    <a:lstStyle/>
                    <a:p>
                      <a:pPr algn="ctr"/>
                      <a:r>
                        <a:rPr lang="en-US" dirty="0">
                          <a:solidFill>
                            <a:schemeClr val="tx1"/>
                          </a:solidFill>
                        </a:rPr>
                        <a:t>485</a:t>
                      </a:r>
                    </a:p>
                  </a:txBody>
                  <a:tcPr anchor="ctr"/>
                </a:tc>
                <a:tc>
                  <a:txBody>
                    <a:bodyPr/>
                    <a:lstStyle/>
                    <a:p>
                      <a:pPr algn="ctr"/>
                      <a:r>
                        <a:rPr lang="en-US" b="1" dirty="0">
                          <a:solidFill>
                            <a:schemeClr val="tx1"/>
                          </a:solidFill>
                        </a:rPr>
                        <a:t>1903</a:t>
                      </a:r>
                    </a:p>
                  </a:txBody>
                  <a:tcPr anchor="ctr"/>
                </a:tc>
                <a:tc>
                  <a:txBody>
                    <a:bodyPr/>
                    <a:lstStyle/>
                    <a:p>
                      <a:pPr algn="ctr"/>
                      <a:r>
                        <a:rPr lang="en-US" dirty="0">
                          <a:solidFill>
                            <a:schemeClr val="tx1"/>
                          </a:solidFill>
                        </a:rPr>
                        <a:t>264</a:t>
                      </a:r>
                    </a:p>
                  </a:txBody>
                  <a:tcPr anchor="ctr"/>
                </a:tc>
                <a:tc>
                  <a:txBody>
                    <a:bodyPr/>
                    <a:lstStyle/>
                    <a:p>
                      <a:pPr algn="ctr"/>
                      <a:r>
                        <a:rPr lang="en-US" dirty="0">
                          <a:solidFill>
                            <a:schemeClr val="tx1"/>
                          </a:solidFill>
                        </a:rPr>
                        <a:t>25</a:t>
                      </a:r>
                    </a:p>
                  </a:txBody>
                  <a:tcPr anchor="ctr"/>
                </a:tc>
                <a:extLst>
                  <a:ext uri="{0D108BD9-81ED-4DB2-BD59-A6C34878D82A}">
                    <a16:rowId xmlns:a16="http://schemas.microsoft.com/office/drawing/2014/main" val="1924759956"/>
                  </a:ext>
                </a:extLst>
              </a:tr>
              <a:tr h="370840">
                <a:tc>
                  <a:txBody>
                    <a:bodyPr/>
                    <a:lstStyle/>
                    <a:p>
                      <a:r>
                        <a:rPr lang="en-US" b="1" dirty="0">
                          <a:solidFill>
                            <a:schemeClr val="tx1"/>
                          </a:solidFill>
                        </a:rPr>
                        <a:t>4 Star (110-134)</a:t>
                      </a:r>
                    </a:p>
                  </a:txBody>
                  <a:tcPr anchor="ctr"/>
                </a:tc>
                <a:tc>
                  <a:txBody>
                    <a:bodyPr/>
                    <a:lstStyle/>
                    <a:p>
                      <a:pPr algn="ctr"/>
                      <a:r>
                        <a:rPr lang="en-US" dirty="0">
                          <a:solidFill>
                            <a:schemeClr val="tx1"/>
                          </a:solidFill>
                        </a:rPr>
                        <a:t>91</a:t>
                      </a:r>
                    </a:p>
                  </a:txBody>
                  <a:tcPr anchor="ctr"/>
                </a:tc>
                <a:tc>
                  <a:txBody>
                    <a:bodyPr/>
                    <a:lstStyle/>
                    <a:p>
                      <a:pPr algn="ctr"/>
                      <a:r>
                        <a:rPr lang="en-US" b="1" dirty="0">
                          <a:solidFill>
                            <a:schemeClr val="tx1"/>
                          </a:solidFill>
                        </a:rPr>
                        <a:t>954</a:t>
                      </a:r>
                    </a:p>
                  </a:txBody>
                  <a:tcPr anchor="ctr"/>
                </a:tc>
                <a:tc>
                  <a:txBody>
                    <a:bodyPr/>
                    <a:lstStyle/>
                    <a:p>
                      <a:pPr algn="ctr"/>
                      <a:r>
                        <a:rPr lang="en-US" dirty="0">
                          <a:solidFill>
                            <a:schemeClr val="tx1"/>
                          </a:solidFill>
                        </a:rPr>
                        <a:t>988</a:t>
                      </a:r>
                    </a:p>
                  </a:txBody>
                  <a:tcPr anchor="ctr"/>
                </a:tc>
                <a:tc>
                  <a:txBody>
                    <a:bodyPr/>
                    <a:lstStyle/>
                    <a:p>
                      <a:pPr algn="ctr"/>
                      <a:r>
                        <a:rPr lang="en-US" dirty="0">
                          <a:solidFill>
                            <a:schemeClr val="tx1"/>
                          </a:solidFill>
                        </a:rPr>
                        <a:t>11</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1288013258"/>
                  </a:ext>
                </a:extLst>
              </a:tr>
              <a:tr h="370840">
                <a:tc>
                  <a:txBody>
                    <a:bodyPr/>
                    <a:lstStyle/>
                    <a:p>
                      <a:r>
                        <a:rPr lang="en-US" b="1" dirty="0">
                          <a:solidFill>
                            <a:schemeClr val="tx1"/>
                          </a:solidFill>
                        </a:rPr>
                        <a:t>5 Star</a:t>
                      </a:r>
                      <a:r>
                        <a:rPr lang="en-US" b="1" baseline="0" dirty="0">
                          <a:solidFill>
                            <a:schemeClr val="tx1"/>
                          </a:solidFill>
                        </a:rPr>
                        <a:t> (135-150)</a:t>
                      </a:r>
                    </a:p>
                  </a:txBody>
                  <a:tcPr anchor="ctr"/>
                </a:tc>
                <a:tc>
                  <a:txBody>
                    <a:bodyPr/>
                    <a:lstStyle/>
                    <a:p>
                      <a:pPr algn="ctr"/>
                      <a:r>
                        <a:rPr lang="en-US" b="1" dirty="0">
                          <a:solidFill>
                            <a:schemeClr val="tx1"/>
                          </a:solidFill>
                        </a:rPr>
                        <a:t>137</a:t>
                      </a:r>
                    </a:p>
                  </a:txBody>
                  <a:tcPr anchor="ctr"/>
                </a:tc>
                <a:tc>
                  <a:txBody>
                    <a:bodyPr/>
                    <a:lstStyle/>
                    <a:p>
                      <a:pPr algn="ctr"/>
                      <a:r>
                        <a:rPr lang="en-US" dirty="0">
                          <a:solidFill>
                            <a:schemeClr val="tx1"/>
                          </a:solidFill>
                        </a:rPr>
                        <a:t>210</a:t>
                      </a:r>
                    </a:p>
                  </a:txBody>
                  <a:tcPr anchor="ctr"/>
                </a:tc>
                <a:tc>
                  <a:txBody>
                    <a:bodyPr/>
                    <a:lstStyle/>
                    <a:p>
                      <a:pPr algn="ctr"/>
                      <a:r>
                        <a:rPr lang="en-US" dirty="0">
                          <a:solidFill>
                            <a:schemeClr val="tx1"/>
                          </a:solidFill>
                        </a:rPr>
                        <a:t>56</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915430783"/>
                  </a:ext>
                </a:extLst>
              </a:tr>
            </a:tbl>
          </a:graphicData>
        </a:graphic>
      </p:graphicFrame>
      <p:sp>
        <p:nvSpPr>
          <p:cNvPr id="6" name="TextBox 5">
            <a:extLst>
              <a:ext uri="{FF2B5EF4-FFF2-40B4-BE49-F238E27FC236}">
                <a16:creationId xmlns:a16="http://schemas.microsoft.com/office/drawing/2014/main" id="{015205CB-C8FB-460B-BEDC-2F51A9185CBF}"/>
              </a:ext>
            </a:extLst>
          </p:cNvPr>
          <p:cNvSpPr txBox="1"/>
          <p:nvPr/>
        </p:nvSpPr>
        <p:spPr>
          <a:xfrm>
            <a:off x="1828800" y="1694235"/>
            <a:ext cx="8534400" cy="646331"/>
          </a:xfrm>
          <a:prstGeom prst="rect">
            <a:avLst/>
          </a:prstGeom>
          <a:noFill/>
        </p:spPr>
        <p:txBody>
          <a:bodyPr wrap="square">
            <a:spAutoFit/>
          </a:bodyPr>
          <a:lstStyle/>
          <a:p>
            <a:pPr algn="ctr"/>
            <a:r>
              <a:rPr lang="en-US" b="1" i="1" dirty="0">
                <a:latin typeface="Lato" panose="020F0502020204030203" pitchFamily="34" charset="77"/>
              </a:rPr>
              <a:t>There will be movement between the star ratings with some CMFs being rated differently from their current ratings in the CMF Clearinghouse. </a:t>
            </a:r>
            <a:endParaRPr lang="en-CA" b="1" i="1" dirty="0">
              <a:latin typeface="Lato" panose="020F0502020204030203" pitchFamily="34" charset="77"/>
            </a:endParaRPr>
          </a:p>
        </p:txBody>
      </p:sp>
      <p:sp>
        <p:nvSpPr>
          <p:cNvPr id="16" name="Freeform: Shape 15">
            <a:extLst>
              <a:ext uri="{FF2B5EF4-FFF2-40B4-BE49-F238E27FC236}">
                <a16:creationId xmlns:a16="http://schemas.microsoft.com/office/drawing/2014/main" id="{F1EAF6B7-CBB2-408A-840B-F10F1AE3D762}"/>
              </a:ext>
            </a:extLst>
          </p:cNvPr>
          <p:cNvSpPr/>
          <p:nvPr/>
        </p:nvSpPr>
        <p:spPr>
          <a:xfrm>
            <a:off x="1750981" y="2633818"/>
            <a:ext cx="8534399" cy="2494280"/>
          </a:xfrm>
          <a:custGeom>
            <a:avLst/>
            <a:gdLst>
              <a:gd name="connsiteX0" fmla="*/ 3659220 w 8534399"/>
              <a:gd name="connsiteY0" fmla="*/ 1785782 h 2494280"/>
              <a:gd name="connsiteX1" fmla="*/ 3659220 w 8534399"/>
              <a:gd name="connsiteY1" fmla="*/ 2090582 h 2494280"/>
              <a:gd name="connsiteX2" fmla="*/ 4878420 w 8534399"/>
              <a:gd name="connsiteY2" fmla="*/ 2090582 h 2494280"/>
              <a:gd name="connsiteX3" fmla="*/ 4878420 w 8534399"/>
              <a:gd name="connsiteY3" fmla="*/ 1785782 h 2494280"/>
              <a:gd name="connsiteX4" fmla="*/ 4878420 w 8534399"/>
              <a:gd name="connsiteY4" fmla="*/ 1382084 h 2494280"/>
              <a:gd name="connsiteX5" fmla="*/ 4878420 w 8534399"/>
              <a:gd name="connsiteY5" fmla="*/ 1709582 h 2494280"/>
              <a:gd name="connsiteX6" fmla="*/ 6173820 w 8534399"/>
              <a:gd name="connsiteY6" fmla="*/ 1709582 h 2494280"/>
              <a:gd name="connsiteX7" fmla="*/ 6173820 w 8534399"/>
              <a:gd name="connsiteY7" fmla="*/ 1382084 h 2494280"/>
              <a:gd name="connsiteX8" fmla="*/ 6173820 w 8534399"/>
              <a:gd name="connsiteY8" fmla="*/ 1023782 h 2494280"/>
              <a:gd name="connsiteX9" fmla="*/ 6173820 w 8534399"/>
              <a:gd name="connsiteY9" fmla="*/ 1351280 h 2494280"/>
              <a:gd name="connsiteX10" fmla="*/ 7316820 w 8534399"/>
              <a:gd name="connsiteY10" fmla="*/ 1351280 h 2494280"/>
              <a:gd name="connsiteX11" fmla="*/ 7316820 w 8534399"/>
              <a:gd name="connsiteY11" fmla="*/ 1023782 h 2494280"/>
              <a:gd name="connsiteX12" fmla="*/ 2592420 w 8534399"/>
              <a:gd name="connsiteY12" fmla="*/ 185582 h 2494280"/>
              <a:gd name="connsiteX13" fmla="*/ 2592420 w 8534399"/>
              <a:gd name="connsiteY13" fmla="*/ 490382 h 2494280"/>
              <a:gd name="connsiteX14" fmla="*/ 8307420 w 8534399"/>
              <a:gd name="connsiteY14" fmla="*/ 490382 h 2494280"/>
              <a:gd name="connsiteX15" fmla="*/ 8307420 w 8534399"/>
              <a:gd name="connsiteY15" fmla="*/ 185582 h 2494280"/>
              <a:gd name="connsiteX16" fmla="*/ 0 w 8534399"/>
              <a:gd name="connsiteY16" fmla="*/ 0 h 2494280"/>
              <a:gd name="connsiteX17" fmla="*/ 8534399 w 8534399"/>
              <a:gd name="connsiteY17" fmla="*/ 0 h 2494280"/>
              <a:gd name="connsiteX18" fmla="*/ 8534399 w 8534399"/>
              <a:gd name="connsiteY18" fmla="*/ 665480 h 2494280"/>
              <a:gd name="connsiteX19" fmla="*/ 7316820 w 8534399"/>
              <a:gd name="connsiteY19" fmla="*/ 665480 h 2494280"/>
              <a:gd name="connsiteX20" fmla="*/ 7316820 w 8534399"/>
              <a:gd name="connsiteY20" fmla="*/ 992978 h 2494280"/>
              <a:gd name="connsiteX21" fmla="*/ 8534399 w 8534399"/>
              <a:gd name="connsiteY21" fmla="*/ 992978 h 2494280"/>
              <a:gd name="connsiteX22" fmla="*/ 8534399 w 8534399"/>
              <a:gd name="connsiteY22" fmla="*/ 2494280 h 2494280"/>
              <a:gd name="connsiteX23" fmla="*/ 3659220 w 8534399"/>
              <a:gd name="connsiteY23" fmla="*/ 2494280 h 2494280"/>
              <a:gd name="connsiteX24" fmla="*/ 3659220 w 8534399"/>
              <a:gd name="connsiteY24" fmla="*/ 2166782 h 2494280"/>
              <a:gd name="connsiteX25" fmla="*/ 2363821 w 8534399"/>
              <a:gd name="connsiteY25" fmla="*/ 2166782 h 2494280"/>
              <a:gd name="connsiteX26" fmla="*/ 2363821 w 8534399"/>
              <a:gd name="connsiteY26" fmla="*/ 2494280 h 2494280"/>
              <a:gd name="connsiteX27" fmla="*/ 1828800 w 8534399"/>
              <a:gd name="connsiteY27" fmla="*/ 2494280 h 2494280"/>
              <a:gd name="connsiteX28" fmla="*/ 1828800 w 8534399"/>
              <a:gd name="connsiteY28" fmla="*/ 642782 h 2494280"/>
              <a:gd name="connsiteX29" fmla="*/ 76200 w 8534399"/>
              <a:gd name="connsiteY29" fmla="*/ 642782 h 2494280"/>
              <a:gd name="connsiteX30" fmla="*/ 76200 w 8534399"/>
              <a:gd name="connsiteY30" fmla="*/ 2494280 h 2494280"/>
              <a:gd name="connsiteX31" fmla="*/ 0 w 8534399"/>
              <a:gd name="connsiteY31" fmla="*/ 2494280 h 249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34399" h="2494280">
                <a:moveTo>
                  <a:pt x="3659220" y="1785782"/>
                </a:moveTo>
                <a:lnTo>
                  <a:pt x="3659220" y="2090582"/>
                </a:lnTo>
                <a:lnTo>
                  <a:pt x="4878420" y="2090582"/>
                </a:lnTo>
                <a:lnTo>
                  <a:pt x="4878420" y="1785782"/>
                </a:lnTo>
                <a:close/>
                <a:moveTo>
                  <a:pt x="4878420" y="1382084"/>
                </a:moveTo>
                <a:lnTo>
                  <a:pt x="4878420" y="1709582"/>
                </a:lnTo>
                <a:lnTo>
                  <a:pt x="6173820" y="1709582"/>
                </a:lnTo>
                <a:lnTo>
                  <a:pt x="6173820" y="1382084"/>
                </a:lnTo>
                <a:close/>
                <a:moveTo>
                  <a:pt x="6173820" y="1023782"/>
                </a:moveTo>
                <a:lnTo>
                  <a:pt x="6173820" y="1351280"/>
                </a:lnTo>
                <a:lnTo>
                  <a:pt x="7316820" y="1351280"/>
                </a:lnTo>
                <a:lnTo>
                  <a:pt x="7316820" y="1023782"/>
                </a:lnTo>
                <a:close/>
                <a:moveTo>
                  <a:pt x="2592420" y="185582"/>
                </a:moveTo>
                <a:lnTo>
                  <a:pt x="2592420" y="490382"/>
                </a:lnTo>
                <a:lnTo>
                  <a:pt x="8307420" y="490382"/>
                </a:lnTo>
                <a:lnTo>
                  <a:pt x="8307420" y="185582"/>
                </a:lnTo>
                <a:close/>
                <a:moveTo>
                  <a:pt x="0" y="0"/>
                </a:moveTo>
                <a:lnTo>
                  <a:pt x="8534399" y="0"/>
                </a:lnTo>
                <a:lnTo>
                  <a:pt x="8534399" y="665480"/>
                </a:lnTo>
                <a:lnTo>
                  <a:pt x="7316820" y="665480"/>
                </a:lnTo>
                <a:lnTo>
                  <a:pt x="7316820" y="992978"/>
                </a:lnTo>
                <a:lnTo>
                  <a:pt x="8534399" y="992978"/>
                </a:lnTo>
                <a:lnTo>
                  <a:pt x="8534399" y="2494280"/>
                </a:lnTo>
                <a:lnTo>
                  <a:pt x="3659220" y="2494280"/>
                </a:lnTo>
                <a:lnTo>
                  <a:pt x="3659220" y="2166782"/>
                </a:lnTo>
                <a:lnTo>
                  <a:pt x="2363821" y="2166782"/>
                </a:lnTo>
                <a:lnTo>
                  <a:pt x="2363821" y="2494280"/>
                </a:lnTo>
                <a:lnTo>
                  <a:pt x="1828800" y="2494280"/>
                </a:lnTo>
                <a:lnTo>
                  <a:pt x="1828800" y="642782"/>
                </a:lnTo>
                <a:lnTo>
                  <a:pt x="76200" y="642782"/>
                </a:lnTo>
                <a:lnTo>
                  <a:pt x="76200" y="2494280"/>
                </a:lnTo>
                <a:lnTo>
                  <a:pt x="0" y="249428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341498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4B67-4ABC-472F-83D9-4D26EC86B2DB}"/>
              </a:ext>
            </a:extLst>
          </p:cNvPr>
          <p:cNvSpPr>
            <a:spLocks noGrp="1"/>
          </p:cNvSpPr>
          <p:nvPr>
            <p:ph type="title"/>
          </p:nvPr>
        </p:nvSpPr>
        <p:spPr/>
        <p:txBody>
          <a:bodyPr/>
          <a:lstStyle/>
          <a:p>
            <a:r>
              <a:rPr lang="en-US" dirty="0">
                <a:latin typeface="Lato" panose="020F0502020204030203"/>
                <a:cs typeface="Arial"/>
              </a:rPr>
              <a:t>Poll</a:t>
            </a:r>
            <a:endParaRPr lang="en-US" dirty="0">
              <a:latin typeface="Lato" panose="020F0502020204030203"/>
            </a:endParaRPr>
          </a:p>
        </p:txBody>
      </p:sp>
      <p:sp>
        <p:nvSpPr>
          <p:cNvPr id="3" name="Content Placeholder 2">
            <a:extLst>
              <a:ext uri="{FF2B5EF4-FFF2-40B4-BE49-F238E27FC236}">
                <a16:creationId xmlns:a16="http://schemas.microsoft.com/office/drawing/2014/main" id="{1E10A420-E4C9-4830-AB0A-F5D21DBFBEC6}"/>
              </a:ext>
            </a:extLst>
          </p:cNvPr>
          <p:cNvSpPr>
            <a:spLocks noGrp="1"/>
          </p:cNvSpPr>
          <p:nvPr>
            <p:ph idx="1"/>
          </p:nvPr>
        </p:nvSpPr>
        <p:spPr/>
        <p:txBody>
          <a:bodyPr/>
          <a:lstStyle/>
          <a:p>
            <a:pPr>
              <a:buFont typeface="Calibri,Calibri_MSFontService,Sans-Serif"/>
            </a:pPr>
            <a:r>
              <a:rPr lang="en-US" dirty="0">
                <a:latin typeface="Lato" panose="020F0502020204030203"/>
                <a:ea typeface="+mn-lt"/>
                <a:cs typeface="+mn-lt"/>
              </a:rPr>
              <a:t>Please identify your affiliation. (select all that apply)</a:t>
            </a:r>
          </a:p>
          <a:p>
            <a:pPr lvl="1">
              <a:buFont typeface="Calibri,Calibri_MSFontService,Sans-Serif"/>
              <a:buChar char="–"/>
            </a:pPr>
            <a:r>
              <a:rPr lang="en-US" dirty="0">
                <a:latin typeface="Lato" panose="020F0502020204030203"/>
                <a:ea typeface="+mn-lt"/>
                <a:cs typeface="+mn-lt"/>
              </a:rPr>
              <a:t>Grad Student</a:t>
            </a:r>
          </a:p>
          <a:p>
            <a:pPr lvl="1">
              <a:buFont typeface="Calibri,Calibri_MSFontService,Sans-Serif"/>
              <a:buChar char="–"/>
            </a:pPr>
            <a:r>
              <a:rPr lang="en-US" dirty="0">
                <a:latin typeface="Lato" panose="020F0502020204030203"/>
                <a:ea typeface="+mn-lt"/>
                <a:cs typeface="+mn-lt"/>
              </a:rPr>
              <a:t>Academic Research Staff / Professor</a:t>
            </a:r>
          </a:p>
          <a:p>
            <a:pPr lvl="1">
              <a:buFont typeface="Calibri,Calibri_MSFontService,Sans-Serif"/>
              <a:buChar char="–"/>
            </a:pPr>
            <a:r>
              <a:rPr lang="en-US" dirty="0">
                <a:latin typeface="Lato" panose="020F0502020204030203"/>
                <a:ea typeface="+mn-lt"/>
                <a:cs typeface="+mn-lt"/>
              </a:rPr>
              <a:t>Government</a:t>
            </a:r>
          </a:p>
          <a:p>
            <a:pPr lvl="1">
              <a:buFont typeface="Calibri,Calibri_MSFontService,Sans-Serif"/>
              <a:buChar char="–"/>
            </a:pPr>
            <a:r>
              <a:rPr lang="en-US" dirty="0">
                <a:latin typeface="Lato" panose="020F0502020204030203"/>
                <a:ea typeface="+mn-lt"/>
                <a:cs typeface="+mn-lt"/>
              </a:rPr>
              <a:t>Private</a:t>
            </a:r>
          </a:p>
          <a:p>
            <a:pPr lvl="1">
              <a:buFont typeface="Calibri,Calibri_MSFontService,Sans-Serif"/>
              <a:buChar char="–"/>
            </a:pPr>
            <a:r>
              <a:rPr lang="en-US" dirty="0">
                <a:latin typeface="Lato" panose="020F0502020204030203"/>
                <a:ea typeface="+mn-lt"/>
                <a:cs typeface="+mn-lt"/>
              </a:rPr>
              <a:t>Other</a:t>
            </a:r>
          </a:p>
          <a:p>
            <a:endParaRPr lang="en-US" dirty="0">
              <a:cs typeface="Arial"/>
            </a:endParaRPr>
          </a:p>
        </p:txBody>
      </p:sp>
    </p:spTree>
    <p:extLst>
      <p:ext uri="{BB962C8B-B14F-4D97-AF65-F5344CB8AC3E}">
        <p14:creationId xmlns:p14="http://schemas.microsoft.com/office/powerpoint/2010/main" val="65480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7983"/>
            <a:ext cx="10210800" cy="1143000"/>
          </a:xfrm>
        </p:spPr>
        <p:txBody>
          <a:bodyPr/>
          <a:lstStyle/>
          <a:p>
            <a:r>
              <a:rPr lang="en-US" dirty="0">
                <a:latin typeface="Lato" panose="020F0502020204030203" pitchFamily="34" charset="77"/>
              </a:rPr>
              <a:t>Changes to Legacy CMF Star Ratings?</a:t>
            </a:r>
          </a:p>
        </p:txBody>
      </p:sp>
      <p:graphicFrame>
        <p:nvGraphicFramePr>
          <p:cNvPr id="5" name="Content Placeholder 4"/>
          <p:cNvGraphicFramePr>
            <a:graphicFrameLocks noGrp="1"/>
          </p:cNvGraphicFramePr>
          <p:nvPr>
            <p:ph idx="1"/>
          </p:nvPr>
        </p:nvGraphicFramePr>
        <p:xfrm>
          <a:off x="1752600" y="2633818"/>
          <a:ext cx="8534400" cy="2494280"/>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3703150817"/>
                    </a:ext>
                  </a:extLst>
                </a:gridCol>
                <a:gridCol w="1295400">
                  <a:extLst>
                    <a:ext uri="{9D8B030D-6E8A-4147-A177-3AD203B41FA5}">
                      <a16:colId xmlns:a16="http://schemas.microsoft.com/office/drawing/2014/main" val="1114846493"/>
                    </a:ext>
                  </a:extLst>
                </a:gridCol>
                <a:gridCol w="1219200">
                  <a:extLst>
                    <a:ext uri="{9D8B030D-6E8A-4147-A177-3AD203B41FA5}">
                      <a16:colId xmlns:a16="http://schemas.microsoft.com/office/drawing/2014/main" val="2772504010"/>
                    </a:ext>
                  </a:extLst>
                </a:gridCol>
                <a:gridCol w="1295400">
                  <a:extLst>
                    <a:ext uri="{9D8B030D-6E8A-4147-A177-3AD203B41FA5}">
                      <a16:colId xmlns:a16="http://schemas.microsoft.com/office/drawing/2014/main" val="2267002665"/>
                    </a:ext>
                  </a:extLst>
                </a:gridCol>
                <a:gridCol w="1143000">
                  <a:extLst>
                    <a:ext uri="{9D8B030D-6E8A-4147-A177-3AD203B41FA5}">
                      <a16:colId xmlns:a16="http://schemas.microsoft.com/office/drawing/2014/main" val="2421307993"/>
                    </a:ext>
                  </a:extLst>
                </a:gridCol>
                <a:gridCol w="1219200">
                  <a:extLst>
                    <a:ext uri="{9D8B030D-6E8A-4147-A177-3AD203B41FA5}">
                      <a16:colId xmlns:a16="http://schemas.microsoft.com/office/drawing/2014/main" val="3491255236"/>
                    </a:ext>
                  </a:extLst>
                </a:gridCol>
              </a:tblGrid>
              <a:tr h="370840">
                <a:tc>
                  <a:txBody>
                    <a:bodyPr/>
                    <a:lstStyle/>
                    <a:p>
                      <a:pPr algn="ctr"/>
                      <a:r>
                        <a:rPr lang="en-US" dirty="0">
                          <a:solidFill>
                            <a:schemeClr val="bg1"/>
                          </a:solidFill>
                        </a:rPr>
                        <a:t>NCHRP 17-72 Rating Score</a:t>
                      </a:r>
                    </a:p>
                  </a:txBody>
                  <a:tcPr anchor="ctr"/>
                </a:tc>
                <a:tc>
                  <a:txBody>
                    <a:bodyPr/>
                    <a:lstStyle/>
                    <a:p>
                      <a:pPr algn="ctr"/>
                      <a:r>
                        <a:rPr lang="en-US" dirty="0">
                          <a:solidFill>
                            <a:schemeClr val="bg1"/>
                          </a:solidFill>
                        </a:rPr>
                        <a:t>5 Star</a:t>
                      </a:r>
                    </a:p>
                  </a:txBody>
                  <a:tcPr anchor="ctr"/>
                </a:tc>
                <a:tc>
                  <a:txBody>
                    <a:bodyPr/>
                    <a:lstStyle/>
                    <a:p>
                      <a:pPr algn="ctr"/>
                      <a:r>
                        <a:rPr lang="en-US" dirty="0">
                          <a:solidFill>
                            <a:schemeClr val="bg1"/>
                          </a:solidFill>
                        </a:rPr>
                        <a:t>4 Star </a:t>
                      </a:r>
                    </a:p>
                  </a:txBody>
                  <a:tcPr anchor="ctr"/>
                </a:tc>
                <a:tc>
                  <a:txBody>
                    <a:bodyPr/>
                    <a:lstStyle/>
                    <a:p>
                      <a:pPr algn="ctr"/>
                      <a:r>
                        <a:rPr lang="en-US" dirty="0">
                          <a:solidFill>
                            <a:schemeClr val="bg1"/>
                          </a:solidFill>
                        </a:rPr>
                        <a:t>3 Star</a:t>
                      </a:r>
                    </a:p>
                  </a:txBody>
                  <a:tcPr anchor="ctr"/>
                </a:tc>
                <a:tc>
                  <a:txBody>
                    <a:bodyPr/>
                    <a:lstStyle/>
                    <a:p>
                      <a:pPr algn="ctr"/>
                      <a:r>
                        <a:rPr lang="en-US" dirty="0">
                          <a:solidFill>
                            <a:schemeClr val="bg1"/>
                          </a:solidFill>
                        </a:rPr>
                        <a:t>2 Star</a:t>
                      </a:r>
                    </a:p>
                  </a:txBody>
                  <a:tcPr anchor="ctr"/>
                </a:tc>
                <a:tc>
                  <a:txBody>
                    <a:bodyPr/>
                    <a:lstStyle/>
                    <a:p>
                      <a:pPr algn="ctr"/>
                      <a:r>
                        <a:rPr lang="en-US" dirty="0">
                          <a:solidFill>
                            <a:schemeClr val="bg1"/>
                          </a:solidFill>
                        </a:rPr>
                        <a:t>1</a:t>
                      </a:r>
                      <a:r>
                        <a:rPr lang="en-US" baseline="0" dirty="0">
                          <a:solidFill>
                            <a:schemeClr val="bg1"/>
                          </a:solidFill>
                        </a:rPr>
                        <a:t> Star</a:t>
                      </a:r>
                      <a:endParaRPr lang="en-US" dirty="0">
                        <a:solidFill>
                          <a:schemeClr val="bg1"/>
                        </a:solidFill>
                      </a:endParaRPr>
                    </a:p>
                  </a:txBody>
                  <a:tcPr anchor="ctr"/>
                </a:tc>
                <a:extLst>
                  <a:ext uri="{0D108BD9-81ED-4DB2-BD59-A6C34878D82A}">
                    <a16:rowId xmlns:a16="http://schemas.microsoft.com/office/drawing/2014/main" val="2679381239"/>
                  </a:ext>
                </a:extLst>
              </a:tr>
              <a:tr h="370840">
                <a:tc>
                  <a:txBody>
                    <a:bodyPr/>
                    <a:lstStyle/>
                    <a:p>
                      <a:r>
                        <a:rPr lang="en-US" b="1" dirty="0">
                          <a:solidFill>
                            <a:schemeClr val="tx1"/>
                          </a:solidFill>
                        </a:rPr>
                        <a:t>1</a:t>
                      </a:r>
                      <a:r>
                        <a:rPr lang="en-US" b="1" baseline="0" dirty="0">
                          <a:solidFill>
                            <a:schemeClr val="tx1"/>
                          </a:solidFill>
                        </a:rPr>
                        <a:t> Star (0-34)</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21</a:t>
                      </a:r>
                    </a:p>
                  </a:txBody>
                  <a:tcPr anchor="ctr"/>
                </a:tc>
                <a:tc>
                  <a:txBody>
                    <a:bodyPr/>
                    <a:lstStyle/>
                    <a:p>
                      <a:pPr algn="ctr"/>
                      <a:r>
                        <a:rPr lang="en-US" dirty="0">
                          <a:solidFill>
                            <a:schemeClr val="tx1"/>
                          </a:solidFill>
                        </a:rPr>
                        <a:t>116</a:t>
                      </a:r>
                    </a:p>
                  </a:txBody>
                  <a:tcPr anchor="ctr"/>
                </a:tc>
                <a:tc>
                  <a:txBody>
                    <a:bodyPr/>
                    <a:lstStyle/>
                    <a:p>
                      <a:pPr algn="ctr"/>
                      <a:r>
                        <a:rPr lang="en-US" dirty="0">
                          <a:solidFill>
                            <a:schemeClr val="tx1"/>
                          </a:solidFill>
                        </a:rPr>
                        <a:t>341</a:t>
                      </a:r>
                    </a:p>
                  </a:txBody>
                  <a:tcPr anchor="ctr"/>
                </a:tc>
                <a:tc>
                  <a:txBody>
                    <a:bodyPr/>
                    <a:lstStyle/>
                    <a:p>
                      <a:pPr algn="ctr"/>
                      <a:r>
                        <a:rPr lang="en-US" b="1" dirty="0">
                          <a:solidFill>
                            <a:schemeClr val="tx1"/>
                          </a:solidFill>
                        </a:rPr>
                        <a:t>215</a:t>
                      </a:r>
                    </a:p>
                  </a:txBody>
                  <a:tcPr anchor="ctr"/>
                </a:tc>
                <a:extLst>
                  <a:ext uri="{0D108BD9-81ED-4DB2-BD59-A6C34878D82A}">
                    <a16:rowId xmlns:a16="http://schemas.microsoft.com/office/drawing/2014/main" val="2049478237"/>
                  </a:ext>
                </a:extLst>
              </a:tr>
              <a:tr h="370840">
                <a:tc>
                  <a:txBody>
                    <a:bodyPr/>
                    <a:lstStyle/>
                    <a:p>
                      <a:r>
                        <a:rPr lang="en-US" b="1" dirty="0">
                          <a:solidFill>
                            <a:schemeClr val="tx1"/>
                          </a:solidFill>
                        </a:rPr>
                        <a:t>2 Star (34-74)</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89</a:t>
                      </a:r>
                    </a:p>
                  </a:txBody>
                  <a:tcPr anchor="ctr"/>
                </a:tc>
                <a:tc>
                  <a:txBody>
                    <a:bodyPr/>
                    <a:lstStyle/>
                    <a:p>
                      <a:pPr algn="ctr"/>
                      <a:r>
                        <a:rPr lang="en-US" dirty="0">
                          <a:solidFill>
                            <a:schemeClr val="tx1"/>
                          </a:solidFill>
                        </a:rPr>
                        <a:t>639</a:t>
                      </a:r>
                    </a:p>
                  </a:txBody>
                  <a:tcPr anchor="ctr"/>
                </a:tc>
                <a:tc>
                  <a:txBody>
                    <a:bodyPr/>
                    <a:lstStyle/>
                    <a:p>
                      <a:pPr algn="ctr"/>
                      <a:r>
                        <a:rPr lang="en-US" b="1" dirty="0">
                          <a:solidFill>
                            <a:schemeClr val="tx1"/>
                          </a:solidFill>
                        </a:rPr>
                        <a:t>666</a:t>
                      </a:r>
                    </a:p>
                  </a:txBody>
                  <a:tcPr anchor="ctr"/>
                </a:tc>
                <a:tc>
                  <a:txBody>
                    <a:bodyPr/>
                    <a:lstStyle/>
                    <a:p>
                      <a:pPr algn="ctr"/>
                      <a:r>
                        <a:rPr lang="en-US" dirty="0">
                          <a:solidFill>
                            <a:schemeClr val="tx1"/>
                          </a:solidFill>
                        </a:rPr>
                        <a:t>59</a:t>
                      </a:r>
                    </a:p>
                  </a:txBody>
                  <a:tcPr anchor="ctr"/>
                </a:tc>
                <a:extLst>
                  <a:ext uri="{0D108BD9-81ED-4DB2-BD59-A6C34878D82A}">
                    <a16:rowId xmlns:a16="http://schemas.microsoft.com/office/drawing/2014/main" val="107216865"/>
                  </a:ext>
                </a:extLst>
              </a:tr>
              <a:tr h="370840">
                <a:tc>
                  <a:txBody>
                    <a:bodyPr/>
                    <a:lstStyle/>
                    <a:p>
                      <a:r>
                        <a:rPr lang="en-US" b="1" dirty="0">
                          <a:solidFill>
                            <a:schemeClr val="tx1"/>
                          </a:solidFill>
                        </a:rPr>
                        <a:t>3 Star (75-109)</a:t>
                      </a:r>
                    </a:p>
                  </a:txBody>
                  <a:tcPr anchor="ctr"/>
                </a:tc>
                <a:tc>
                  <a:txBody>
                    <a:bodyPr/>
                    <a:lstStyle/>
                    <a:p>
                      <a:pPr algn="ctr"/>
                      <a:r>
                        <a:rPr lang="en-US" dirty="0">
                          <a:solidFill>
                            <a:schemeClr val="tx1"/>
                          </a:solidFill>
                        </a:rPr>
                        <a:t>67</a:t>
                      </a:r>
                    </a:p>
                  </a:txBody>
                  <a:tcPr anchor="ctr"/>
                </a:tc>
                <a:tc>
                  <a:txBody>
                    <a:bodyPr/>
                    <a:lstStyle/>
                    <a:p>
                      <a:pPr algn="ctr"/>
                      <a:r>
                        <a:rPr lang="en-US" dirty="0">
                          <a:solidFill>
                            <a:schemeClr val="tx1"/>
                          </a:solidFill>
                        </a:rPr>
                        <a:t>485</a:t>
                      </a:r>
                    </a:p>
                  </a:txBody>
                  <a:tcPr anchor="ctr"/>
                </a:tc>
                <a:tc>
                  <a:txBody>
                    <a:bodyPr/>
                    <a:lstStyle/>
                    <a:p>
                      <a:pPr algn="ctr"/>
                      <a:r>
                        <a:rPr lang="en-US" b="1" dirty="0">
                          <a:solidFill>
                            <a:schemeClr val="tx1"/>
                          </a:solidFill>
                        </a:rPr>
                        <a:t>1903</a:t>
                      </a:r>
                    </a:p>
                  </a:txBody>
                  <a:tcPr anchor="ctr"/>
                </a:tc>
                <a:tc>
                  <a:txBody>
                    <a:bodyPr/>
                    <a:lstStyle/>
                    <a:p>
                      <a:pPr algn="ctr"/>
                      <a:r>
                        <a:rPr lang="en-US" dirty="0">
                          <a:solidFill>
                            <a:schemeClr val="tx1"/>
                          </a:solidFill>
                        </a:rPr>
                        <a:t>264</a:t>
                      </a:r>
                    </a:p>
                  </a:txBody>
                  <a:tcPr anchor="ctr"/>
                </a:tc>
                <a:tc>
                  <a:txBody>
                    <a:bodyPr/>
                    <a:lstStyle/>
                    <a:p>
                      <a:pPr algn="ctr"/>
                      <a:r>
                        <a:rPr lang="en-US" dirty="0">
                          <a:solidFill>
                            <a:schemeClr val="tx1"/>
                          </a:solidFill>
                        </a:rPr>
                        <a:t>25</a:t>
                      </a:r>
                    </a:p>
                  </a:txBody>
                  <a:tcPr anchor="ctr"/>
                </a:tc>
                <a:extLst>
                  <a:ext uri="{0D108BD9-81ED-4DB2-BD59-A6C34878D82A}">
                    <a16:rowId xmlns:a16="http://schemas.microsoft.com/office/drawing/2014/main" val="1924759956"/>
                  </a:ext>
                </a:extLst>
              </a:tr>
              <a:tr h="370840">
                <a:tc>
                  <a:txBody>
                    <a:bodyPr/>
                    <a:lstStyle/>
                    <a:p>
                      <a:r>
                        <a:rPr lang="en-US" b="1" dirty="0">
                          <a:solidFill>
                            <a:schemeClr val="tx1"/>
                          </a:solidFill>
                        </a:rPr>
                        <a:t>4 Star (110-134)</a:t>
                      </a:r>
                    </a:p>
                  </a:txBody>
                  <a:tcPr anchor="ctr"/>
                </a:tc>
                <a:tc>
                  <a:txBody>
                    <a:bodyPr/>
                    <a:lstStyle/>
                    <a:p>
                      <a:pPr algn="ctr"/>
                      <a:r>
                        <a:rPr lang="en-US" dirty="0">
                          <a:solidFill>
                            <a:schemeClr val="tx1"/>
                          </a:solidFill>
                        </a:rPr>
                        <a:t>91</a:t>
                      </a:r>
                    </a:p>
                  </a:txBody>
                  <a:tcPr anchor="ctr"/>
                </a:tc>
                <a:tc>
                  <a:txBody>
                    <a:bodyPr/>
                    <a:lstStyle/>
                    <a:p>
                      <a:pPr algn="ctr"/>
                      <a:r>
                        <a:rPr lang="en-US" b="1" dirty="0">
                          <a:solidFill>
                            <a:schemeClr val="tx1"/>
                          </a:solidFill>
                        </a:rPr>
                        <a:t>954</a:t>
                      </a:r>
                    </a:p>
                  </a:txBody>
                  <a:tcPr anchor="ctr"/>
                </a:tc>
                <a:tc>
                  <a:txBody>
                    <a:bodyPr/>
                    <a:lstStyle/>
                    <a:p>
                      <a:pPr algn="ctr"/>
                      <a:r>
                        <a:rPr lang="en-US" dirty="0">
                          <a:solidFill>
                            <a:schemeClr val="tx1"/>
                          </a:solidFill>
                        </a:rPr>
                        <a:t>988</a:t>
                      </a:r>
                    </a:p>
                  </a:txBody>
                  <a:tcPr anchor="ctr"/>
                </a:tc>
                <a:tc>
                  <a:txBody>
                    <a:bodyPr/>
                    <a:lstStyle/>
                    <a:p>
                      <a:pPr algn="ctr"/>
                      <a:r>
                        <a:rPr lang="en-US" dirty="0">
                          <a:solidFill>
                            <a:schemeClr val="tx1"/>
                          </a:solidFill>
                        </a:rPr>
                        <a:t>11</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1288013258"/>
                  </a:ext>
                </a:extLst>
              </a:tr>
              <a:tr h="370840">
                <a:tc>
                  <a:txBody>
                    <a:bodyPr/>
                    <a:lstStyle/>
                    <a:p>
                      <a:r>
                        <a:rPr lang="en-US" b="1" dirty="0">
                          <a:solidFill>
                            <a:schemeClr val="tx1"/>
                          </a:solidFill>
                        </a:rPr>
                        <a:t>5 Star</a:t>
                      </a:r>
                      <a:r>
                        <a:rPr lang="en-US" b="1" baseline="0" dirty="0">
                          <a:solidFill>
                            <a:schemeClr val="tx1"/>
                          </a:solidFill>
                        </a:rPr>
                        <a:t> (135-150)</a:t>
                      </a:r>
                    </a:p>
                  </a:txBody>
                  <a:tcPr anchor="ctr"/>
                </a:tc>
                <a:tc>
                  <a:txBody>
                    <a:bodyPr/>
                    <a:lstStyle/>
                    <a:p>
                      <a:pPr algn="ctr"/>
                      <a:r>
                        <a:rPr lang="en-US" b="1" dirty="0">
                          <a:solidFill>
                            <a:schemeClr val="tx1"/>
                          </a:solidFill>
                        </a:rPr>
                        <a:t>137</a:t>
                      </a:r>
                    </a:p>
                  </a:txBody>
                  <a:tcPr anchor="ctr"/>
                </a:tc>
                <a:tc>
                  <a:txBody>
                    <a:bodyPr/>
                    <a:lstStyle/>
                    <a:p>
                      <a:pPr algn="ctr"/>
                      <a:r>
                        <a:rPr lang="en-US" dirty="0">
                          <a:solidFill>
                            <a:schemeClr val="tx1"/>
                          </a:solidFill>
                        </a:rPr>
                        <a:t>210</a:t>
                      </a:r>
                    </a:p>
                  </a:txBody>
                  <a:tcPr anchor="ctr"/>
                </a:tc>
                <a:tc>
                  <a:txBody>
                    <a:bodyPr/>
                    <a:lstStyle/>
                    <a:p>
                      <a:pPr algn="ctr"/>
                      <a:r>
                        <a:rPr lang="en-US" dirty="0">
                          <a:solidFill>
                            <a:schemeClr val="tx1"/>
                          </a:solidFill>
                        </a:rPr>
                        <a:t>56</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915430783"/>
                  </a:ext>
                </a:extLst>
              </a:tr>
            </a:tbl>
          </a:graphicData>
        </a:graphic>
      </p:graphicFrame>
      <p:sp>
        <p:nvSpPr>
          <p:cNvPr id="6" name="TextBox 5">
            <a:extLst>
              <a:ext uri="{FF2B5EF4-FFF2-40B4-BE49-F238E27FC236}">
                <a16:creationId xmlns:a16="http://schemas.microsoft.com/office/drawing/2014/main" id="{015205CB-C8FB-460B-BEDC-2F51A9185CBF}"/>
              </a:ext>
            </a:extLst>
          </p:cNvPr>
          <p:cNvSpPr txBox="1"/>
          <p:nvPr/>
        </p:nvSpPr>
        <p:spPr>
          <a:xfrm>
            <a:off x="1828800" y="1694235"/>
            <a:ext cx="8534400" cy="646331"/>
          </a:xfrm>
          <a:prstGeom prst="rect">
            <a:avLst/>
          </a:prstGeom>
          <a:noFill/>
        </p:spPr>
        <p:txBody>
          <a:bodyPr wrap="square">
            <a:spAutoFit/>
          </a:bodyPr>
          <a:lstStyle/>
          <a:p>
            <a:pPr algn="ctr"/>
            <a:r>
              <a:rPr lang="en-US" b="1" i="1" dirty="0">
                <a:latin typeface="Lato" panose="020F0502020204030203" pitchFamily="34" charset="77"/>
              </a:rPr>
              <a:t>There will be movement between the star ratings with some CMFs being rated differently from their current ratings in the CMF Clearinghouse. </a:t>
            </a:r>
            <a:endParaRPr lang="en-CA" b="1" i="1" dirty="0">
              <a:latin typeface="Lato" panose="020F0502020204030203" pitchFamily="34" charset="77"/>
            </a:endParaRPr>
          </a:p>
        </p:txBody>
      </p:sp>
      <p:sp>
        <p:nvSpPr>
          <p:cNvPr id="9" name="Freeform: Shape 8">
            <a:extLst>
              <a:ext uri="{FF2B5EF4-FFF2-40B4-BE49-F238E27FC236}">
                <a16:creationId xmlns:a16="http://schemas.microsoft.com/office/drawing/2014/main" id="{4C5C5BEF-D8EA-4D8A-BACF-0FB2CE9DE19C}"/>
              </a:ext>
            </a:extLst>
          </p:cNvPr>
          <p:cNvSpPr/>
          <p:nvPr/>
        </p:nvSpPr>
        <p:spPr>
          <a:xfrm>
            <a:off x="1752600" y="2633818"/>
            <a:ext cx="8534400" cy="2494280"/>
          </a:xfrm>
          <a:custGeom>
            <a:avLst/>
            <a:gdLst>
              <a:gd name="connsiteX0" fmla="*/ 2590800 w 8534400"/>
              <a:gd name="connsiteY0" fmla="*/ 675964 h 2494280"/>
              <a:gd name="connsiteX1" fmla="*/ 2590800 w 8534400"/>
              <a:gd name="connsiteY1" fmla="*/ 1328582 h 2494280"/>
              <a:gd name="connsiteX2" fmla="*/ 4648200 w 8534400"/>
              <a:gd name="connsiteY2" fmla="*/ 1328582 h 2494280"/>
              <a:gd name="connsiteX3" fmla="*/ 4648200 w 8534400"/>
              <a:gd name="connsiteY3" fmla="*/ 675964 h 2494280"/>
              <a:gd name="connsiteX4" fmla="*/ 76200 w 8534400"/>
              <a:gd name="connsiteY4" fmla="*/ 675964 h 2494280"/>
              <a:gd name="connsiteX5" fmla="*/ 76200 w 8534400"/>
              <a:gd name="connsiteY5" fmla="*/ 1328582 h 2494280"/>
              <a:gd name="connsiteX6" fmla="*/ 1676401 w 8534400"/>
              <a:gd name="connsiteY6" fmla="*/ 1328582 h 2494280"/>
              <a:gd name="connsiteX7" fmla="*/ 1676401 w 8534400"/>
              <a:gd name="connsiteY7" fmla="*/ 675964 h 2494280"/>
              <a:gd name="connsiteX8" fmla="*/ 2590800 w 8534400"/>
              <a:gd name="connsiteY8" fmla="*/ 185582 h 2494280"/>
              <a:gd name="connsiteX9" fmla="*/ 2590800 w 8534400"/>
              <a:gd name="connsiteY9" fmla="*/ 490382 h 2494280"/>
              <a:gd name="connsiteX10" fmla="*/ 4648200 w 8534400"/>
              <a:gd name="connsiteY10" fmla="*/ 490382 h 2494280"/>
              <a:gd name="connsiteX11" fmla="*/ 4648200 w 8534400"/>
              <a:gd name="connsiteY11" fmla="*/ 185582 h 2494280"/>
              <a:gd name="connsiteX12" fmla="*/ 0 w 8534400"/>
              <a:gd name="connsiteY12" fmla="*/ 0 h 2494280"/>
              <a:gd name="connsiteX13" fmla="*/ 8534400 w 8534400"/>
              <a:gd name="connsiteY13" fmla="*/ 0 h 2494280"/>
              <a:gd name="connsiteX14" fmla="*/ 8534400 w 8534400"/>
              <a:gd name="connsiteY14" fmla="*/ 2494280 h 2494280"/>
              <a:gd name="connsiteX15" fmla="*/ 0 w 8534400"/>
              <a:gd name="connsiteY15" fmla="*/ 2494280 h 249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34400" h="2494280">
                <a:moveTo>
                  <a:pt x="2590800" y="675964"/>
                </a:moveTo>
                <a:lnTo>
                  <a:pt x="2590800" y="1328582"/>
                </a:lnTo>
                <a:lnTo>
                  <a:pt x="4648200" y="1328582"/>
                </a:lnTo>
                <a:lnTo>
                  <a:pt x="4648200" y="675964"/>
                </a:lnTo>
                <a:close/>
                <a:moveTo>
                  <a:pt x="76200" y="675964"/>
                </a:moveTo>
                <a:lnTo>
                  <a:pt x="76200" y="1328582"/>
                </a:lnTo>
                <a:lnTo>
                  <a:pt x="1676401" y="1328582"/>
                </a:lnTo>
                <a:lnTo>
                  <a:pt x="1676401" y="675964"/>
                </a:lnTo>
                <a:close/>
                <a:moveTo>
                  <a:pt x="2590800" y="185582"/>
                </a:moveTo>
                <a:lnTo>
                  <a:pt x="2590800" y="490382"/>
                </a:lnTo>
                <a:lnTo>
                  <a:pt x="4648200" y="490382"/>
                </a:lnTo>
                <a:lnTo>
                  <a:pt x="4648200" y="185582"/>
                </a:lnTo>
                <a:close/>
                <a:moveTo>
                  <a:pt x="0" y="0"/>
                </a:moveTo>
                <a:lnTo>
                  <a:pt x="8534400" y="0"/>
                </a:lnTo>
                <a:lnTo>
                  <a:pt x="8534400" y="2494280"/>
                </a:lnTo>
                <a:lnTo>
                  <a:pt x="0" y="249428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1379749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7983"/>
            <a:ext cx="10210800" cy="1143000"/>
          </a:xfrm>
        </p:spPr>
        <p:txBody>
          <a:bodyPr/>
          <a:lstStyle/>
          <a:p>
            <a:r>
              <a:rPr lang="en-US" dirty="0">
                <a:latin typeface="Lato" panose="020F0502020204030203" pitchFamily="34" charset="77"/>
              </a:rPr>
              <a:t>Changes to Legacy CMF Star Ratings?</a:t>
            </a:r>
          </a:p>
        </p:txBody>
      </p:sp>
      <p:graphicFrame>
        <p:nvGraphicFramePr>
          <p:cNvPr id="5" name="Content Placeholder 4"/>
          <p:cNvGraphicFramePr>
            <a:graphicFrameLocks noGrp="1"/>
          </p:cNvGraphicFramePr>
          <p:nvPr>
            <p:ph idx="1"/>
          </p:nvPr>
        </p:nvGraphicFramePr>
        <p:xfrm>
          <a:off x="1752600" y="2633818"/>
          <a:ext cx="8534400" cy="2494280"/>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3703150817"/>
                    </a:ext>
                  </a:extLst>
                </a:gridCol>
                <a:gridCol w="1295400">
                  <a:extLst>
                    <a:ext uri="{9D8B030D-6E8A-4147-A177-3AD203B41FA5}">
                      <a16:colId xmlns:a16="http://schemas.microsoft.com/office/drawing/2014/main" val="1114846493"/>
                    </a:ext>
                  </a:extLst>
                </a:gridCol>
                <a:gridCol w="1219200">
                  <a:extLst>
                    <a:ext uri="{9D8B030D-6E8A-4147-A177-3AD203B41FA5}">
                      <a16:colId xmlns:a16="http://schemas.microsoft.com/office/drawing/2014/main" val="2772504010"/>
                    </a:ext>
                  </a:extLst>
                </a:gridCol>
                <a:gridCol w="1295400">
                  <a:extLst>
                    <a:ext uri="{9D8B030D-6E8A-4147-A177-3AD203B41FA5}">
                      <a16:colId xmlns:a16="http://schemas.microsoft.com/office/drawing/2014/main" val="2267002665"/>
                    </a:ext>
                  </a:extLst>
                </a:gridCol>
                <a:gridCol w="1143000">
                  <a:extLst>
                    <a:ext uri="{9D8B030D-6E8A-4147-A177-3AD203B41FA5}">
                      <a16:colId xmlns:a16="http://schemas.microsoft.com/office/drawing/2014/main" val="2421307993"/>
                    </a:ext>
                  </a:extLst>
                </a:gridCol>
                <a:gridCol w="1219200">
                  <a:extLst>
                    <a:ext uri="{9D8B030D-6E8A-4147-A177-3AD203B41FA5}">
                      <a16:colId xmlns:a16="http://schemas.microsoft.com/office/drawing/2014/main" val="3491255236"/>
                    </a:ext>
                  </a:extLst>
                </a:gridCol>
              </a:tblGrid>
              <a:tr h="370840">
                <a:tc>
                  <a:txBody>
                    <a:bodyPr/>
                    <a:lstStyle/>
                    <a:p>
                      <a:pPr algn="ctr"/>
                      <a:r>
                        <a:rPr lang="en-US" dirty="0">
                          <a:solidFill>
                            <a:schemeClr val="bg1"/>
                          </a:solidFill>
                        </a:rPr>
                        <a:t>NCHRP 17-72 Rating Score</a:t>
                      </a:r>
                    </a:p>
                  </a:txBody>
                  <a:tcPr anchor="ctr"/>
                </a:tc>
                <a:tc>
                  <a:txBody>
                    <a:bodyPr/>
                    <a:lstStyle/>
                    <a:p>
                      <a:pPr algn="ctr"/>
                      <a:r>
                        <a:rPr lang="en-US" dirty="0">
                          <a:solidFill>
                            <a:schemeClr val="bg1"/>
                          </a:solidFill>
                        </a:rPr>
                        <a:t>5 Star</a:t>
                      </a:r>
                    </a:p>
                  </a:txBody>
                  <a:tcPr anchor="ctr"/>
                </a:tc>
                <a:tc>
                  <a:txBody>
                    <a:bodyPr/>
                    <a:lstStyle/>
                    <a:p>
                      <a:pPr algn="ctr"/>
                      <a:r>
                        <a:rPr lang="en-US" dirty="0">
                          <a:solidFill>
                            <a:schemeClr val="bg1"/>
                          </a:solidFill>
                        </a:rPr>
                        <a:t>4 Star </a:t>
                      </a:r>
                    </a:p>
                  </a:txBody>
                  <a:tcPr anchor="ctr"/>
                </a:tc>
                <a:tc>
                  <a:txBody>
                    <a:bodyPr/>
                    <a:lstStyle/>
                    <a:p>
                      <a:pPr algn="ctr"/>
                      <a:r>
                        <a:rPr lang="en-US" dirty="0">
                          <a:solidFill>
                            <a:schemeClr val="bg1"/>
                          </a:solidFill>
                        </a:rPr>
                        <a:t>3 Star</a:t>
                      </a:r>
                    </a:p>
                  </a:txBody>
                  <a:tcPr anchor="ctr"/>
                </a:tc>
                <a:tc>
                  <a:txBody>
                    <a:bodyPr/>
                    <a:lstStyle/>
                    <a:p>
                      <a:pPr algn="ctr"/>
                      <a:r>
                        <a:rPr lang="en-US" dirty="0">
                          <a:solidFill>
                            <a:schemeClr val="bg1"/>
                          </a:solidFill>
                        </a:rPr>
                        <a:t>2 Star</a:t>
                      </a:r>
                    </a:p>
                  </a:txBody>
                  <a:tcPr anchor="ctr"/>
                </a:tc>
                <a:tc>
                  <a:txBody>
                    <a:bodyPr/>
                    <a:lstStyle/>
                    <a:p>
                      <a:pPr algn="ctr"/>
                      <a:r>
                        <a:rPr lang="en-US" dirty="0">
                          <a:solidFill>
                            <a:schemeClr val="bg1"/>
                          </a:solidFill>
                        </a:rPr>
                        <a:t>1</a:t>
                      </a:r>
                      <a:r>
                        <a:rPr lang="en-US" baseline="0" dirty="0">
                          <a:solidFill>
                            <a:schemeClr val="bg1"/>
                          </a:solidFill>
                        </a:rPr>
                        <a:t> Star</a:t>
                      </a:r>
                      <a:endParaRPr lang="en-US" dirty="0">
                        <a:solidFill>
                          <a:schemeClr val="bg1"/>
                        </a:solidFill>
                      </a:endParaRPr>
                    </a:p>
                  </a:txBody>
                  <a:tcPr anchor="ctr"/>
                </a:tc>
                <a:extLst>
                  <a:ext uri="{0D108BD9-81ED-4DB2-BD59-A6C34878D82A}">
                    <a16:rowId xmlns:a16="http://schemas.microsoft.com/office/drawing/2014/main" val="2679381239"/>
                  </a:ext>
                </a:extLst>
              </a:tr>
              <a:tr h="370840">
                <a:tc>
                  <a:txBody>
                    <a:bodyPr/>
                    <a:lstStyle/>
                    <a:p>
                      <a:r>
                        <a:rPr lang="en-US" b="1" dirty="0">
                          <a:solidFill>
                            <a:schemeClr val="tx1"/>
                          </a:solidFill>
                        </a:rPr>
                        <a:t>1</a:t>
                      </a:r>
                      <a:r>
                        <a:rPr lang="en-US" b="1" baseline="0" dirty="0">
                          <a:solidFill>
                            <a:schemeClr val="tx1"/>
                          </a:solidFill>
                        </a:rPr>
                        <a:t> Star (0-34)</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21</a:t>
                      </a:r>
                    </a:p>
                  </a:txBody>
                  <a:tcPr anchor="ctr"/>
                </a:tc>
                <a:tc>
                  <a:txBody>
                    <a:bodyPr/>
                    <a:lstStyle/>
                    <a:p>
                      <a:pPr algn="ctr"/>
                      <a:r>
                        <a:rPr lang="en-US" dirty="0">
                          <a:solidFill>
                            <a:schemeClr val="tx1"/>
                          </a:solidFill>
                        </a:rPr>
                        <a:t>116</a:t>
                      </a:r>
                    </a:p>
                  </a:txBody>
                  <a:tcPr anchor="ctr"/>
                </a:tc>
                <a:tc>
                  <a:txBody>
                    <a:bodyPr/>
                    <a:lstStyle/>
                    <a:p>
                      <a:pPr algn="ctr"/>
                      <a:r>
                        <a:rPr lang="en-US" dirty="0">
                          <a:solidFill>
                            <a:schemeClr val="tx1"/>
                          </a:solidFill>
                        </a:rPr>
                        <a:t>341</a:t>
                      </a:r>
                    </a:p>
                  </a:txBody>
                  <a:tcPr anchor="ctr"/>
                </a:tc>
                <a:tc>
                  <a:txBody>
                    <a:bodyPr/>
                    <a:lstStyle/>
                    <a:p>
                      <a:pPr algn="ctr"/>
                      <a:r>
                        <a:rPr lang="en-US" b="1" dirty="0">
                          <a:solidFill>
                            <a:schemeClr val="tx1"/>
                          </a:solidFill>
                        </a:rPr>
                        <a:t>215</a:t>
                      </a:r>
                    </a:p>
                  </a:txBody>
                  <a:tcPr anchor="ctr"/>
                </a:tc>
                <a:extLst>
                  <a:ext uri="{0D108BD9-81ED-4DB2-BD59-A6C34878D82A}">
                    <a16:rowId xmlns:a16="http://schemas.microsoft.com/office/drawing/2014/main" val="2049478237"/>
                  </a:ext>
                </a:extLst>
              </a:tr>
              <a:tr h="370840">
                <a:tc>
                  <a:txBody>
                    <a:bodyPr/>
                    <a:lstStyle/>
                    <a:p>
                      <a:r>
                        <a:rPr lang="en-US" b="1" dirty="0">
                          <a:solidFill>
                            <a:schemeClr val="tx1"/>
                          </a:solidFill>
                        </a:rPr>
                        <a:t>2 Star (34-74)</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89</a:t>
                      </a:r>
                    </a:p>
                  </a:txBody>
                  <a:tcPr anchor="ctr"/>
                </a:tc>
                <a:tc>
                  <a:txBody>
                    <a:bodyPr/>
                    <a:lstStyle/>
                    <a:p>
                      <a:pPr algn="ctr"/>
                      <a:r>
                        <a:rPr lang="en-US" dirty="0">
                          <a:solidFill>
                            <a:schemeClr val="tx1"/>
                          </a:solidFill>
                        </a:rPr>
                        <a:t>639</a:t>
                      </a:r>
                    </a:p>
                  </a:txBody>
                  <a:tcPr anchor="ctr"/>
                </a:tc>
                <a:tc>
                  <a:txBody>
                    <a:bodyPr/>
                    <a:lstStyle/>
                    <a:p>
                      <a:pPr algn="ctr"/>
                      <a:r>
                        <a:rPr lang="en-US" b="1" dirty="0">
                          <a:solidFill>
                            <a:schemeClr val="tx1"/>
                          </a:solidFill>
                        </a:rPr>
                        <a:t>666</a:t>
                      </a:r>
                    </a:p>
                  </a:txBody>
                  <a:tcPr anchor="ctr"/>
                </a:tc>
                <a:tc>
                  <a:txBody>
                    <a:bodyPr/>
                    <a:lstStyle/>
                    <a:p>
                      <a:pPr algn="ctr"/>
                      <a:r>
                        <a:rPr lang="en-US" dirty="0">
                          <a:solidFill>
                            <a:schemeClr val="tx1"/>
                          </a:solidFill>
                        </a:rPr>
                        <a:t>59</a:t>
                      </a:r>
                    </a:p>
                  </a:txBody>
                  <a:tcPr anchor="ctr"/>
                </a:tc>
                <a:extLst>
                  <a:ext uri="{0D108BD9-81ED-4DB2-BD59-A6C34878D82A}">
                    <a16:rowId xmlns:a16="http://schemas.microsoft.com/office/drawing/2014/main" val="107216865"/>
                  </a:ext>
                </a:extLst>
              </a:tr>
              <a:tr h="370840">
                <a:tc>
                  <a:txBody>
                    <a:bodyPr/>
                    <a:lstStyle/>
                    <a:p>
                      <a:r>
                        <a:rPr lang="en-US" b="1" dirty="0">
                          <a:solidFill>
                            <a:schemeClr val="tx1"/>
                          </a:solidFill>
                        </a:rPr>
                        <a:t>3 Star (75-109)</a:t>
                      </a:r>
                    </a:p>
                  </a:txBody>
                  <a:tcPr anchor="ctr"/>
                </a:tc>
                <a:tc>
                  <a:txBody>
                    <a:bodyPr/>
                    <a:lstStyle/>
                    <a:p>
                      <a:pPr algn="ctr"/>
                      <a:r>
                        <a:rPr lang="en-US" dirty="0">
                          <a:solidFill>
                            <a:schemeClr val="tx1"/>
                          </a:solidFill>
                        </a:rPr>
                        <a:t>67</a:t>
                      </a:r>
                    </a:p>
                  </a:txBody>
                  <a:tcPr anchor="ctr"/>
                </a:tc>
                <a:tc>
                  <a:txBody>
                    <a:bodyPr/>
                    <a:lstStyle/>
                    <a:p>
                      <a:pPr algn="ctr"/>
                      <a:r>
                        <a:rPr lang="en-US" dirty="0">
                          <a:solidFill>
                            <a:schemeClr val="tx1"/>
                          </a:solidFill>
                        </a:rPr>
                        <a:t>485</a:t>
                      </a:r>
                    </a:p>
                  </a:txBody>
                  <a:tcPr anchor="ctr"/>
                </a:tc>
                <a:tc>
                  <a:txBody>
                    <a:bodyPr/>
                    <a:lstStyle/>
                    <a:p>
                      <a:pPr algn="ctr"/>
                      <a:r>
                        <a:rPr lang="en-US" b="1" dirty="0">
                          <a:solidFill>
                            <a:schemeClr val="tx1"/>
                          </a:solidFill>
                        </a:rPr>
                        <a:t>1903</a:t>
                      </a:r>
                    </a:p>
                  </a:txBody>
                  <a:tcPr anchor="ctr"/>
                </a:tc>
                <a:tc>
                  <a:txBody>
                    <a:bodyPr/>
                    <a:lstStyle/>
                    <a:p>
                      <a:pPr algn="ctr"/>
                      <a:r>
                        <a:rPr lang="en-US" dirty="0">
                          <a:solidFill>
                            <a:schemeClr val="tx1"/>
                          </a:solidFill>
                        </a:rPr>
                        <a:t>264</a:t>
                      </a:r>
                    </a:p>
                  </a:txBody>
                  <a:tcPr anchor="ctr"/>
                </a:tc>
                <a:tc>
                  <a:txBody>
                    <a:bodyPr/>
                    <a:lstStyle/>
                    <a:p>
                      <a:pPr algn="ctr"/>
                      <a:r>
                        <a:rPr lang="en-US" dirty="0">
                          <a:solidFill>
                            <a:schemeClr val="tx1"/>
                          </a:solidFill>
                        </a:rPr>
                        <a:t>25</a:t>
                      </a:r>
                    </a:p>
                  </a:txBody>
                  <a:tcPr anchor="ctr"/>
                </a:tc>
                <a:extLst>
                  <a:ext uri="{0D108BD9-81ED-4DB2-BD59-A6C34878D82A}">
                    <a16:rowId xmlns:a16="http://schemas.microsoft.com/office/drawing/2014/main" val="1924759956"/>
                  </a:ext>
                </a:extLst>
              </a:tr>
              <a:tr h="370840">
                <a:tc>
                  <a:txBody>
                    <a:bodyPr/>
                    <a:lstStyle/>
                    <a:p>
                      <a:r>
                        <a:rPr lang="en-US" b="1" dirty="0">
                          <a:solidFill>
                            <a:schemeClr val="tx1"/>
                          </a:solidFill>
                        </a:rPr>
                        <a:t>4 Star (110-134)</a:t>
                      </a:r>
                    </a:p>
                  </a:txBody>
                  <a:tcPr anchor="ctr"/>
                </a:tc>
                <a:tc>
                  <a:txBody>
                    <a:bodyPr/>
                    <a:lstStyle/>
                    <a:p>
                      <a:pPr algn="ctr"/>
                      <a:r>
                        <a:rPr lang="en-US" dirty="0">
                          <a:solidFill>
                            <a:schemeClr val="tx1"/>
                          </a:solidFill>
                        </a:rPr>
                        <a:t>91</a:t>
                      </a:r>
                    </a:p>
                  </a:txBody>
                  <a:tcPr anchor="ctr"/>
                </a:tc>
                <a:tc>
                  <a:txBody>
                    <a:bodyPr/>
                    <a:lstStyle/>
                    <a:p>
                      <a:pPr algn="ctr"/>
                      <a:r>
                        <a:rPr lang="en-US" b="1" dirty="0">
                          <a:solidFill>
                            <a:schemeClr val="tx1"/>
                          </a:solidFill>
                        </a:rPr>
                        <a:t>954</a:t>
                      </a:r>
                    </a:p>
                  </a:txBody>
                  <a:tcPr anchor="ctr"/>
                </a:tc>
                <a:tc>
                  <a:txBody>
                    <a:bodyPr/>
                    <a:lstStyle/>
                    <a:p>
                      <a:pPr algn="ctr"/>
                      <a:r>
                        <a:rPr lang="en-US" dirty="0">
                          <a:solidFill>
                            <a:schemeClr val="tx1"/>
                          </a:solidFill>
                        </a:rPr>
                        <a:t>988</a:t>
                      </a:r>
                    </a:p>
                  </a:txBody>
                  <a:tcPr anchor="ctr"/>
                </a:tc>
                <a:tc>
                  <a:txBody>
                    <a:bodyPr/>
                    <a:lstStyle/>
                    <a:p>
                      <a:pPr algn="ctr"/>
                      <a:r>
                        <a:rPr lang="en-US" dirty="0">
                          <a:solidFill>
                            <a:schemeClr val="tx1"/>
                          </a:solidFill>
                        </a:rPr>
                        <a:t>11</a:t>
                      </a:r>
                    </a:p>
                  </a:txBody>
                  <a:tcPr anchor="ctr"/>
                </a:tc>
                <a:tc>
                  <a:txBody>
                    <a:bodyPr/>
                    <a:lstStyle/>
                    <a:p>
                      <a:pPr algn="ctr"/>
                      <a:r>
                        <a:rPr lang="en-US" dirty="0">
                          <a:solidFill>
                            <a:schemeClr val="tx1"/>
                          </a:solidFill>
                        </a:rPr>
                        <a:t>4</a:t>
                      </a:r>
                    </a:p>
                  </a:txBody>
                  <a:tcPr anchor="ctr"/>
                </a:tc>
                <a:extLst>
                  <a:ext uri="{0D108BD9-81ED-4DB2-BD59-A6C34878D82A}">
                    <a16:rowId xmlns:a16="http://schemas.microsoft.com/office/drawing/2014/main" val="1288013258"/>
                  </a:ext>
                </a:extLst>
              </a:tr>
              <a:tr h="370840">
                <a:tc>
                  <a:txBody>
                    <a:bodyPr/>
                    <a:lstStyle/>
                    <a:p>
                      <a:r>
                        <a:rPr lang="en-US" b="1" dirty="0">
                          <a:solidFill>
                            <a:schemeClr val="tx1"/>
                          </a:solidFill>
                        </a:rPr>
                        <a:t>5 Star</a:t>
                      </a:r>
                      <a:r>
                        <a:rPr lang="en-US" b="1" baseline="0" dirty="0">
                          <a:solidFill>
                            <a:schemeClr val="tx1"/>
                          </a:solidFill>
                        </a:rPr>
                        <a:t> (135-150)</a:t>
                      </a:r>
                    </a:p>
                  </a:txBody>
                  <a:tcPr anchor="ctr"/>
                </a:tc>
                <a:tc>
                  <a:txBody>
                    <a:bodyPr/>
                    <a:lstStyle/>
                    <a:p>
                      <a:pPr algn="ctr"/>
                      <a:r>
                        <a:rPr lang="en-US" b="1" dirty="0">
                          <a:solidFill>
                            <a:schemeClr val="tx1"/>
                          </a:solidFill>
                        </a:rPr>
                        <a:t>137</a:t>
                      </a:r>
                    </a:p>
                  </a:txBody>
                  <a:tcPr anchor="ctr"/>
                </a:tc>
                <a:tc>
                  <a:txBody>
                    <a:bodyPr/>
                    <a:lstStyle/>
                    <a:p>
                      <a:pPr algn="ctr"/>
                      <a:r>
                        <a:rPr lang="en-US" dirty="0">
                          <a:solidFill>
                            <a:schemeClr val="tx1"/>
                          </a:solidFill>
                        </a:rPr>
                        <a:t>210</a:t>
                      </a:r>
                    </a:p>
                  </a:txBody>
                  <a:tcPr anchor="ctr"/>
                </a:tc>
                <a:tc>
                  <a:txBody>
                    <a:bodyPr/>
                    <a:lstStyle/>
                    <a:p>
                      <a:pPr algn="ctr"/>
                      <a:r>
                        <a:rPr lang="en-US" dirty="0">
                          <a:solidFill>
                            <a:schemeClr val="tx1"/>
                          </a:solidFill>
                        </a:rPr>
                        <a:t>56</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915430783"/>
                  </a:ext>
                </a:extLst>
              </a:tr>
            </a:tbl>
          </a:graphicData>
        </a:graphic>
      </p:graphicFrame>
      <p:sp>
        <p:nvSpPr>
          <p:cNvPr id="6" name="TextBox 5">
            <a:extLst>
              <a:ext uri="{FF2B5EF4-FFF2-40B4-BE49-F238E27FC236}">
                <a16:creationId xmlns:a16="http://schemas.microsoft.com/office/drawing/2014/main" id="{015205CB-C8FB-460B-BEDC-2F51A9185CBF}"/>
              </a:ext>
            </a:extLst>
          </p:cNvPr>
          <p:cNvSpPr txBox="1"/>
          <p:nvPr/>
        </p:nvSpPr>
        <p:spPr>
          <a:xfrm>
            <a:off x="1828800" y="1694235"/>
            <a:ext cx="8534400" cy="646331"/>
          </a:xfrm>
          <a:prstGeom prst="rect">
            <a:avLst/>
          </a:prstGeom>
          <a:noFill/>
        </p:spPr>
        <p:txBody>
          <a:bodyPr wrap="square">
            <a:spAutoFit/>
          </a:bodyPr>
          <a:lstStyle/>
          <a:p>
            <a:pPr algn="ctr"/>
            <a:r>
              <a:rPr lang="en-US" b="1" i="1" dirty="0">
                <a:latin typeface="Lato" panose="020F0502020204030203" pitchFamily="34" charset="77"/>
              </a:rPr>
              <a:t>There will be movement between the star ratings with some CMFs being rated differently from their current ratings in the CMF Clearinghouse. </a:t>
            </a:r>
            <a:endParaRPr lang="en-CA" b="1" i="1" dirty="0">
              <a:latin typeface="Lato" panose="020F0502020204030203" pitchFamily="34" charset="77"/>
            </a:endParaRPr>
          </a:p>
        </p:txBody>
      </p:sp>
      <p:sp>
        <p:nvSpPr>
          <p:cNvPr id="9" name="Freeform: Shape 8">
            <a:extLst>
              <a:ext uri="{FF2B5EF4-FFF2-40B4-BE49-F238E27FC236}">
                <a16:creationId xmlns:a16="http://schemas.microsoft.com/office/drawing/2014/main" id="{6A1771BF-4DB8-40D6-B9D1-C747C23B740F}"/>
              </a:ext>
            </a:extLst>
          </p:cNvPr>
          <p:cNvSpPr/>
          <p:nvPr/>
        </p:nvSpPr>
        <p:spPr>
          <a:xfrm>
            <a:off x="1752600" y="2633818"/>
            <a:ext cx="8534400" cy="2494280"/>
          </a:xfrm>
          <a:custGeom>
            <a:avLst/>
            <a:gdLst>
              <a:gd name="connsiteX0" fmla="*/ 6324600 w 8534400"/>
              <a:gd name="connsiteY0" fmla="*/ 109382 h 2494280"/>
              <a:gd name="connsiteX1" fmla="*/ 6324600 w 8534400"/>
              <a:gd name="connsiteY1" fmla="*/ 490382 h 2494280"/>
              <a:gd name="connsiteX2" fmla="*/ 8305800 w 8534400"/>
              <a:gd name="connsiteY2" fmla="*/ 490382 h 2494280"/>
              <a:gd name="connsiteX3" fmla="*/ 8305800 w 8534400"/>
              <a:gd name="connsiteY3" fmla="*/ 109382 h 2494280"/>
              <a:gd name="connsiteX4" fmla="*/ 0 w 8534400"/>
              <a:gd name="connsiteY4" fmla="*/ 0 h 2494280"/>
              <a:gd name="connsiteX5" fmla="*/ 8534400 w 8534400"/>
              <a:gd name="connsiteY5" fmla="*/ 0 h 2494280"/>
              <a:gd name="connsiteX6" fmla="*/ 8534400 w 8534400"/>
              <a:gd name="connsiteY6" fmla="*/ 2494280 h 2494280"/>
              <a:gd name="connsiteX7" fmla="*/ 8305800 w 8534400"/>
              <a:gd name="connsiteY7" fmla="*/ 2494280 h 2494280"/>
              <a:gd name="connsiteX8" fmla="*/ 8305800 w 8534400"/>
              <a:gd name="connsiteY8" fmla="*/ 1785782 h 2494280"/>
              <a:gd name="connsiteX9" fmla="*/ 6324600 w 8534400"/>
              <a:gd name="connsiteY9" fmla="*/ 1785782 h 2494280"/>
              <a:gd name="connsiteX10" fmla="*/ 6324600 w 8534400"/>
              <a:gd name="connsiteY10" fmla="*/ 2494280 h 2494280"/>
              <a:gd name="connsiteX11" fmla="*/ 1981201 w 8534400"/>
              <a:gd name="connsiteY11" fmla="*/ 2494280 h 2494280"/>
              <a:gd name="connsiteX12" fmla="*/ 1981201 w 8534400"/>
              <a:gd name="connsiteY12" fmla="*/ 1785783 h 2494280"/>
              <a:gd name="connsiteX13" fmla="*/ 76200 w 8534400"/>
              <a:gd name="connsiteY13" fmla="*/ 1785783 h 2494280"/>
              <a:gd name="connsiteX14" fmla="*/ 76200 w 8534400"/>
              <a:gd name="connsiteY14" fmla="*/ 2494280 h 2494280"/>
              <a:gd name="connsiteX15" fmla="*/ 0 w 8534400"/>
              <a:gd name="connsiteY15" fmla="*/ 2494280 h 249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34400" h="2494280">
                <a:moveTo>
                  <a:pt x="6324600" y="109382"/>
                </a:moveTo>
                <a:lnTo>
                  <a:pt x="6324600" y="490382"/>
                </a:lnTo>
                <a:lnTo>
                  <a:pt x="8305800" y="490382"/>
                </a:lnTo>
                <a:lnTo>
                  <a:pt x="8305800" y="109382"/>
                </a:lnTo>
                <a:close/>
                <a:moveTo>
                  <a:pt x="0" y="0"/>
                </a:moveTo>
                <a:lnTo>
                  <a:pt x="8534400" y="0"/>
                </a:lnTo>
                <a:lnTo>
                  <a:pt x="8534400" y="2494280"/>
                </a:lnTo>
                <a:lnTo>
                  <a:pt x="8305800" y="2494280"/>
                </a:lnTo>
                <a:lnTo>
                  <a:pt x="8305800" y="1785782"/>
                </a:lnTo>
                <a:lnTo>
                  <a:pt x="6324600" y="1785782"/>
                </a:lnTo>
                <a:lnTo>
                  <a:pt x="6324600" y="2494280"/>
                </a:lnTo>
                <a:lnTo>
                  <a:pt x="1981201" y="2494280"/>
                </a:lnTo>
                <a:lnTo>
                  <a:pt x="1981201" y="1785783"/>
                </a:lnTo>
                <a:lnTo>
                  <a:pt x="76200" y="1785783"/>
                </a:lnTo>
                <a:lnTo>
                  <a:pt x="76200" y="2494280"/>
                </a:lnTo>
                <a:lnTo>
                  <a:pt x="0" y="249428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1606586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Poll </a:t>
            </a:r>
          </a:p>
        </p:txBody>
      </p:sp>
      <p:sp>
        <p:nvSpPr>
          <p:cNvPr id="4" name="Text Placeholder 3"/>
          <p:cNvSpPr>
            <a:spLocks noGrp="1"/>
          </p:cNvSpPr>
          <p:nvPr>
            <p:ph idx="1"/>
          </p:nvPr>
        </p:nvSpPr>
        <p:spPr/>
        <p:txBody>
          <a:bodyPr/>
          <a:lstStyle/>
          <a:p>
            <a:pPr>
              <a:buFont typeface="Calibri,Calibri_MSFontService,Sans-Serif"/>
            </a:pPr>
            <a:r>
              <a:rPr lang="en-US" sz="2800" dirty="0">
                <a:latin typeface="Lato" panose="020F0502020204030203"/>
                <a:ea typeface="+mn-lt"/>
                <a:cs typeface="+mn-lt"/>
              </a:rPr>
              <a:t>On a scale of 1 (not important) to 5 (very important), please rate the relative importance of the CMF star quality ratings to you and your work? (select one answer)</a:t>
            </a:r>
          </a:p>
          <a:p>
            <a:pPr lvl="1">
              <a:buFont typeface="Calibri,Calibri_MSFontService,Sans-Serif"/>
              <a:buChar char="–"/>
            </a:pPr>
            <a:r>
              <a:rPr lang="en-US" sz="2400" dirty="0">
                <a:latin typeface="Lato" panose="020F0502020204030203"/>
                <a:ea typeface="+mn-lt"/>
                <a:cs typeface="+mn-lt"/>
              </a:rPr>
              <a:t>5 (very important)</a:t>
            </a:r>
          </a:p>
          <a:p>
            <a:pPr lvl="1">
              <a:buFont typeface="Calibri,Calibri_MSFontService,Sans-Serif"/>
              <a:buChar char="–"/>
            </a:pPr>
            <a:r>
              <a:rPr lang="en-US" sz="2400" dirty="0">
                <a:latin typeface="Lato" panose="020F0502020204030203"/>
                <a:ea typeface="+mn-lt"/>
                <a:cs typeface="+mn-lt"/>
              </a:rPr>
              <a:t>4 (somewhat important)</a:t>
            </a:r>
          </a:p>
          <a:p>
            <a:pPr lvl="1">
              <a:buFont typeface="Calibri,Calibri_MSFontService,Sans-Serif"/>
              <a:buChar char="–"/>
            </a:pPr>
            <a:r>
              <a:rPr lang="en-US" sz="2400" dirty="0">
                <a:latin typeface="Lato" panose="020F0502020204030203"/>
                <a:ea typeface="+mn-lt"/>
                <a:cs typeface="+mn-lt"/>
              </a:rPr>
              <a:t>3 (indifferent)</a:t>
            </a:r>
          </a:p>
          <a:p>
            <a:pPr lvl="1">
              <a:buFont typeface="Calibri,Calibri_MSFontService,Sans-Serif"/>
              <a:buChar char="–"/>
            </a:pPr>
            <a:r>
              <a:rPr lang="en-US" sz="2400" dirty="0">
                <a:latin typeface="Lato" panose="020F0502020204030203"/>
                <a:ea typeface="+mn-lt"/>
                <a:cs typeface="+mn-lt"/>
              </a:rPr>
              <a:t>2 (less important)</a:t>
            </a:r>
          </a:p>
          <a:p>
            <a:pPr lvl="1">
              <a:buFont typeface="Calibri,Calibri_MSFontService,Sans-Serif"/>
              <a:buChar char="–"/>
            </a:pPr>
            <a:r>
              <a:rPr lang="en-US" sz="2400" dirty="0">
                <a:latin typeface="Lato" panose="020F0502020204030203"/>
                <a:ea typeface="+mn-lt"/>
                <a:cs typeface="+mn-lt"/>
              </a:rPr>
              <a:t>1 (unimportant)</a:t>
            </a:r>
          </a:p>
          <a:p>
            <a:endParaRPr lang="en-US" dirty="0">
              <a:cs typeface="Arial"/>
            </a:endParaRPr>
          </a:p>
        </p:txBody>
      </p:sp>
    </p:spTree>
    <p:extLst>
      <p:ext uri="{BB962C8B-B14F-4D97-AF65-F5344CB8AC3E}">
        <p14:creationId xmlns:p14="http://schemas.microsoft.com/office/powerpoint/2010/main" val="275512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Example Ratings under the Legacy &amp; NCHRP 17-72 Rating Systems</a:t>
            </a:r>
          </a:p>
        </p:txBody>
      </p:sp>
    </p:spTree>
    <p:extLst>
      <p:ext uri="{BB962C8B-B14F-4D97-AF65-F5344CB8AC3E}">
        <p14:creationId xmlns:p14="http://schemas.microsoft.com/office/powerpoint/2010/main" val="35671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lstStyle/>
          <a:p>
            <a:r>
              <a:rPr lang="en-US" sz="3600" i="1" dirty="0">
                <a:latin typeface="Lato"/>
              </a:rPr>
              <a:t>CMF ID 8441:</a:t>
            </a:r>
            <a:r>
              <a:rPr lang="en-US" sz="3600" dirty="0">
                <a:latin typeface="Lato"/>
              </a:rPr>
              <a:t> </a:t>
            </a:r>
            <a:r>
              <a:rPr lang="en-US" sz="3600" u="sng" dirty="0">
                <a:latin typeface="Lato"/>
              </a:rPr>
              <a:t>5 Star Rating</a:t>
            </a:r>
            <a:r>
              <a:rPr lang="en-US" sz="3600" dirty="0">
                <a:latin typeface="Lato"/>
              </a:rPr>
              <a:t> (both Legacy and 17-72 Rating Schemes)</a:t>
            </a: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1866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dirty="0">
                          <a:solidFill>
                            <a:schemeClr val="bg1"/>
                          </a:solidFill>
                          <a:effectLst/>
                        </a:rPr>
                        <a:t>Current CMF Clearinghouse Rating Scheme</a:t>
                      </a:r>
                      <a:endParaRPr lang="en-C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dirty="0">
                          <a:effectLst/>
                        </a:rPr>
                        <a:t>Study Design</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dirty="0">
                          <a:effectLst/>
                        </a:rPr>
                        <a:t>Sample Size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dirty="0">
                          <a:effectLst/>
                        </a:rPr>
                        <a:t>Standard Error</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dirty="0">
                          <a:effectLst/>
                        </a:rPr>
                        <a:t>Potential Bias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dirty="0">
                          <a:effectLst/>
                        </a:rPr>
                        <a:t>Data Source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2</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dirty="0">
                          <a:effectLst/>
                        </a:rPr>
                        <a:t>OVERALL SCORE</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14</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1866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dirty="0">
                          <a:solidFill>
                            <a:schemeClr val="bg1"/>
                          </a:solidFill>
                          <a:effectLst/>
                        </a:rPr>
                        <a:t>NCHRP 17-72 Rating Scheme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dirty="0">
                          <a:effectLst/>
                        </a:rPr>
                        <a:t>Rating for number of miles/sites of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dirty="0">
                          <a:effectLst/>
                        </a:rPr>
                        <a:t>Rating for number of crashes in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dirty="0">
                          <a:effectLst/>
                        </a:rPr>
                        <a:t>Rating for number of miles/sites of treatment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dirty="0">
                          <a:effectLst/>
                        </a:rPr>
                        <a:t>Rating for number of before plus expected after crashes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dirty="0">
                          <a:effectLst/>
                        </a:rPr>
                        <a:t>Rating for providing at least one traffic volume count in before and after periods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dirty="0">
                          <a:effectLst/>
                        </a:rPr>
                        <a:t>Rating for reference/comparison group and treatment group having similar AADT</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dirty="0">
                          <a:effectLst/>
                        </a:rPr>
                        <a:t>Rating for reference/comparison group and treatment group having similar roadway characteristics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dirty="0">
                          <a:effectLst/>
                        </a:rPr>
                        <a:t>Rating for CMF significance level</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dirty="0">
                          <a:effectLst/>
                        </a:rPr>
                        <a:t>Rating for addressing RTM or system wide implementation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dirty="0">
                          <a:effectLst/>
                        </a:rPr>
                        <a:t>Rating for accounting for spillover/crash migration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5</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dirty="0">
                          <a:effectLst/>
                        </a:rPr>
                        <a:t>Rating for accounting for changes in traffic volume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dirty="0">
                          <a:effectLst/>
                        </a:rPr>
                        <a:t>Rating for accounting for time trends and other changes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dirty="0">
                          <a:effectLst/>
                        </a:rPr>
                        <a:t>Rating for appropriate SPF functional form</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dirty="0">
                          <a:effectLst/>
                        </a:rPr>
                        <a:t>OVERALL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150</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Tree>
    <p:extLst>
      <p:ext uri="{BB962C8B-B14F-4D97-AF65-F5344CB8AC3E}">
        <p14:creationId xmlns:p14="http://schemas.microsoft.com/office/powerpoint/2010/main" val="271996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lstStyle/>
          <a:p>
            <a:r>
              <a:rPr lang="en-US" sz="3600" i="1" dirty="0">
                <a:latin typeface="Lato"/>
              </a:rPr>
              <a:t>CMF ID 8441:</a:t>
            </a:r>
            <a:r>
              <a:rPr lang="en-US" sz="3600" dirty="0">
                <a:latin typeface="Lato"/>
              </a:rPr>
              <a:t> </a:t>
            </a:r>
            <a:r>
              <a:rPr lang="en-US" sz="3600" u="sng" dirty="0">
                <a:latin typeface="Lato"/>
              </a:rPr>
              <a:t>5 Star Rating</a:t>
            </a:r>
            <a:r>
              <a:rPr lang="en-US" sz="3600" dirty="0">
                <a:latin typeface="Lato"/>
              </a:rPr>
              <a:t> (both Legacy and 17-72 Rating Schemes)</a:t>
            </a: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1866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dirty="0">
                          <a:solidFill>
                            <a:schemeClr val="bg1"/>
                          </a:solidFill>
                          <a:effectLst/>
                        </a:rPr>
                        <a:t>Current CMF Clearinghouse Rating Scheme</a:t>
                      </a:r>
                      <a:endParaRPr lang="en-C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dirty="0">
                          <a:effectLst/>
                        </a:rPr>
                        <a:t>Study Design</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dirty="0">
                          <a:effectLst/>
                        </a:rPr>
                        <a:t>Sample Size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dirty="0">
                          <a:effectLst/>
                        </a:rPr>
                        <a:t>Standard Error</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dirty="0">
                          <a:effectLst/>
                        </a:rPr>
                        <a:t>Potential Bias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dirty="0">
                          <a:effectLst/>
                        </a:rPr>
                        <a:t>Data Source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2</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dirty="0">
                          <a:effectLst/>
                        </a:rPr>
                        <a:t>OVERALL SCORE</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14</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1866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dirty="0">
                          <a:solidFill>
                            <a:schemeClr val="bg1"/>
                          </a:solidFill>
                          <a:effectLst/>
                        </a:rPr>
                        <a:t>NCHRP 17-72 Rating Scheme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dirty="0">
                          <a:effectLst/>
                        </a:rPr>
                        <a:t>Rating for number of miles/sites of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dirty="0">
                          <a:effectLst/>
                        </a:rPr>
                        <a:t>Rating for number of crashes in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dirty="0">
                          <a:effectLst/>
                        </a:rPr>
                        <a:t>Rating for number of miles/sites of treatment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dirty="0">
                          <a:effectLst/>
                        </a:rPr>
                        <a:t>Rating for number of before plus expected after crashes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dirty="0">
                          <a:effectLst/>
                        </a:rPr>
                        <a:t>Rating for providing at least one traffic volume count in before and after periods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dirty="0">
                          <a:effectLst/>
                        </a:rPr>
                        <a:t>Rating for reference/comparison group and treatment group having similar AADT</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dirty="0">
                          <a:effectLst/>
                        </a:rPr>
                        <a:t>Rating for reference/comparison group and treatment group having similar roadway characteristics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dirty="0">
                          <a:effectLst/>
                        </a:rPr>
                        <a:t>Rating for CMF significance level</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dirty="0">
                          <a:effectLst/>
                        </a:rPr>
                        <a:t>Rating for addressing RTM or system wide implementation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dirty="0">
                          <a:effectLst/>
                        </a:rPr>
                        <a:t>Rating for accounting for spillover/crash migration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5</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dirty="0">
                          <a:effectLst/>
                        </a:rPr>
                        <a:t>Rating for accounting for changes in traffic volume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dirty="0">
                          <a:effectLst/>
                        </a:rPr>
                        <a:t>Rating for accounting for time trends and other changes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dirty="0">
                          <a:effectLst/>
                        </a:rPr>
                        <a:t>Rating for appropriate SPF functional form</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dirty="0">
                          <a:effectLst/>
                        </a:rPr>
                        <a:t>OVERALL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150</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
        <p:nvSpPr>
          <p:cNvPr id="7" name="Freeform: Shape 6">
            <a:extLst>
              <a:ext uri="{FF2B5EF4-FFF2-40B4-BE49-F238E27FC236}">
                <a16:creationId xmlns:a16="http://schemas.microsoft.com/office/drawing/2014/main" id="{A411C94B-F872-4577-A842-2371041DD3B6}"/>
              </a:ext>
            </a:extLst>
          </p:cNvPr>
          <p:cNvSpPr/>
          <p:nvPr/>
        </p:nvSpPr>
        <p:spPr>
          <a:xfrm>
            <a:off x="1866900" y="2962074"/>
            <a:ext cx="8458200" cy="2926421"/>
          </a:xfrm>
          <a:custGeom>
            <a:avLst/>
            <a:gdLst>
              <a:gd name="connsiteX0" fmla="*/ 0 w 8458200"/>
              <a:gd name="connsiteY0" fmla="*/ 0 h 2926421"/>
              <a:gd name="connsiteX1" fmla="*/ 8458200 w 8458200"/>
              <a:gd name="connsiteY1" fmla="*/ 0 h 2926421"/>
              <a:gd name="connsiteX2" fmla="*/ 8458200 w 8458200"/>
              <a:gd name="connsiteY2" fmla="*/ 2926421 h 2926421"/>
              <a:gd name="connsiteX3" fmla="*/ 0 w 8458200"/>
              <a:gd name="connsiteY3" fmla="*/ 2926421 h 2926421"/>
            </a:gdLst>
            <a:ahLst/>
            <a:cxnLst>
              <a:cxn ang="0">
                <a:pos x="connsiteX0" y="connsiteY0"/>
              </a:cxn>
              <a:cxn ang="0">
                <a:pos x="connsiteX1" y="connsiteY1"/>
              </a:cxn>
              <a:cxn ang="0">
                <a:pos x="connsiteX2" y="connsiteY2"/>
              </a:cxn>
              <a:cxn ang="0">
                <a:pos x="connsiteX3" y="connsiteY3"/>
              </a:cxn>
            </a:cxnLst>
            <a:rect l="l" t="t" r="r" b="b"/>
            <a:pathLst>
              <a:path w="8458200" h="2926421">
                <a:moveTo>
                  <a:pt x="0" y="0"/>
                </a:moveTo>
                <a:lnTo>
                  <a:pt x="8458200" y="0"/>
                </a:lnTo>
                <a:lnTo>
                  <a:pt x="8458200" y="2926421"/>
                </a:lnTo>
                <a:lnTo>
                  <a:pt x="0" y="292642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1997043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lstStyle/>
          <a:p>
            <a:r>
              <a:rPr lang="en-US" sz="3600" i="1" dirty="0">
                <a:latin typeface="Lato"/>
              </a:rPr>
              <a:t>CMF ID 8441:</a:t>
            </a:r>
            <a:r>
              <a:rPr lang="en-US" sz="3600" dirty="0">
                <a:latin typeface="Lato"/>
              </a:rPr>
              <a:t> </a:t>
            </a:r>
            <a:r>
              <a:rPr lang="en-US" sz="3600" u="sng" dirty="0">
                <a:latin typeface="Lato"/>
              </a:rPr>
              <a:t>5 Star Rating</a:t>
            </a:r>
            <a:r>
              <a:rPr lang="en-US" sz="3600" dirty="0">
                <a:latin typeface="Lato"/>
              </a:rPr>
              <a:t> (both Legacy and 17-72 Rating Schemes)</a:t>
            </a: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1866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dirty="0">
                          <a:solidFill>
                            <a:schemeClr val="bg1"/>
                          </a:solidFill>
                          <a:effectLst/>
                        </a:rPr>
                        <a:t>Current CMF Clearinghouse Rating Scheme</a:t>
                      </a:r>
                      <a:endParaRPr lang="en-C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dirty="0">
                          <a:effectLst/>
                        </a:rPr>
                        <a:t>Study Design</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dirty="0">
                          <a:effectLst/>
                        </a:rPr>
                        <a:t>Sample Size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dirty="0">
                          <a:effectLst/>
                        </a:rPr>
                        <a:t>Standard Error</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dirty="0">
                          <a:effectLst/>
                        </a:rPr>
                        <a:t>Potential Bias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dirty="0">
                          <a:effectLst/>
                        </a:rPr>
                        <a:t>Data Source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2</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dirty="0">
                          <a:effectLst/>
                        </a:rPr>
                        <a:t>OVERALL SCORE</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14</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1866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dirty="0">
                          <a:solidFill>
                            <a:schemeClr val="bg1"/>
                          </a:solidFill>
                          <a:effectLst/>
                        </a:rPr>
                        <a:t>NCHRP 17-72 Rating Scheme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dirty="0">
                          <a:effectLst/>
                        </a:rPr>
                        <a:t>Rating for number of miles/sites of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dirty="0">
                          <a:effectLst/>
                        </a:rPr>
                        <a:t>Rating for number of crashes in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dirty="0">
                          <a:effectLst/>
                        </a:rPr>
                        <a:t>Rating for number of miles/sites of treatment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dirty="0">
                          <a:effectLst/>
                        </a:rPr>
                        <a:t>Rating for number of before plus expected after crashes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dirty="0">
                          <a:effectLst/>
                        </a:rPr>
                        <a:t>Rating for providing at least one traffic volume count in before and after periods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dirty="0">
                          <a:effectLst/>
                        </a:rPr>
                        <a:t>Rating for reference/comparison group and treatment group having similar AADT</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dirty="0">
                          <a:effectLst/>
                        </a:rPr>
                        <a:t>Rating for reference/comparison group and treatment group having similar roadway characteristics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dirty="0">
                          <a:effectLst/>
                        </a:rPr>
                        <a:t>Rating for CMF significance level</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dirty="0">
                          <a:effectLst/>
                        </a:rPr>
                        <a:t>Rating for addressing RTM or system wide implementation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dirty="0">
                          <a:effectLst/>
                        </a:rPr>
                        <a:t>Rating for accounting for spillover/crash migration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5</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dirty="0">
                          <a:effectLst/>
                        </a:rPr>
                        <a:t>Rating for accounting for changes in traffic volume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dirty="0">
                          <a:effectLst/>
                        </a:rPr>
                        <a:t>Rating for accounting for time trends and other changes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dirty="0">
                          <a:effectLst/>
                        </a:rPr>
                        <a:t>Rating for appropriate SPF functional form</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dirty="0">
                          <a:effectLst/>
                        </a:rPr>
                        <a:t>OVERALL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150</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
        <p:nvSpPr>
          <p:cNvPr id="7" name="Freeform: Shape 6">
            <a:extLst>
              <a:ext uri="{FF2B5EF4-FFF2-40B4-BE49-F238E27FC236}">
                <a16:creationId xmlns:a16="http://schemas.microsoft.com/office/drawing/2014/main" id="{EE4E9DD0-6B0C-4490-9966-3F08E3E80D4A}"/>
              </a:ext>
            </a:extLst>
          </p:cNvPr>
          <p:cNvSpPr/>
          <p:nvPr/>
        </p:nvSpPr>
        <p:spPr>
          <a:xfrm>
            <a:off x="1866900" y="1438074"/>
            <a:ext cx="8458200" cy="4450420"/>
          </a:xfrm>
          <a:custGeom>
            <a:avLst/>
            <a:gdLst>
              <a:gd name="connsiteX0" fmla="*/ 0 w 8458200"/>
              <a:gd name="connsiteY0" fmla="*/ 4450419 h 4450420"/>
              <a:gd name="connsiteX1" fmla="*/ 8458200 w 8458200"/>
              <a:gd name="connsiteY1" fmla="*/ 4450419 h 4450420"/>
              <a:gd name="connsiteX2" fmla="*/ 8458200 w 8458200"/>
              <a:gd name="connsiteY2" fmla="*/ 4450420 h 4450420"/>
              <a:gd name="connsiteX3" fmla="*/ 0 w 8458200"/>
              <a:gd name="connsiteY3" fmla="*/ 4450420 h 4450420"/>
              <a:gd name="connsiteX4" fmla="*/ 0 w 8458200"/>
              <a:gd name="connsiteY4" fmla="*/ 0 h 4450420"/>
              <a:gd name="connsiteX5" fmla="*/ 8458200 w 8458200"/>
              <a:gd name="connsiteY5" fmla="*/ 0 h 4450420"/>
              <a:gd name="connsiteX6" fmla="*/ 8458200 w 8458200"/>
              <a:gd name="connsiteY6" fmla="*/ 1523999 h 4450420"/>
              <a:gd name="connsiteX7" fmla="*/ 0 w 8458200"/>
              <a:gd name="connsiteY7" fmla="*/ 1523999 h 445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8200" h="4450420">
                <a:moveTo>
                  <a:pt x="0" y="4450419"/>
                </a:moveTo>
                <a:lnTo>
                  <a:pt x="8458200" y="4450419"/>
                </a:lnTo>
                <a:lnTo>
                  <a:pt x="8458200" y="4450420"/>
                </a:lnTo>
                <a:lnTo>
                  <a:pt x="0" y="4450420"/>
                </a:lnTo>
                <a:close/>
                <a:moveTo>
                  <a:pt x="0" y="0"/>
                </a:moveTo>
                <a:lnTo>
                  <a:pt x="8458200" y="0"/>
                </a:lnTo>
                <a:lnTo>
                  <a:pt x="8458200" y="1523999"/>
                </a:lnTo>
                <a:lnTo>
                  <a:pt x="0" y="152399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3611315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lstStyle/>
          <a:p>
            <a:r>
              <a:rPr lang="en-US" sz="3600" i="1" dirty="0">
                <a:latin typeface="Lato" panose="020F0502020204030203" pitchFamily="34" charset="77"/>
              </a:rPr>
              <a:t>CMF ID 9198: 3 Star Rating (Legacy) and </a:t>
            </a:r>
            <a:br>
              <a:rPr lang="en-US" sz="3600" i="1" dirty="0">
                <a:latin typeface="Lato" panose="020F0502020204030203" pitchFamily="34" charset="77"/>
              </a:rPr>
            </a:br>
            <a:r>
              <a:rPr lang="en-US" sz="3600" i="1" dirty="0">
                <a:latin typeface="Lato" panose="020F0502020204030203" pitchFamily="34" charset="77"/>
              </a:rPr>
              <a:t>5 Star Rating (17-72 Rating Scheme)</a:t>
            </a:r>
            <a:endParaRPr lang="en-US" sz="3600" dirty="0">
              <a:latin typeface="Lato" panose="020F0502020204030203" pitchFamily="34" charset="77"/>
            </a:endParaRP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extLst>
              <p:ext uri="{D42A27DB-BD31-4B8C-83A1-F6EECF244321}">
                <p14:modId xmlns:p14="http://schemas.microsoft.com/office/powerpoint/2010/main" val="1106770967"/>
              </p:ext>
            </p:extLst>
          </p:nvPr>
        </p:nvGraphicFramePr>
        <p:xfrm>
          <a:off x="1866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dirty="0">
                          <a:solidFill>
                            <a:schemeClr val="bg1"/>
                          </a:solidFill>
                          <a:effectLst/>
                        </a:rPr>
                        <a:t>Current CMF Clearinghouse Rating Scheme</a:t>
                      </a:r>
                      <a:endParaRPr lang="en-C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dirty="0">
                          <a:effectLst/>
                        </a:rPr>
                        <a:t>Study Design</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2</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dirty="0">
                          <a:effectLst/>
                        </a:rPr>
                        <a:t>Sample Size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dirty="0">
                          <a:effectLst/>
                        </a:rPr>
                        <a:t>Standard Error</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dirty="0">
                          <a:effectLst/>
                        </a:rPr>
                        <a:t>Potential Bias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dirty="0">
                          <a:effectLst/>
                        </a:rPr>
                        <a:t>Data Source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dirty="0">
                          <a:effectLst/>
                        </a:rPr>
                        <a:t>OVERALL SCORE</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9</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dirty="0">
                          <a:effectLst/>
                        </a:rPr>
                        <a:t>3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extLst>
              <p:ext uri="{D42A27DB-BD31-4B8C-83A1-F6EECF244321}">
                <p14:modId xmlns:p14="http://schemas.microsoft.com/office/powerpoint/2010/main" val="1947669528"/>
              </p:ext>
            </p:extLst>
          </p:nvPr>
        </p:nvGraphicFramePr>
        <p:xfrm>
          <a:off x="1866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dirty="0">
                          <a:solidFill>
                            <a:schemeClr val="bg1"/>
                          </a:solidFill>
                          <a:effectLst/>
                        </a:rPr>
                        <a:t>NCHRP 17-72 Rating Scheme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dirty="0">
                          <a:effectLst/>
                        </a:rPr>
                        <a:t>Rating for number of miles/sites of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dirty="0">
                          <a:effectLst/>
                        </a:rPr>
                        <a:t>Rating for number of crashes in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i="1" dirty="0">
                          <a:solidFill>
                            <a:srgbClr val="FF0000"/>
                          </a:solidFill>
                          <a:effectLst/>
                        </a:rPr>
                        <a:t>Rating for number of miles/sites of treatment group</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dirty="0">
                          <a:solidFill>
                            <a:srgbClr val="FF0000"/>
                          </a:solidFill>
                          <a:effectLst/>
                        </a:rPr>
                        <a:t>0</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i="1" dirty="0">
                          <a:solidFill>
                            <a:srgbClr val="FF0000"/>
                          </a:solidFill>
                          <a:effectLst/>
                        </a:rPr>
                        <a:t>Rating for number of before plus expected after crashes</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dirty="0">
                          <a:solidFill>
                            <a:srgbClr val="FF0000"/>
                          </a:solidFill>
                          <a:effectLst/>
                        </a:rPr>
                        <a:t>5</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dirty="0">
                          <a:effectLst/>
                        </a:rPr>
                        <a:t>Rating for providing at least one traffic volume count in before and after periods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dirty="0">
                          <a:effectLst/>
                        </a:rPr>
                        <a:t>Rating for reference/comparison group and treatment group having similar AADT</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dirty="0">
                          <a:effectLst/>
                        </a:rPr>
                        <a:t>Rating for reference/comparison group and treatment group having similar roadway characteristics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dirty="0">
                          <a:effectLst/>
                        </a:rPr>
                        <a:t>Rating for CMF significance level</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dirty="0">
                          <a:effectLst/>
                        </a:rPr>
                        <a:t>Rating for addressing RTM or system wide implementation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dirty="0">
                          <a:effectLst/>
                        </a:rPr>
                        <a:t>Rating for accounting for spillover/crash migration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5</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dirty="0">
                          <a:effectLst/>
                        </a:rPr>
                        <a:t>Rating for accounting for changes in traffic volume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dirty="0">
                          <a:effectLst/>
                        </a:rPr>
                        <a:t>Rating for accounting for time trends and other changes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dirty="0">
                          <a:effectLst/>
                        </a:rPr>
                        <a:t>Rating for appropriate SPF functional form</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dirty="0">
                          <a:effectLst/>
                        </a:rPr>
                        <a:t>OVERALL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135</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Tree>
    <p:extLst>
      <p:ext uri="{BB962C8B-B14F-4D97-AF65-F5344CB8AC3E}">
        <p14:creationId xmlns:p14="http://schemas.microsoft.com/office/powerpoint/2010/main" val="1114186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lstStyle/>
          <a:p>
            <a:r>
              <a:rPr lang="en-US" sz="3600" i="1" dirty="0">
                <a:latin typeface="Lato" panose="020F0502020204030203" pitchFamily="34" charset="77"/>
              </a:rPr>
              <a:t>CMF ID 9198: 3 Star Rating (Legacy) and </a:t>
            </a:r>
            <a:br>
              <a:rPr lang="en-US" sz="3600" i="1" dirty="0">
                <a:latin typeface="Lato" panose="020F0502020204030203" pitchFamily="34" charset="77"/>
              </a:rPr>
            </a:br>
            <a:r>
              <a:rPr lang="en-US" sz="3600" i="1" dirty="0">
                <a:latin typeface="Lato" panose="020F0502020204030203" pitchFamily="34" charset="77"/>
              </a:rPr>
              <a:t>5 Star Rating (17-72 Rating Scheme)</a:t>
            </a:r>
            <a:endParaRPr lang="en-US" sz="3600" dirty="0">
              <a:latin typeface="Lato" panose="020F0502020204030203" pitchFamily="34" charset="77"/>
            </a:endParaRP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1866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dirty="0">
                          <a:solidFill>
                            <a:schemeClr val="bg1"/>
                          </a:solidFill>
                          <a:effectLst/>
                        </a:rPr>
                        <a:t>Current CMF Clearinghouse Rating Scheme</a:t>
                      </a:r>
                      <a:endParaRPr lang="en-C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dirty="0">
                          <a:effectLst/>
                        </a:rPr>
                        <a:t>Study Design</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2</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dirty="0">
                          <a:effectLst/>
                        </a:rPr>
                        <a:t>Sample Size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dirty="0">
                          <a:effectLst/>
                        </a:rPr>
                        <a:t>Standard Error</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dirty="0">
                          <a:effectLst/>
                        </a:rPr>
                        <a:t>Potential Bias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dirty="0">
                          <a:effectLst/>
                        </a:rPr>
                        <a:t>Data Source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dirty="0">
                          <a:effectLst/>
                        </a:rPr>
                        <a:t>OVERALL SCORE</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9</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dirty="0">
                          <a:effectLst/>
                        </a:rPr>
                        <a:t>3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1866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dirty="0">
                          <a:solidFill>
                            <a:schemeClr val="bg1"/>
                          </a:solidFill>
                          <a:effectLst/>
                        </a:rPr>
                        <a:t>NCHRP 17-72 Rating Scheme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dirty="0">
                          <a:effectLst/>
                        </a:rPr>
                        <a:t>Rating for number of miles/sites of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dirty="0">
                          <a:effectLst/>
                        </a:rPr>
                        <a:t>Rating for number of crashes in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i="1" dirty="0">
                          <a:solidFill>
                            <a:srgbClr val="FF0000"/>
                          </a:solidFill>
                          <a:effectLst/>
                        </a:rPr>
                        <a:t>Rating for number of miles/sites of treatment group</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dirty="0">
                          <a:solidFill>
                            <a:srgbClr val="FF0000"/>
                          </a:solidFill>
                          <a:effectLst/>
                        </a:rPr>
                        <a:t>0</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i="1" dirty="0">
                          <a:solidFill>
                            <a:srgbClr val="FF0000"/>
                          </a:solidFill>
                          <a:effectLst/>
                        </a:rPr>
                        <a:t>Rating for number of before plus expected after crashes</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dirty="0">
                          <a:solidFill>
                            <a:srgbClr val="FF0000"/>
                          </a:solidFill>
                          <a:effectLst/>
                        </a:rPr>
                        <a:t>5</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dirty="0">
                          <a:effectLst/>
                        </a:rPr>
                        <a:t>Rating for providing at least one traffic volume count in before and after periods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dirty="0">
                          <a:effectLst/>
                        </a:rPr>
                        <a:t>Rating for reference/comparison group and treatment group having similar AADT</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dirty="0">
                          <a:effectLst/>
                        </a:rPr>
                        <a:t>Rating for reference/comparison group and treatment group having similar roadway characteristics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dirty="0">
                          <a:effectLst/>
                        </a:rPr>
                        <a:t>Rating for CMF significance level</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dirty="0">
                          <a:effectLst/>
                        </a:rPr>
                        <a:t>Rating for addressing RTM or system wide implementation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dirty="0">
                          <a:effectLst/>
                        </a:rPr>
                        <a:t>Rating for accounting for spillover/crash migration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5</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dirty="0">
                          <a:effectLst/>
                        </a:rPr>
                        <a:t>Rating for accounting for changes in traffic volume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dirty="0">
                          <a:effectLst/>
                        </a:rPr>
                        <a:t>Rating for accounting for time trends and other changes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dirty="0">
                          <a:effectLst/>
                        </a:rPr>
                        <a:t>Rating for appropriate SPF functional form</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dirty="0">
                          <a:effectLst/>
                        </a:rPr>
                        <a:t>OVERALL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135</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
        <p:nvSpPr>
          <p:cNvPr id="7" name="Freeform: Shape 6">
            <a:extLst>
              <a:ext uri="{FF2B5EF4-FFF2-40B4-BE49-F238E27FC236}">
                <a16:creationId xmlns:a16="http://schemas.microsoft.com/office/drawing/2014/main" id="{EB9A775A-6F2A-4AFA-91CF-82EE1924FD81}"/>
              </a:ext>
            </a:extLst>
          </p:cNvPr>
          <p:cNvSpPr/>
          <p:nvPr/>
        </p:nvSpPr>
        <p:spPr>
          <a:xfrm>
            <a:off x="1866900" y="2962073"/>
            <a:ext cx="8458200" cy="2926420"/>
          </a:xfrm>
          <a:custGeom>
            <a:avLst/>
            <a:gdLst>
              <a:gd name="connsiteX0" fmla="*/ 0 w 8458200"/>
              <a:gd name="connsiteY0" fmla="*/ 0 h 2926420"/>
              <a:gd name="connsiteX1" fmla="*/ 8458200 w 8458200"/>
              <a:gd name="connsiteY1" fmla="*/ 0 h 2926420"/>
              <a:gd name="connsiteX2" fmla="*/ 8458200 w 8458200"/>
              <a:gd name="connsiteY2" fmla="*/ 2926420 h 2926420"/>
              <a:gd name="connsiteX3" fmla="*/ 0 w 8458200"/>
              <a:gd name="connsiteY3" fmla="*/ 2926420 h 2926420"/>
            </a:gdLst>
            <a:ahLst/>
            <a:cxnLst>
              <a:cxn ang="0">
                <a:pos x="connsiteX0" y="connsiteY0"/>
              </a:cxn>
              <a:cxn ang="0">
                <a:pos x="connsiteX1" y="connsiteY1"/>
              </a:cxn>
              <a:cxn ang="0">
                <a:pos x="connsiteX2" y="connsiteY2"/>
              </a:cxn>
              <a:cxn ang="0">
                <a:pos x="connsiteX3" y="connsiteY3"/>
              </a:cxn>
            </a:cxnLst>
            <a:rect l="l" t="t" r="r" b="b"/>
            <a:pathLst>
              <a:path w="8458200" h="2926420">
                <a:moveTo>
                  <a:pt x="0" y="0"/>
                </a:moveTo>
                <a:lnTo>
                  <a:pt x="8458200" y="0"/>
                </a:lnTo>
                <a:lnTo>
                  <a:pt x="8458200" y="2926420"/>
                </a:lnTo>
                <a:lnTo>
                  <a:pt x="0" y="29264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399513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lstStyle/>
          <a:p>
            <a:r>
              <a:rPr lang="en-US" sz="3600" i="1" dirty="0">
                <a:latin typeface="Lato" panose="020F0502020204030203" pitchFamily="34" charset="77"/>
              </a:rPr>
              <a:t>CMF ID 9198: 3 Star Rating (Current) and </a:t>
            </a:r>
            <a:br>
              <a:rPr lang="en-US" sz="3600" i="1" dirty="0">
                <a:latin typeface="Lato" panose="020F0502020204030203" pitchFamily="34" charset="77"/>
              </a:rPr>
            </a:br>
            <a:r>
              <a:rPr lang="en-US" sz="3600" i="1" dirty="0">
                <a:latin typeface="Lato" panose="020F0502020204030203" pitchFamily="34" charset="77"/>
              </a:rPr>
              <a:t>5 Star Rating (17-72 Rating Scheme)</a:t>
            </a:r>
            <a:endParaRPr lang="en-US" sz="3600" dirty="0">
              <a:latin typeface="Lato" panose="020F0502020204030203" pitchFamily="34" charset="77"/>
            </a:endParaRP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1866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dirty="0">
                          <a:solidFill>
                            <a:schemeClr val="bg1"/>
                          </a:solidFill>
                          <a:effectLst/>
                        </a:rPr>
                        <a:t>Current CMF Clearinghouse Rating Scheme</a:t>
                      </a:r>
                      <a:endParaRPr lang="en-CA"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dirty="0">
                          <a:effectLst/>
                        </a:rPr>
                        <a:t>Study Design</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2</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dirty="0">
                          <a:effectLst/>
                        </a:rPr>
                        <a:t>Sample Size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dirty="0">
                          <a:effectLst/>
                        </a:rPr>
                        <a:t>Standard Error</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dirty="0">
                          <a:effectLst/>
                        </a:rPr>
                        <a:t>Potential Bias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dirty="0">
                          <a:effectLst/>
                        </a:rPr>
                        <a:t>Data Source</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dirty="0">
                          <a:effectLst/>
                        </a:rPr>
                        <a:t>OVERALL SCORE</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9</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dirty="0">
                          <a:effectLst/>
                        </a:rPr>
                        <a:t>3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1866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dirty="0">
                          <a:solidFill>
                            <a:schemeClr val="bg1"/>
                          </a:solidFill>
                          <a:effectLst/>
                        </a:rPr>
                        <a:t>NCHRP 17-72 Rating Scheme</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dirty="0">
                          <a:effectLst/>
                        </a:rPr>
                        <a:t>Rating for number of miles/sites of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dirty="0">
                          <a:effectLst/>
                        </a:rPr>
                        <a:t>Rating for number of crashes in reference/comparison group</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i="1" dirty="0">
                          <a:solidFill>
                            <a:srgbClr val="FF0000"/>
                          </a:solidFill>
                          <a:effectLst/>
                        </a:rPr>
                        <a:t>Rating for number of miles/sites of treatment group</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dirty="0">
                          <a:solidFill>
                            <a:srgbClr val="FF0000"/>
                          </a:solidFill>
                          <a:effectLst/>
                        </a:rPr>
                        <a:t>0</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i="1" dirty="0">
                          <a:solidFill>
                            <a:srgbClr val="FF0000"/>
                          </a:solidFill>
                          <a:effectLst/>
                        </a:rPr>
                        <a:t>Rating for number of before plus expected after crashes</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dirty="0">
                          <a:solidFill>
                            <a:srgbClr val="FF0000"/>
                          </a:solidFill>
                          <a:effectLst/>
                        </a:rPr>
                        <a:t>5</a:t>
                      </a:r>
                      <a:endParaRPr lang="en-CA" sz="14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dirty="0">
                          <a:effectLst/>
                        </a:rPr>
                        <a:t>Rating for providing at least one traffic volume count in before and after periods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dirty="0">
                          <a:effectLst/>
                        </a:rPr>
                        <a:t>Rating for reference/comparison group and treatment group having similar AADT</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dirty="0">
                          <a:effectLst/>
                        </a:rPr>
                        <a:t>Rating for reference/comparison group and treatment group having similar roadway characteristics</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dirty="0">
                          <a:effectLst/>
                        </a:rPr>
                        <a:t>Rating for CMF significance level</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dirty="0">
                          <a:effectLst/>
                        </a:rPr>
                        <a:t>Rating for addressing RTM or system wide implementation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dirty="0">
                          <a:effectLst/>
                        </a:rPr>
                        <a:t>Rating for accounting for spillover/crash migration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5</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dirty="0">
                          <a:effectLst/>
                        </a:rPr>
                        <a:t>Rating for accounting for changes in traffic volume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dirty="0">
                          <a:effectLst/>
                        </a:rPr>
                        <a:t>Rating for accounting for time trends and other changes </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dirty="0">
                          <a:effectLst/>
                        </a:rPr>
                        <a:t>Rating for appropriate SPF functional form</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dirty="0">
                          <a:effectLst/>
                        </a:rPr>
                        <a:t>10</a:t>
                      </a:r>
                      <a:endParaRPr lang="en-C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dirty="0">
                          <a:effectLst/>
                        </a:rPr>
                        <a:t>OVERALL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135</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dirty="0">
                          <a:effectLst/>
                        </a:rPr>
                        <a:t>STAR RATING</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dirty="0">
                          <a:effectLst/>
                        </a:rPr>
                        <a:t>5 Star</a:t>
                      </a:r>
                      <a:endParaRPr lang="en-CA"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
        <p:nvSpPr>
          <p:cNvPr id="7" name="Freeform: Shape 6">
            <a:extLst>
              <a:ext uri="{FF2B5EF4-FFF2-40B4-BE49-F238E27FC236}">
                <a16:creationId xmlns:a16="http://schemas.microsoft.com/office/drawing/2014/main" id="{35189F96-AACE-434E-8DD3-C6511B9B7C22}"/>
              </a:ext>
            </a:extLst>
          </p:cNvPr>
          <p:cNvSpPr/>
          <p:nvPr/>
        </p:nvSpPr>
        <p:spPr>
          <a:xfrm>
            <a:off x="1866900" y="1438073"/>
            <a:ext cx="8458200" cy="1524000"/>
          </a:xfrm>
          <a:custGeom>
            <a:avLst/>
            <a:gdLst>
              <a:gd name="connsiteX0" fmla="*/ 0 w 8458200"/>
              <a:gd name="connsiteY0" fmla="*/ 0 h 1524000"/>
              <a:gd name="connsiteX1" fmla="*/ 8458200 w 8458200"/>
              <a:gd name="connsiteY1" fmla="*/ 0 h 1524000"/>
              <a:gd name="connsiteX2" fmla="*/ 8458200 w 8458200"/>
              <a:gd name="connsiteY2" fmla="*/ 1524000 h 1524000"/>
              <a:gd name="connsiteX3" fmla="*/ 0 w 845820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8458200" h="1524000">
                <a:moveTo>
                  <a:pt x="0" y="0"/>
                </a:moveTo>
                <a:lnTo>
                  <a:pt x="8458200" y="0"/>
                </a:lnTo>
                <a:lnTo>
                  <a:pt x="8458200" y="1524000"/>
                </a:lnTo>
                <a:lnTo>
                  <a:pt x="0" y="152400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29057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Agenda</a:t>
            </a:r>
            <a:r>
              <a:rPr lang="en-US" dirty="0"/>
              <a:t> </a:t>
            </a:r>
          </a:p>
        </p:txBody>
      </p:sp>
      <p:sp>
        <p:nvSpPr>
          <p:cNvPr id="3" name="Content Placeholder 2"/>
          <p:cNvSpPr>
            <a:spLocks noGrp="1"/>
          </p:cNvSpPr>
          <p:nvPr>
            <p:ph idx="1"/>
          </p:nvPr>
        </p:nvSpPr>
        <p:spPr/>
        <p:txBody>
          <a:bodyPr/>
          <a:lstStyle/>
          <a:p>
            <a:r>
              <a:rPr lang="en-US" dirty="0">
                <a:latin typeface="Lato" panose="020F0502020204030203"/>
              </a:rPr>
              <a:t>CMF Rating Transition </a:t>
            </a:r>
          </a:p>
          <a:p>
            <a:pPr lvl="1"/>
            <a:r>
              <a:rPr lang="en-US" dirty="0">
                <a:latin typeface="Lato" panose="020F0502020204030203"/>
              </a:rPr>
              <a:t>Taha Saleem, UNC Highway Safety Research Center</a:t>
            </a:r>
            <a:endParaRPr lang="en-US" dirty="0">
              <a:latin typeface="Lato" panose="020F0502020204030203"/>
              <a:cs typeface="Arial"/>
            </a:endParaRPr>
          </a:p>
          <a:p>
            <a:r>
              <a:rPr lang="en-US" dirty="0">
                <a:latin typeface="Lato" panose="020F0502020204030203"/>
              </a:rPr>
              <a:t>Questions &amp; Answers </a:t>
            </a:r>
            <a:endParaRPr lang="en-US" dirty="0">
              <a:latin typeface="Lato" panose="020F0502020204030203"/>
              <a:cs typeface="Arial"/>
            </a:endParaRPr>
          </a:p>
          <a:p>
            <a:pPr lvl="1"/>
            <a:r>
              <a:rPr lang="en-US" dirty="0">
                <a:latin typeface="Lato" panose="020F0502020204030203"/>
              </a:rPr>
              <a:t>Dave Petrucci, FHWA Resource Center</a:t>
            </a:r>
            <a:endParaRPr lang="en-US" dirty="0">
              <a:latin typeface="Lato" panose="020F0502020204030203"/>
              <a:cs typeface="Arial"/>
            </a:endParaRPr>
          </a:p>
          <a:p>
            <a:r>
              <a:rPr lang="en-US" dirty="0">
                <a:latin typeface="Lato" panose="020F0502020204030203"/>
              </a:rPr>
              <a:t>Wrap-up </a:t>
            </a:r>
            <a:endParaRPr lang="en-US" dirty="0">
              <a:latin typeface="Lato" panose="020F0502020204030203"/>
              <a:cs typeface="Arial"/>
            </a:endParaRPr>
          </a:p>
          <a:p>
            <a:pPr lvl="1"/>
            <a:r>
              <a:rPr lang="en-US" dirty="0">
                <a:latin typeface="Lato" panose="020F0502020204030203"/>
              </a:rPr>
              <a:t>Karen Scurry, FHWA Office of Safety</a:t>
            </a:r>
            <a:endParaRPr lang="en-US" dirty="0">
              <a:latin typeface="Lato" panose="020F0502020204030203"/>
              <a:cs typeface="Arial"/>
            </a:endParaRPr>
          </a:p>
        </p:txBody>
      </p:sp>
    </p:spTree>
    <p:extLst>
      <p:ext uri="{BB962C8B-B14F-4D97-AF65-F5344CB8AC3E}">
        <p14:creationId xmlns:p14="http://schemas.microsoft.com/office/powerpoint/2010/main" val="1824821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70AF-21F4-40EC-8969-D92062AD065E}"/>
              </a:ext>
            </a:extLst>
          </p:cNvPr>
          <p:cNvSpPr>
            <a:spLocks noGrp="1"/>
          </p:cNvSpPr>
          <p:nvPr>
            <p:ph type="title"/>
          </p:nvPr>
        </p:nvSpPr>
        <p:spPr/>
        <p:txBody>
          <a:bodyPr/>
          <a:lstStyle/>
          <a:p>
            <a:r>
              <a:rPr lang="en-US" dirty="0">
                <a:latin typeface="Lato"/>
                <a:cs typeface="Arial"/>
              </a:rPr>
              <a:t>Poll</a:t>
            </a:r>
            <a:endParaRPr lang="en-US" dirty="0">
              <a:latin typeface="Lato"/>
            </a:endParaRPr>
          </a:p>
        </p:txBody>
      </p:sp>
      <p:sp>
        <p:nvSpPr>
          <p:cNvPr id="3" name="Content Placeholder 2">
            <a:extLst>
              <a:ext uri="{FF2B5EF4-FFF2-40B4-BE49-F238E27FC236}">
                <a16:creationId xmlns:a16="http://schemas.microsoft.com/office/drawing/2014/main" id="{3D2E139E-54E0-4009-BCD8-2FBE64EEC433}"/>
              </a:ext>
            </a:extLst>
          </p:cNvPr>
          <p:cNvSpPr>
            <a:spLocks noGrp="1"/>
          </p:cNvSpPr>
          <p:nvPr>
            <p:ph idx="1"/>
          </p:nvPr>
        </p:nvSpPr>
        <p:spPr/>
        <p:txBody>
          <a:bodyPr/>
          <a:lstStyle/>
          <a:p>
            <a:pPr>
              <a:buFont typeface="Calibri,Calibri_MSFontService,Sans-Serif"/>
            </a:pPr>
            <a:r>
              <a:rPr lang="en-US" sz="2800" dirty="0">
                <a:latin typeface="Lato"/>
                <a:ea typeface="+mn-lt"/>
                <a:cs typeface="+mn-lt"/>
              </a:rPr>
              <a:t>Do you expect the new ratings to impact you and/or your customers? (select one answer)</a:t>
            </a:r>
          </a:p>
          <a:p>
            <a:pPr lvl="1">
              <a:buFont typeface="Calibri,Calibri_MSFontService,Sans-Serif"/>
              <a:buChar char="–"/>
            </a:pPr>
            <a:r>
              <a:rPr lang="en-US" sz="2400" dirty="0">
                <a:latin typeface="Lato"/>
                <a:ea typeface="+mn-lt"/>
                <a:cs typeface="+mn-lt"/>
              </a:rPr>
              <a:t>Yes, definitely</a:t>
            </a:r>
          </a:p>
          <a:p>
            <a:pPr lvl="1">
              <a:buFont typeface="Calibri,Calibri_MSFontService,Sans-Serif"/>
              <a:buChar char="–"/>
            </a:pPr>
            <a:r>
              <a:rPr lang="en-US" sz="2400" dirty="0">
                <a:latin typeface="Lato"/>
                <a:ea typeface="+mn-lt"/>
                <a:cs typeface="+mn-lt"/>
              </a:rPr>
              <a:t>Yes, likely but not in a significant way</a:t>
            </a:r>
          </a:p>
          <a:p>
            <a:pPr lvl="1">
              <a:buFont typeface="Calibri,Calibri_MSFontService,Sans-Serif"/>
              <a:buChar char="–"/>
            </a:pPr>
            <a:r>
              <a:rPr lang="en-US" sz="2400" dirty="0">
                <a:latin typeface="Lato"/>
                <a:ea typeface="+mn-lt"/>
                <a:cs typeface="+mn-lt"/>
              </a:rPr>
              <a:t>No, it’s unlikely</a:t>
            </a:r>
          </a:p>
          <a:p>
            <a:pPr lvl="1">
              <a:buFont typeface="Calibri,Calibri_MSFontService,Sans-Serif"/>
              <a:buChar char="–"/>
            </a:pPr>
            <a:r>
              <a:rPr lang="en-US" sz="2400" dirty="0">
                <a:latin typeface="Lato"/>
                <a:ea typeface="+mn-lt"/>
                <a:cs typeface="+mn-lt"/>
              </a:rPr>
              <a:t>No, absolutely not</a:t>
            </a:r>
          </a:p>
          <a:p>
            <a:pPr lvl="1">
              <a:buFont typeface="Calibri,Calibri_MSFontService,Sans-Serif"/>
              <a:buChar char="–"/>
            </a:pPr>
            <a:r>
              <a:rPr lang="en-US" sz="2400" dirty="0">
                <a:latin typeface="Lato"/>
                <a:ea typeface="+mn-lt"/>
                <a:cs typeface="+mn-lt"/>
              </a:rPr>
              <a:t>I’m not sure</a:t>
            </a:r>
          </a:p>
          <a:p>
            <a:pPr marL="0" indent="0">
              <a:buNone/>
            </a:pPr>
            <a:endParaRPr lang="en-US" dirty="0">
              <a:cs typeface="Arial"/>
            </a:endParaRPr>
          </a:p>
        </p:txBody>
      </p:sp>
    </p:spTree>
    <p:extLst>
      <p:ext uri="{BB962C8B-B14F-4D97-AF65-F5344CB8AC3E}">
        <p14:creationId xmlns:p14="http://schemas.microsoft.com/office/powerpoint/2010/main" val="211739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Navigating the Rating Changes on the CMF Clearinghouse Website</a:t>
            </a:r>
          </a:p>
        </p:txBody>
      </p:sp>
    </p:spTree>
    <p:extLst>
      <p:ext uri="{BB962C8B-B14F-4D97-AF65-F5344CB8AC3E}">
        <p14:creationId xmlns:p14="http://schemas.microsoft.com/office/powerpoint/2010/main" val="4060423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113"/>
            <a:ext cx="8229600" cy="1143000"/>
          </a:xfrm>
        </p:spPr>
        <p:txBody>
          <a:bodyPr/>
          <a:lstStyle/>
          <a:p>
            <a:r>
              <a:rPr lang="en-US" dirty="0">
                <a:latin typeface="Lato"/>
              </a:rPr>
              <a:t>CMF Clearinghouse Website</a:t>
            </a:r>
          </a:p>
        </p:txBody>
      </p:sp>
      <p:pic>
        <p:nvPicPr>
          <p:cNvPr id="5" name="Picture 7">
            <a:extLst>
              <a:ext uri="{FF2B5EF4-FFF2-40B4-BE49-F238E27FC236}">
                <a16:creationId xmlns:a16="http://schemas.microsoft.com/office/drawing/2014/main" id="{01F6CAB6-9CD5-4474-A0D8-9E227AC63767}"/>
              </a:ext>
            </a:extLst>
          </p:cNvPr>
          <p:cNvPicPr>
            <a:picLocks noGrp="1" noChangeAspect="1"/>
          </p:cNvPicPr>
          <p:nvPr>
            <p:ph idx="1"/>
          </p:nvPr>
        </p:nvPicPr>
        <p:blipFill rotWithShape="1">
          <a:blip r:embed="rId3"/>
          <a:srcRect l="-266" t="10220" r="8149" b="157"/>
          <a:stretch/>
        </p:blipFill>
        <p:spPr>
          <a:xfrm>
            <a:off x="2390035" y="1295400"/>
            <a:ext cx="7411929" cy="4056283"/>
          </a:xfrm>
        </p:spPr>
      </p:pic>
      <p:sp>
        <p:nvSpPr>
          <p:cNvPr id="9" name="TextBox 8">
            <a:extLst>
              <a:ext uri="{FF2B5EF4-FFF2-40B4-BE49-F238E27FC236}">
                <a16:creationId xmlns:a16="http://schemas.microsoft.com/office/drawing/2014/main" id="{8A01D636-024D-4C5D-969D-BA9C1ECD2574}"/>
              </a:ext>
            </a:extLst>
          </p:cNvPr>
          <p:cNvSpPr txBox="1"/>
          <p:nvPr/>
        </p:nvSpPr>
        <p:spPr>
          <a:xfrm>
            <a:off x="2517183" y="5558061"/>
            <a:ext cx="7407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Arial"/>
                <a:cs typeface="Arial"/>
                <a:hlinkClick r:id="rId4"/>
              </a:rPr>
              <a:t>http://www.cmfclearinghouse.org</a:t>
            </a:r>
            <a:endParaRPr lang="en-US" b="1" dirty="0">
              <a:latin typeface="Arial"/>
              <a:cs typeface="Arial"/>
            </a:endParaRPr>
          </a:p>
          <a:p>
            <a:endParaRPr lang="en-US" dirty="0">
              <a:cs typeface="Arial"/>
            </a:endParaRPr>
          </a:p>
        </p:txBody>
      </p:sp>
    </p:spTree>
    <p:extLst>
      <p:ext uri="{BB962C8B-B14F-4D97-AF65-F5344CB8AC3E}">
        <p14:creationId xmlns:p14="http://schemas.microsoft.com/office/powerpoint/2010/main" val="206927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BAF3-7F6C-45B1-82D2-CA38E3790CC2}"/>
              </a:ext>
            </a:extLst>
          </p:cNvPr>
          <p:cNvSpPr>
            <a:spLocks noGrp="1"/>
          </p:cNvSpPr>
          <p:nvPr>
            <p:ph type="title"/>
          </p:nvPr>
        </p:nvSpPr>
        <p:spPr/>
        <p:txBody>
          <a:bodyPr/>
          <a:lstStyle/>
          <a:p>
            <a:r>
              <a:rPr lang="en-US" dirty="0">
                <a:latin typeface="Lato"/>
              </a:rPr>
              <a:t>Updated CMF Star Ratings Page</a:t>
            </a:r>
          </a:p>
        </p:txBody>
      </p:sp>
      <p:pic>
        <p:nvPicPr>
          <p:cNvPr id="4" name="Content Placeholder 3"/>
          <p:cNvPicPr>
            <a:picLocks noGrp="1" noChangeAspect="1"/>
          </p:cNvPicPr>
          <p:nvPr>
            <p:ph idx="1"/>
          </p:nvPr>
        </p:nvPicPr>
        <p:blipFill rotWithShape="1">
          <a:blip r:embed="rId3"/>
          <a:srcRect t="14511" r="7790"/>
          <a:stretch/>
        </p:blipFill>
        <p:spPr>
          <a:xfrm>
            <a:off x="1704404" y="1219200"/>
            <a:ext cx="8783192" cy="4580392"/>
          </a:xfrm>
          <a:prstGeom prst="rect">
            <a:avLst/>
          </a:prstGeom>
        </p:spPr>
      </p:pic>
      <p:sp>
        <p:nvSpPr>
          <p:cNvPr id="5" name="TextBox 4">
            <a:extLst>
              <a:ext uri="{FF2B5EF4-FFF2-40B4-BE49-F238E27FC236}">
                <a16:creationId xmlns:a16="http://schemas.microsoft.com/office/drawing/2014/main" id="{5179A15D-64C0-442C-9231-1AD4F525801E}"/>
              </a:ext>
            </a:extLst>
          </p:cNvPr>
          <p:cNvSpPr txBox="1"/>
          <p:nvPr/>
        </p:nvSpPr>
        <p:spPr>
          <a:xfrm>
            <a:off x="3402969" y="5799592"/>
            <a:ext cx="53860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4"/>
              </a:rPr>
              <a:t>http://www.cmfclearinghouse.org/changes.cfm</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1108720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Comparison Spreadsheet</a:t>
            </a:r>
          </a:p>
        </p:txBody>
      </p:sp>
      <p:pic>
        <p:nvPicPr>
          <p:cNvPr id="6" name="Content Placeholder 5">
            <a:extLst>
              <a:ext uri="{FF2B5EF4-FFF2-40B4-BE49-F238E27FC236}">
                <a16:creationId xmlns:a16="http://schemas.microsoft.com/office/drawing/2014/main" id="{28550884-5380-4DCC-8B97-89258B5ED826}"/>
              </a:ext>
            </a:extLst>
          </p:cNvPr>
          <p:cNvPicPr>
            <a:picLocks noGrp="1" noChangeAspect="1"/>
          </p:cNvPicPr>
          <p:nvPr>
            <p:ph idx="1"/>
          </p:nvPr>
        </p:nvPicPr>
        <p:blipFill>
          <a:blip r:embed="rId3"/>
          <a:stretch>
            <a:fillRect/>
          </a:stretch>
        </p:blipFill>
        <p:spPr>
          <a:xfrm>
            <a:off x="931078" y="1295400"/>
            <a:ext cx="10329844" cy="4525963"/>
          </a:xfrm>
        </p:spPr>
      </p:pic>
      <p:sp>
        <p:nvSpPr>
          <p:cNvPr id="4" name="TextBox 3">
            <a:extLst>
              <a:ext uri="{FF2B5EF4-FFF2-40B4-BE49-F238E27FC236}">
                <a16:creationId xmlns:a16="http://schemas.microsoft.com/office/drawing/2014/main" id="{AC3F54D4-E444-4340-AC4C-48A932B72C6E}"/>
              </a:ext>
            </a:extLst>
          </p:cNvPr>
          <p:cNvSpPr txBox="1"/>
          <p:nvPr/>
        </p:nvSpPr>
        <p:spPr>
          <a:xfrm>
            <a:off x="2162826" y="5821363"/>
            <a:ext cx="7866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4"/>
              </a:rPr>
              <a:t>http://www.cmfclearinghouse.org/collateral/Ratings_Comparison.xlsx</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2090345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Star Quality Rating Page</a:t>
            </a:r>
          </a:p>
        </p:txBody>
      </p:sp>
      <p:pic>
        <p:nvPicPr>
          <p:cNvPr id="4" name="Content Placeholder 3"/>
          <p:cNvPicPr>
            <a:picLocks noGrp="1" noChangeAspect="1"/>
          </p:cNvPicPr>
          <p:nvPr>
            <p:ph idx="1"/>
          </p:nvPr>
        </p:nvPicPr>
        <p:blipFill rotWithShape="1">
          <a:blip r:embed="rId3"/>
          <a:srcRect t="15393" r="7924"/>
          <a:stretch/>
        </p:blipFill>
        <p:spPr>
          <a:xfrm>
            <a:off x="457200" y="1386834"/>
            <a:ext cx="7408535" cy="3829277"/>
          </a:xfrm>
          <a:prstGeom prst="rect">
            <a:avLst/>
          </a:prstGeom>
        </p:spPr>
      </p:pic>
      <p:pic>
        <p:nvPicPr>
          <p:cNvPr id="5" name="Picture 4"/>
          <p:cNvPicPr>
            <a:picLocks noChangeAspect="1"/>
          </p:cNvPicPr>
          <p:nvPr/>
        </p:nvPicPr>
        <p:blipFill rotWithShape="1">
          <a:blip r:embed="rId4"/>
          <a:srcRect l="1" t="14868" r="6816" b="30385"/>
          <a:stretch/>
        </p:blipFill>
        <p:spPr>
          <a:xfrm>
            <a:off x="3390090" y="2842098"/>
            <a:ext cx="8531157" cy="2819400"/>
          </a:xfrm>
          <a:prstGeom prst="rect">
            <a:avLst/>
          </a:prstGeom>
        </p:spPr>
      </p:pic>
      <p:sp>
        <p:nvSpPr>
          <p:cNvPr id="6" name="TextBox 5">
            <a:extLst>
              <a:ext uri="{FF2B5EF4-FFF2-40B4-BE49-F238E27FC236}">
                <a16:creationId xmlns:a16="http://schemas.microsoft.com/office/drawing/2014/main" id="{275CBAA0-2E7A-43EE-82BE-B83326B4A4AD}"/>
              </a:ext>
            </a:extLst>
          </p:cNvPr>
          <p:cNvSpPr txBox="1"/>
          <p:nvPr/>
        </p:nvSpPr>
        <p:spPr>
          <a:xfrm>
            <a:off x="3710313" y="5791200"/>
            <a:ext cx="47713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5"/>
              </a:rPr>
              <a:t>http://www.cmfclearinghouse.org/sqr.cfm</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30902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a:rPr>
              <a:t>CMF Details Page </a:t>
            </a:r>
          </a:p>
        </p:txBody>
      </p:sp>
      <p:pic>
        <p:nvPicPr>
          <p:cNvPr id="4" name="Content Placeholder 3"/>
          <p:cNvPicPr>
            <a:picLocks noGrp="1" noChangeAspect="1"/>
          </p:cNvPicPr>
          <p:nvPr>
            <p:ph idx="1"/>
          </p:nvPr>
        </p:nvPicPr>
        <p:blipFill rotWithShape="1">
          <a:blip r:embed="rId3"/>
          <a:srcRect t="14912" r="7790"/>
          <a:stretch/>
        </p:blipFill>
        <p:spPr>
          <a:xfrm>
            <a:off x="2386289" y="1295400"/>
            <a:ext cx="7419421" cy="3851049"/>
          </a:xfrm>
          <a:prstGeom prst="rect">
            <a:avLst/>
          </a:prstGeom>
        </p:spPr>
      </p:pic>
      <p:pic>
        <p:nvPicPr>
          <p:cNvPr id="5" name="Picture 4"/>
          <p:cNvPicPr>
            <a:picLocks noChangeAspect="1"/>
          </p:cNvPicPr>
          <p:nvPr/>
        </p:nvPicPr>
        <p:blipFill rotWithShape="1">
          <a:blip r:embed="rId4"/>
          <a:srcRect t="59736" r="26191" b="23545"/>
          <a:stretch/>
        </p:blipFill>
        <p:spPr>
          <a:xfrm>
            <a:off x="1524000" y="2690918"/>
            <a:ext cx="9144000" cy="1165124"/>
          </a:xfrm>
          <a:prstGeom prst="rect">
            <a:avLst/>
          </a:prstGeom>
        </p:spPr>
      </p:pic>
      <p:sp>
        <p:nvSpPr>
          <p:cNvPr id="6" name="TextBox 5">
            <a:extLst>
              <a:ext uri="{FF2B5EF4-FFF2-40B4-BE49-F238E27FC236}">
                <a16:creationId xmlns:a16="http://schemas.microsoft.com/office/drawing/2014/main" id="{A367BA1D-DCC1-4E1A-B7FD-1D9151494BCB}"/>
              </a:ext>
            </a:extLst>
          </p:cNvPr>
          <p:cNvSpPr txBox="1"/>
          <p:nvPr/>
        </p:nvSpPr>
        <p:spPr>
          <a:xfrm>
            <a:off x="2807655" y="5242518"/>
            <a:ext cx="65766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5"/>
              </a:rPr>
              <a:t>http://www.cmfclearinghouse.org/detail.cfm?facid=XXXXX</a:t>
            </a:r>
            <a:r>
              <a:rPr lang="en-US" b="1" dirty="0">
                <a:latin typeface="Lato" panose="020F0502020204030203"/>
                <a:cs typeface="Arial"/>
              </a:rPr>
              <a:t> </a:t>
            </a:r>
            <a:endParaRPr lang="en-US" b="1" dirty="0">
              <a:latin typeface="Lato" panose="020F0502020204030203"/>
            </a:endParaRPr>
          </a:p>
        </p:txBody>
      </p:sp>
      <p:sp>
        <p:nvSpPr>
          <p:cNvPr id="8" name="TextBox 7">
            <a:extLst>
              <a:ext uri="{FF2B5EF4-FFF2-40B4-BE49-F238E27FC236}">
                <a16:creationId xmlns:a16="http://schemas.microsoft.com/office/drawing/2014/main" id="{515CE9C0-9E80-47FA-AD03-372D059D4496}"/>
              </a:ext>
            </a:extLst>
          </p:cNvPr>
          <p:cNvSpPr txBox="1"/>
          <p:nvPr/>
        </p:nvSpPr>
        <p:spPr>
          <a:xfrm>
            <a:off x="1519136" y="5606986"/>
            <a:ext cx="9144000" cy="369332"/>
          </a:xfrm>
          <a:prstGeom prst="rect">
            <a:avLst/>
          </a:prstGeom>
          <a:noFill/>
        </p:spPr>
        <p:txBody>
          <a:bodyPr wrap="square">
            <a:spAutoFit/>
          </a:bodyPr>
          <a:lstStyle/>
          <a:p>
            <a:pPr algn="ctr"/>
            <a:r>
              <a:rPr lang="en-US" u="none" strike="noStrike" baseline="0" dirty="0">
                <a:latin typeface="Lato" panose="020F0502020204030203"/>
              </a:rPr>
              <a:t>Replace </a:t>
            </a:r>
            <a:r>
              <a:rPr lang="en-US" b="1" u="none" strike="noStrike" baseline="0" dirty="0">
                <a:latin typeface="Lato" panose="020F0502020204030203"/>
              </a:rPr>
              <a:t>XXXXX </a:t>
            </a:r>
            <a:r>
              <a:rPr lang="en-US" u="none" strike="noStrike" baseline="0" dirty="0">
                <a:latin typeface="Lato" panose="020F0502020204030203"/>
              </a:rPr>
              <a:t>in the above URL with the CMF ID</a:t>
            </a:r>
            <a:endParaRPr lang="en-CA" dirty="0">
              <a:latin typeface="Lato" panose="020F0502020204030203"/>
            </a:endParaRPr>
          </a:p>
        </p:txBody>
      </p:sp>
    </p:spTree>
    <p:extLst>
      <p:ext uri="{BB962C8B-B14F-4D97-AF65-F5344CB8AC3E}">
        <p14:creationId xmlns:p14="http://schemas.microsoft.com/office/powerpoint/2010/main" val="14842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Score Details</a:t>
            </a:r>
          </a:p>
        </p:txBody>
      </p:sp>
      <p:pic>
        <p:nvPicPr>
          <p:cNvPr id="4" name="Content Placeholder 3"/>
          <p:cNvPicPr>
            <a:picLocks noGrp="1" noChangeAspect="1"/>
          </p:cNvPicPr>
          <p:nvPr>
            <p:ph idx="1"/>
          </p:nvPr>
        </p:nvPicPr>
        <p:blipFill rotWithShape="1">
          <a:blip r:embed="rId3"/>
          <a:srcRect t="14431" r="7654"/>
          <a:stretch/>
        </p:blipFill>
        <p:spPr>
          <a:xfrm>
            <a:off x="1890047" y="1295400"/>
            <a:ext cx="8411905" cy="4384448"/>
          </a:xfrm>
          <a:prstGeom prst="rect">
            <a:avLst/>
          </a:prstGeom>
        </p:spPr>
      </p:pic>
    </p:spTree>
    <p:extLst>
      <p:ext uri="{BB962C8B-B14F-4D97-AF65-F5344CB8AC3E}">
        <p14:creationId xmlns:p14="http://schemas.microsoft.com/office/powerpoint/2010/main" val="3996527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Questions &amp; Answers</a:t>
            </a:r>
          </a:p>
        </p:txBody>
      </p:sp>
    </p:spTree>
    <p:extLst>
      <p:ext uri="{BB962C8B-B14F-4D97-AF65-F5344CB8AC3E}">
        <p14:creationId xmlns:p14="http://schemas.microsoft.com/office/powerpoint/2010/main" val="3499881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467880" cy="1143000"/>
          </a:xfrm>
        </p:spPr>
        <p:txBody>
          <a:bodyPr/>
          <a:lstStyle/>
          <a:p>
            <a:pPr algn="l"/>
            <a:r>
              <a:rPr lang="en-US" sz="4000" u="sng" dirty="0">
                <a:latin typeface="Lato" panose="020F0502020204030203"/>
                <a:ea typeface="+mj-lt"/>
                <a:cs typeface="+mj-lt"/>
              </a:rPr>
              <a:t>What should I do next, if anything?</a:t>
            </a:r>
          </a:p>
        </p:txBody>
      </p:sp>
      <p:sp>
        <p:nvSpPr>
          <p:cNvPr id="3" name="Content Placeholder 2"/>
          <p:cNvSpPr>
            <a:spLocks noGrp="1"/>
          </p:cNvSpPr>
          <p:nvPr>
            <p:ph idx="1"/>
          </p:nvPr>
        </p:nvSpPr>
        <p:spPr/>
        <p:txBody>
          <a:bodyPr/>
          <a:lstStyle/>
          <a:p>
            <a:r>
              <a:rPr lang="en-US" i="1" dirty="0">
                <a:latin typeface="Lato" panose="020F0502020204030203"/>
                <a:cs typeface="Arial"/>
              </a:rPr>
              <a:t>It depends, but if you, your organization, or your projects are using or developing CMF's, and their star quality ratings are of interest, we encourage you to review the changes discussed today.</a:t>
            </a:r>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59892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CMF Inclusion Criteria</a:t>
            </a:r>
            <a:endParaRPr lang="en-US" dirty="0"/>
          </a:p>
        </p:txBody>
      </p:sp>
      <p:sp>
        <p:nvSpPr>
          <p:cNvPr id="3" name="Content Placeholder 2"/>
          <p:cNvSpPr>
            <a:spLocks noGrp="1"/>
          </p:cNvSpPr>
          <p:nvPr>
            <p:ph idx="1"/>
          </p:nvPr>
        </p:nvSpPr>
        <p:spPr/>
        <p:txBody>
          <a:bodyPr/>
          <a:lstStyle/>
          <a:p>
            <a:r>
              <a:rPr lang="en-US" dirty="0">
                <a:latin typeface="Lato" panose="020F0502020204030203"/>
              </a:rPr>
              <a:t>The CMF Clearinghouse presents CMFs from studies that meet the following criteria:</a:t>
            </a:r>
          </a:p>
          <a:p>
            <a:pPr lvl="1"/>
            <a:r>
              <a:rPr lang="en-US" sz="2600" dirty="0">
                <a:latin typeface="Lato" panose="020F0502020204030203"/>
              </a:rPr>
              <a:t>The study must be based on </a:t>
            </a:r>
            <a:r>
              <a:rPr lang="en-US" sz="2600" b="1" u="sng" dirty="0">
                <a:latin typeface="Lato" panose="020F0502020204030203"/>
              </a:rPr>
              <a:t>crash data</a:t>
            </a:r>
          </a:p>
          <a:p>
            <a:pPr lvl="1"/>
            <a:r>
              <a:rPr lang="en-US" sz="2600" dirty="0">
                <a:latin typeface="Lato" panose="020F0502020204030203"/>
              </a:rPr>
              <a:t>The study must have the objective of </a:t>
            </a:r>
            <a:r>
              <a:rPr lang="en-US" sz="2600" b="1" u="sng" dirty="0">
                <a:latin typeface="Lato" panose="020F0502020204030203"/>
              </a:rPr>
              <a:t>quantifying the safety effect</a:t>
            </a:r>
            <a:r>
              <a:rPr lang="en-US" sz="2600" u="sng" dirty="0">
                <a:latin typeface="Lato" panose="020F0502020204030203"/>
              </a:rPr>
              <a:t> </a:t>
            </a:r>
            <a:r>
              <a:rPr lang="en-US" sz="2600" dirty="0">
                <a:latin typeface="Lato" panose="020F0502020204030203"/>
              </a:rPr>
              <a:t>of a roadway feature or characteristic  </a:t>
            </a:r>
          </a:p>
          <a:p>
            <a:pPr lvl="1"/>
            <a:r>
              <a:rPr lang="en-US" sz="2600" dirty="0">
                <a:latin typeface="Lato" panose="020F0502020204030203"/>
                <a:cs typeface="Arial"/>
              </a:rPr>
              <a:t>The study must be focused on determining the safety effect of an </a:t>
            </a:r>
            <a:r>
              <a:rPr lang="en-US" sz="2600" b="1" u="sng" dirty="0">
                <a:latin typeface="Lato" panose="020F0502020204030203"/>
                <a:cs typeface="Arial"/>
              </a:rPr>
              <a:t>infrastructure</a:t>
            </a:r>
            <a:r>
              <a:rPr lang="en-US" sz="2600" dirty="0">
                <a:latin typeface="Lato" panose="020F0502020204030203"/>
                <a:cs typeface="Arial"/>
              </a:rPr>
              <a:t> characteristic, feature, or modification that would fall under engineering responsibilities</a:t>
            </a:r>
          </a:p>
          <a:p>
            <a:pPr lvl="1"/>
            <a:r>
              <a:rPr lang="en-US" sz="2600" dirty="0">
                <a:latin typeface="Lato" panose="020F0502020204030203"/>
                <a:cs typeface="Arial"/>
              </a:rPr>
              <a:t>The study must </a:t>
            </a:r>
            <a:r>
              <a:rPr lang="en-US" sz="2600" b="1" u="sng" dirty="0">
                <a:latin typeface="Lato" panose="020F0502020204030203"/>
                <a:cs typeface="Arial"/>
              </a:rPr>
              <a:t>explicitly present </a:t>
            </a:r>
            <a:r>
              <a:rPr lang="en-US" sz="2600" dirty="0">
                <a:latin typeface="Lato" panose="020F0502020204030203"/>
                <a:cs typeface="Arial"/>
              </a:rPr>
              <a:t>quantified CMF values or CMFunctions</a:t>
            </a:r>
          </a:p>
        </p:txBody>
      </p:sp>
    </p:spTree>
    <p:extLst>
      <p:ext uri="{BB962C8B-B14F-4D97-AF65-F5344CB8AC3E}">
        <p14:creationId xmlns:p14="http://schemas.microsoft.com/office/powerpoint/2010/main" val="396997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Lato" panose="020F0502020204030203"/>
                <a:ea typeface="+mj-lt"/>
                <a:cs typeface="+mj-lt"/>
              </a:rPr>
              <a:t>Has FHWA changed CMF's?</a:t>
            </a:r>
          </a:p>
        </p:txBody>
      </p:sp>
      <p:sp>
        <p:nvSpPr>
          <p:cNvPr id="3" name="Content Placeholder 2"/>
          <p:cNvSpPr>
            <a:spLocks noGrp="1"/>
          </p:cNvSpPr>
          <p:nvPr>
            <p:ph idx="1"/>
          </p:nvPr>
        </p:nvSpPr>
        <p:spPr/>
        <p:txBody>
          <a:bodyPr/>
          <a:lstStyle/>
          <a:p>
            <a:r>
              <a:rPr lang="en-US" i="1" dirty="0">
                <a:latin typeface="Lato" panose="020F0502020204030203"/>
                <a:cs typeface="Arial"/>
              </a:rPr>
              <a:t>No, the CMF/CRF values themselves remain the same.  The only changes are the updated score and resultant star quality rating using the rating system discussed during this webinar.  </a:t>
            </a:r>
            <a:endParaRPr lang="en-US" i="1" dirty="0">
              <a:latin typeface="Lato" panose="020F0502020204030203"/>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826776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a:latin typeface="Lato"/>
                <a:ea typeface="+mj-lt"/>
                <a:cs typeface="+mj-lt"/>
              </a:rPr>
              <a:t>Will users still have access to the previous star quality ratings?</a:t>
            </a:r>
            <a:endParaRPr lang="en-US" sz="4000" u="sng" dirty="0">
              <a:latin typeface="Lato"/>
              <a:cs typeface="Arial"/>
            </a:endParaRPr>
          </a:p>
        </p:txBody>
      </p:sp>
      <p:sp>
        <p:nvSpPr>
          <p:cNvPr id="3" name="Content Placeholder 2"/>
          <p:cNvSpPr>
            <a:spLocks noGrp="1"/>
          </p:cNvSpPr>
          <p:nvPr>
            <p:ph idx="1"/>
          </p:nvPr>
        </p:nvSpPr>
        <p:spPr>
          <a:xfrm>
            <a:off x="609600" y="1845927"/>
            <a:ext cx="10972800" cy="4280237"/>
          </a:xfrm>
        </p:spPr>
        <p:txBody>
          <a:bodyPr/>
          <a:lstStyle/>
          <a:p>
            <a:r>
              <a:rPr lang="en-US" i="1" dirty="0">
                <a:latin typeface="Lato"/>
                <a:cs typeface="Arial"/>
              </a:rPr>
              <a:t>Yes, the Clearinghouse includes a comparison spreadsheet that contains both legacy and updated star quality ratings.  </a:t>
            </a:r>
            <a:r>
              <a:rPr lang="en-US" i="1" dirty="0">
                <a:latin typeface="Lato"/>
                <a:ea typeface="+mn-lt"/>
                <a:cs typeface="+mn-lt"/>
              </a:rPr>
              <a:t>All CMF's added to the Clearinghouse after February 15, 2021 will be rated using the updated rating system. Visit this URL below:</a:t>
            </a:r>
            <a:endParaRPr lang="en-US" i="1" dirty="0">
              <a:latin typeface="Lato"/>
              <a:cs typeface="Arial"/>
            </a:endParaRPr>
          </a:p>
        </p:txBody>
      </p:sp>
      <p:sp>
        <p:nvSpPr>
          <p:cNvPr id="4" name="TextBox 3">
            <a:extLst>
              <a:ext uri="{FF2B5EF4-FFF2-40B4-BE49-F238E27FC236}">
                <a16:creationId xmlns:a16="http://schemas.microsoft.com/office/drawing/2014/main" id="{6D3953FE-3057-41EE-8A9C-4BC2835B4718}"/>
              </a:ext>
            </a:extLst>
          </p:cNvPr>
          <p:cNvSpPr txBox="1"/>
          <p:nvPr/>
        </p:nvSpPr>
        <p:spPr>
          <a:xfrm>
            <a:off x="2162826" y="4495800"/>
            <a:ext cx="78663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2"/>
              </a:rPr>
              <a:t>http://www.cmfclearinghouse.org/collateral/Ratings_Comparison.xlsx</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163273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Lato" panose="020F0502020204030203"/>
                <a:ea typeface="+mj-lt"/>
                <a:cs typeface="+mj-lt"/>
              </a:rPr>
              <a:t>Should I select CMF based solely on the Star Rating?</a:t>
            </a:r>
          </a:p>
        </p:txBody>
      </p:sp>
      <p:sp>
        <p:nvSpPr>
          <p:cNvPr id="3" name="Content Placeholder 2"/>
          <p:cNvSpPr>
            <a:spLocks noGrp="1"/>
          </p:cNvSpPr>
          <p:nvPr>
            <p:ph idx="1"/>
          </p:nvPr>
        </p:nvSpPr>
        <p:spPr/>
        <p:txBody>
          <a:bodyPr/>
          <a:lstStyle/>
          <a:p>
            <a:r>
              <a:rPr lang="en-US" i="1" dirty="0">
                <a:latin typeface="Lato" panose="020F0502020204030203"/>
                <a:cs typeface="Arial"/>
              </a:rPr>
              <a:t>No. Star ratings should not be the sole factor used to select CMFs.  </a:t>
            </a:r>
          </a:p>
          <a:p>
            <a:endParaRPr lang="en-US" i="1" dirty="0">
              <a:latin typeface="Lato" panose="020F0502020204030203"/>
              <a:cs typeface="Arial"/>
            </a:endParaRPr>
          </a:p>
          <a:p>
            <a:endParaRPr lang="en-US" i="1" dirty="0">
              <a:latin typeface="Lato" panose="020F0502020204030203"/>
              <a:cs typeface="Arial"/>
            </a:endParaRPr>
          </a:p>
        </p:txBody>
      </p:sp>
    </p:spTree>
    <p:extLst>
      <p:ext uri="{BB962C8B-B14F-4D97-AF65-F5344CB8AC3E}">
        <p14:creationId xmlns:p14="http://schemas.microsoft.com/office/powerpoint/2010/main" val="1160070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Lato" panose="020F0502020204030203"/>
                <a:ea typeface="+mj-lt"/>
                <a:cs typeface="+mj-lt"/>
              </a:rPr>
              <a:t>Is the new rating system better?</a:t>
            </a:r>
          </a:p>
        </p:txBody>
      </p:sp>
      <p:sp>
        <p:nvSpPr>
          <p:cNvPr id="3" name="Content Placeholder 2"/>
          <p:cNvSpPr>
            <a:spLocks noGrp="1"/>
          </p:cNvSpPr>
          <p:nvPr>
            <p:ph idx="1"/>
          </p:nvPr>
        </p:nvSpPr>
        <p:spPr/>
        <p:txBody>
          <a:bodyPr/>
          <a:lstStyle/>
          <a:p>
            <a:r>
              <a:rPr lang="en-US" i="1" dirty="0">
                <a:latin typeface="Lato" panose="020F0502020204030203"/>
                <a:cs typeface="Arial"/>
              </a:rPr>
              <a:t>The new rating system is more rigorous and objective than the legacy rating system. Users should ensure that any selected CMF is applicable to their project based on road and other conditions. </a:t>
            </a:r>
          </a:p>
          <a:p>
            <a:endParaRPr lang="en-US" i="1" dirty="0">
              <a:latin typeface="Lato" panose="020F0502020204030203"/>
              <a:cs typeface="Arial"/>
            </a:endParaRPr>
          </a:p>
        </p:txBody>
      </p:sp>
    </p:spTree>
    <p:extLst>
      <p:ext uri="{BB962C8B-B14F-4D97-AF65-F5344CB8AC3E}">
        <p14:creationId xmlns:p14="http://schemas.microsoft.com/office/powerpoint/2010/main" val="3192213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86100"/>
            <a:ext cx="10972800" cy="685799"/>
          </a:xfrm>
        </p:spPr>
        <p:txBody>
          <a:bodyPr/>
          <a:lstStyle/>
          <a:p>
            <a:pPr marL="0" indent="0" algn="ctr">
              <a:buNone/>
            </a:pPr>
            <a:r>
              <a:rPr lang="en-US" i="1" dirty="0">
                <a:latin typeface="Lato" panose="020F0502020204030203"/>
                <a:cs typeface="Arial"/>
              </a:rPr>
              <a:t>Your Questions?</a:t>
            </a:r>
          </a:p>
        </p:txBody>
      </p:sp>
    </p:spTree>
    <p:extLst>
      <p:ext uri="{BB962C8B-B14F-4D97-AF65-F5344CB8AC3E}">
        <p14:creationId xmlns:p14="http://schemas.microsoft.com/office/powerpoint/2010/main" val="4150437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panose="020F0502020204030203"/>
              </a:rPr>
              <a:t>Wrap-Up</a:t>
            </a:r>
          </a:p>
        </p:txBody>
      </p:sp>
    </p:spTree>
    <p:extLst>
      <p:ext uri="{BB962C8B-B14F-4D97-AF65-F5344CB8AC3E}">
        <p14:creationId xmlns:p14="http://schemas.microsoft.com/office/powerpoint/2010/main" val="3552884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33F5-FA05-4AE1-B636-105122B7C2F4}"/>
              </a:ext>
            </a:extLst>
          </p:cNvPr>
          <p:cNvSpPr>
            <a:spLocks noGrp="1"/>
          </p:cNvSpPr>
          <p:nvPr>
            <p:ph type="title"/>
          </p:nvPr>
        </p:nvSpPr>
        <p:spPr/>
        <p:txBody>
          <a:bodyPr/>
          <a:lstStyle/>
          <a:p>
            <a:r>
              <a:rPr lang="en-CA" dirty="0"/>
              <a:t>Education &amp; Outreach</a:t>
            </a:r>
          </a:p>
        </p:txBody>
      </p:sp>
      <p:pic>
        <p:nvPicPr>
          <p:cNvPr id="4" name="Picture 3">
            <a:extLst>
              <a:ext uri="{FF2B5EF4-FFF2-40B4-BE49-F238E27FC236}">
                <a16:creationId xmlns:a16="http://schemas.microsoft.com/office/drawing/2014/main" id="{FC49190A-C8DC-4DA5-9DFA-7C385497C56B}"/>
              </a:ext>
            </a:extLst>
          </p:cNvPr>
          <p:cNvPicPr>
            <a:picLocks noChangeAspect="1"/>
          </p:cNvPicPr>
          <p:nvPr/>
        </p:nvPicPr>
        <p:blipFill>
          <a:blip r:embed="rId3"/>
          <a:stretch>
            <a:fillRect/>
          </a:stretch>
        </p:blipFill>
        <p:spPr>
          <a:xfrm>
            <a:off x="320701" y="1295400"/>
            <a:ext cx="3499407" cy="4523624"/>
          </a:xfrm>
          <a:prstGeom prst="rect">
            <a:avLst/>
          </a:prstGeom>
        </p:spPr>
      </p:pic>
      <p:pic>
        <p:nvPicPr>
          <p:cNvPr id="5" name="Picture 4">
            <a:extLst>
              <a:ext uri="{FF2B5EF4-FFF2-40B4-BE49-F238E27FC236}">
                <a16:creationId xmlns:a16="http://schemas.microsoft.com/office/drawing/2014/main" id="{0DD39BD0-CB5F-4866-8C16-B425369430AF}"/>
              </a:ext>
            </a:extLst>
          </p:cNvPr>
          <p:cNvPicPr>
            <a:picLocks noChangeAspect="1"/>
          </p:cNvPicPr>
          <p:nvPr/>
        </p:nvPicPr>
        <p:blipFill>
          <a:blip r:embed="rId4"/>
          <a:stretch>
            <a:fillRect/>
          </a:stretch>
        </p:blipFill>
        <p:spPr>
          <a:xfrm>
            <a:off x="8229600" y="1295400"/>
            <a:ext cx="3511600" cy="4523624"/>
          </a:xfrm>
          <a:prstGeom prst="rect">
            <a:avLst/>
          </a:prstGeom>
        </p:spPr>
      </p:pic>
      <p:pic>
        <p:nvPicPr>
          <p:cNvPr id="6" name="Picture 5">
            <a:extLst>
              <a:ext uri="{FF2B5EF4-FFF2-40B4-BE49-F238E27FC236}">
                <a16:creationId xmlns:a16="http://schemas.microsoft.com/office/drawing/2014/main" id="{19F8A03D-C280-4CDE-9779-C120E9FE26E8}"/>
              </a:ext>
            </a:extLst>
          </p:cNvPr>
          <p:cNvPicPr>
            <a:picLocks noChangeAspect="1"/>
          </p:cNvPicPr>
          <p:nvPr/>
        </p:nvPicPr>
        <p:blipFill rotWithShape="1">
          <a:blip r:embed="rId5"/>
          <a:srcRect l="-84" t="1938" r="84" b="13565"/>
          <a:stretch/>
        </p:blipFill>
        <p:spPr>
          <a:xfrm>
            <a:off x="3843959" y="2184386"/>
            <a:ext cx="4361789" cy="2489228"/>
          </a:xfrm>
          <a:prstGeom prst="rect">
            <a:avLst/>
          </a:prstGeom>
        </p:spPr>
      </p:pic>
      <p:sp>
        <p:nvSpPr>
          <p:cNvPr id="7" name="TextBox 6">
            <a:extLst>
              <a:ext uri="{FF2B5EF4-FFF2-40B4-BE49-F238E27FC236}">
                <a16:creationId xmlns:a16="http://schemas.microsoft.com/office/drawing/2014/main" id="{D5B3D6AF-C3F1-4A9C-A5E6-993D5E934011}"/>
              </a:ext>
            </a:extLst>
          </p:cNvPr>
          <p:cNvSpPr txBox="1"/>
          <p:nvPr/>
        </p:nvSpPr>
        <p:spPr>
          <a:xfrm>
            <a:off x="3401076" y="5819024"/>
            <a:ext cx="53898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6"/>
              </a:rPr>
              <a:t>http://www.cmfclearinghouse.org/changes.cfm</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3928317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33F5-FA05-4AE1-B636-105122B7C2F4}"/>
              </a:ext>
            </a:extLst>
          </p:cNvPr>
          <p:cNvSpPr>
            <a:spLocks noGrp="1"/>
          </p:cNvSpPr>
          <p:nvPr>
            <p:ph type="title"/>
          </p:nvPr>
        </p:nvSpPr>
        <p:spPr/>
        <p:txBody>
          <a:bodyPr/>
          <a:lstStyle/>
          <a:p>
            <a:r>
              <a:rPr lang="en-CA" dirty="0"/>
              <a:t>Education &amp; Outreach</a:t>
            </a:r>
          </a:p>
        </p:txBody>
      </p:sp>
      <p:pic>
        <p:nvPicPr>
          <p:cNvPr id="7" name="Picture 6">
            <a:extLst>
              <a:ext uri="{FF2B5EF4-FFF2-40B4-BE49-F238E27FC236}">
                <a16:creationId xmlns:a16="http://schemas.microsoft.com/office/drawing/2014/main" id="{E12E5589-480E-473D-BB29-01026BF2073B}"/>
              </a:ext>
            </a:extLst>
          </p:cNvPr>
          <p:cNvPicPr>
            <a:picLocks noChangeAspect="1"/>
          </p:cNvPicPr>
          <p:nvPr/>
        </p:nvPicPr>
        <p:blipFill>
          <a:blip r:embed="rId3"/>
          <a:stretch>
            <a:fillRect/>
          </a:stretch>
        </p:blipFill>
        <p:spPr>
          <a:xfrm>
            <a:off x="1143000" y="1313686"/>
            <a:ext cx="4553825" cy="4431848"/>
          </a:xfrm>
          <a:prstGeom prst="rect">
            <a:avLst/>
          </a:prstGeom>
          <a:ln>
            <a:solidFill>
              <a:srgbClr val="3366FF"/>
            </a:solidFill>
          </a:ln>
        </p:spPr>
      </p:pic>
      <p:pic>
        <p:nvPicPr>
          <p:cNvPr id="11" name="Picture 10">
            <a:extLst>
              <a:ext uri="{FF2B5EF4-FFF2-40B4-BE49-F238E27FC236}">
                <a16:creationId xmlns:a16="http://schemas.microsoft.com/office/drawing/2014/main" id="{5A5B18F5-8FBE-4A09-8257-FAB939457E37}"/>
              </a:ext>
            </a:extLst>
          </p:cNvPr>
          <p:cNvPicPr>
            <a:picLocks noChangeAspect="1"/>
          </p:cNvPicPr>
          <p:nvPr/>
        </p:nvPicPr>
        <p:blipFill>
          <a:blip r:embed="rId4"/>
          <a:stretch>
            <a:fillRect/>
          </a:stretch>
        </p:blipFill>
        <p:spPr>
          <a:xfrm>
            <a:off x="6568474" y="1313686"/>
            <a:ext cx="4285376" cy="4411578"/>
          </a:xfrm>
          <a:prstGeom prst="rect">
            <a:avLst/>
          </a:prstGeom>
          <a:ln>
            <a:solidFill>
              <a:srgbClr val="3366FF"/>
            </a:solidFill>
          </a:ln>
        </p:spPr>
      </p:pic>
      <p:sp>
        <p:nvSpPr>
          <p:cNvPr id="6" name="TextBox 5">
            <a:extLst>
              <a:ext uri="{FF2B5EF4-FFF2-40B4-BE49-F238E27FC236}">
                <a16:creationId xmlns:a16="http://schemas.microsoft.com/office/drawing/2014/main" id="{6FFCE791-DF39-43E4-9ABB-F839C11B5D42}"/>
              </a:ext>
            </a:extLst>
          </p:cNvPr>
          <p:cNvSpPr txBox="1"/>
          <p:nvPr/>
        </p:nvSpPr>
        <p:spPr>
          <a:xfrm>
            <a:off x="2919738" y="5791200"/>
            <a:ext cx="63525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Lato" panose="020F0502020204030203"/>
                <a:cs typeface="Arial"/>
                <a:hlinkClick r:id="rId5"/>
              </a:rPr>
              <a:t>http://www.cmfclearinghouse.org/developing_cmfs.cfm</a:t>
            </a:r>
            <a:r>
              <a:rPr lang="en-US" b="1" dirty="0">
                <a:latin typeface="Lato" panose="020F0502020204030203"/>
                <a:cs typeface="Arial"/>
              </a:rPr>
              <a:t> </a:t>
            </a:r>
            <a:endParaRPr lang="en-US" b="1" dirty="0">
              <a:latin typeface="Lato" panose="020F0502020204030203"/>
            </a:endParaRPr>
          </a:p>
        </p:txBody>
      </p:sp>
    </p:spTree>
    <p:extLst>
      <p:ext uri="{BB962C8B-B14F-4D97-AF65-F5344CB8AC3E}">
        <p14:creationId xmlns:p14="http://schemas.microsoft.com/office/powerpoint/2010/main" val="1020853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a:rPr>
              <a:t>NHI CMF Training</a:t>
            </a:r>
          </a:p>
        </p:txBody>
      </p:sp>
      <p:sp>
        <p:nvSpPr>
          <p:cNvPr id="3" name="Content Placeholder 2"/>
          <p:cNvSpPr>
            <a:spLocks noGrp="1"/>
          </p:cNvSpPr>
          <p:nvPr>
            <p:ph idx="1"/>
          </p:nvPr>
        </p:nvSpPr>
        <p:spPr/>
        <p:txBody>
          <a:bodyPr/>
          <a:lstStyle/>
          <a:p>
            <a:r>
              <a:rPr lang="en-US" dirty="0">
                <a:latin typeface="Lato" panose="020F0502020204030203"/>
              </a:rPr>
              <a:t>Application of CMFs </a:t>
            </a:r>
          </a:p>
          <a:p>
            <a:pPr lvl="1"/>
            <a:r>
              <a:rPr lang="en-US" dirty="0">
                <a:latin typeface="Lato" panose="020F0502020204030203"/>
              </a:rPr>
              <a:t>FHWA-NHI-380093</a:t>
            </a:r>
          </a:p>
          <a:p>
            <a:r>
              <a:rPr lang="en-US" dirty="0">
                <a:latin typeface="Lato" panose="020F0502020204030203"/>
              </a:rPr>
              <a:t>Science of CMFs </a:t>
            </a:r>
          </a:p>
          <a:p>
            <a:pPr lvl="1"/>
            <a:r>
              <a:rPr lang="en-US" dirty="0">
                <a:latin typeface="Lato" panose="020F0502020204030203"/>
              </a:rPr>
              <a:t>FHWA-NHI-380094</a:t>
            </a:r>
          </a:p>
          <a:p>
            <a:r>
              <a:rPr lang="en-US" dirty="0">
                <a:latin typeface="Lato" panose="020F0502020204030203"/>
              </a:rPr>
              <a:t>Developing Quality CMFs </a:t>
            </a:r>
          </a:p>
          <a:p>
            <a:pPr lvl="1"/>
            <a:r>
              <a:rPr lang="en-US" dirty="0">
                <a:latin typeface="Lato" panose="020F0502020204030203"/>
              </a:rPr>
              <a:t>FHWA-NHI-380119</a:t>
            </a:r>
          </a:p>
        </p:txBody>
      </p:sp>
      <p:sp>
        <p:nvSpPr>
          <p:cNvPr id="4" name="TextBox 3"/>
          <p:cNvSpPr txBox="1"/>
          <p:nvPr/>
        </p:nvSpPr>
        <p:spPr>
          <a:xfrm>
            <a:off x="1981200" y="5194852"/>
            <a:ext cx="8229600" cy="523220"/>
          </a:xfrm>
          <a:prstGeom prst="rect">
            <a:avLst/>
          </a:prstGeom>
          <a:noFill/>
        </p:spPr>
        <p:txBody>
          <a:bodyPr wrap="square" rtlCol="0">
            <a:spAutoFit/>
          </a:bodyPr>
          <a:lstStyle/>
          <a:p>
            <a:pPr algn="ctr"/>
            <a:r>
              <a:rPr lang="en-US" sz="2800" b="1" dirty="0">
                <a:latin typeface="Lato" panose="020F0502020204030203"/>
                <a:hlinkClick r:id="rId3"/>
              </a:rPr>
              <a:t>https://nhi.fhwa.dot.gov</a:t>
            </a:r>
            <a:r>
              <a:rPr lang="en-US" sz="2800" b="1" dirty="0">
                <a:latin typeface="Lato" panose="020F0502020204030203"/>
              </a:rPr>
              <a:t> </a:t>
            </a:r>
          </a:p>
        </p:txBody>
      </p:sp>
      <p:sp>
        <p:nvSpPr>
          <p:cNvPr id="5" name="TextBox 4">
            <a:extLst>
              <a:ext uri="{FF2B5EF4-FFF2-40B4-BE49-F238E27FC236}">
                <a16:creationId xmlns:a16="http://schemas.microsoft.com/office/drawing/2014/main" id="{675CE252-6754-4093-8358-3D07D5B06ABD}"/>
              </a:ext>
            </a:extLst>
          </p:cNvPr>
          <p:cNvSpPr txBox="1"/>
          <p:nvPr/>
        </p:nvSpPr>
        <p:spPr>
          <a:xfrm>
            <a:off x="1524000" y="5715969"/>
            <a:ext cx="9144000" cy="646331"/>
          </a:xfrm>
          <a:prstGeom prst="rect">
            <a:avLst/>
          </a:prstGeom>
          <a:noFill/>
        </p:spPr>
        <p:txBody>
          <a:bodyPr wrap="square">
            <a:spAutoFit/>
          </a:bodyPr>
          <a:lstStyle/>
          <a:p>
            <a:pPr marR="0" lvl="1" algn="l" defTabSz="914400" rtl="0" eaLnBrk="0" fontAlgn="base" latinLnBrk="0" hangingPunct="0">
              <a:lnSpc>
                <a:spcPct val="100000"/>
              </a:lnSpc>
              <a:spcBef>
                <a:spcPct val="20000"/>
              </a:spcBef>
              <a:spcAft>
                <a:spcPct val="0"/>
              </a:spcAft>
              <a:buClrTx/>
              <a:buSzTx/>
              <a:tabLst/>
              <a:defRPr/>
            </a:pPr>
            <a:r>
              <a:rPr lang="en-US" u="none" strike="noStrike" baseline="0" dirty="0">
                <a:latin typeface="Lato" panose="020F0502020204030203"/>
              </a:rPr>
              <a:t>For further information, please contact John McFadden (</a:t>
            </a:r>
            <a:r>
              <a:rPr kumimoji="0" lang="en-US" b="0" i="0" u="none" strike="noStrike" kern="0" cap="none" spc="0" normalizeH="0" baseline="0" noProof="0" dirty="0">
                <a:ln>
                  <a:noFill/>
                </a:ln>
                <a:solidFill>
                  <a:srgbClr val="000000"/>
                </a:solidFill>
                <a:effectLst/>
                <a:uLnTx/>
                <a:uFillTx/>
                <a:latin typeface="Lato" panose="020F0502020204030203"/>
                <a:hlinkClick r:id="rId4"/>
              </a:rPr>
              <a:t>John.McFadden@dot.gov</a:t>
            </a:r>
            <a:r>
              <a:rPr kumimoji="0" lang="en-US" b="0" i="0" u="none" strike="noStrike" kern="0" cap="none" spc="0" normalizeH="0" baseline="0" noProof="0" dirty="0">
                <a:ln>
                  <a:noFill/>
                </a:ln>
                <a:solidFill>
                  <a:srgbClr val="000000"/>
                </a:solidFill>
                <a:effectLst/>
                <a:uLnTx/>
                <a:uFillTx/>
                <a:latin typeface="Lato" panose="020F0502020204030203"/>
              </a:rPr>
              <a:t>)</a:t>
            </a:r>
          </a:p>
          <a:p>
            <a:pPr algn="ctr"/>
            <a:endParaRPr lang="en-CA" dirty="0">
              <a:latin typeface="Lato" panose="020F0502020204030203"/>
            </a:endParaRPr>
          </a:p>
        </p:txBody>
      </p:sp>
    </p:spTree>
    <p:extLst>
      <p:ext uri="{BB962C8B-B14F-4D97-AF65-F5344CB8AC3E}">
        <p14:creationId xmlns:p14="http://schemas.microsoft.com/office/powerpoint/2010/main" val="514120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7F4-316C-4429-8B33-88CC692309C9}"/>
              </a:ext>
            </a:extLst>
          </p:cNvPr>
          <p:cNvSpPr>
            <a:spLocks noGrp="1"/>
          </p:cNvSpPr>
          <p:nvPr>
            <p:ph type="title"/>
          </p:nvPr>
        </p:nvSpPr>
        <p:spPr/>
        <p:txBody>
          <a:bodyPr/>
          <a:lstStyle/>
          <a:p>
            <a:r>
              <a:rPr lang="en-US" dirty="0">
                <a:latin typeface="Lato" panose="020F0502020204030203"/>
                <a:cs typeface="Arial"/>
              </a:rPr>
              <a:t>Poll</a:t>
            </a:r>
            <a:endParaRPr lang="en-US" dirty="0">
              <a:latin typeface="Lato" panose="020F0502020204030203"/>
            </a:endParaRPr>
          </a:p>
        </p:txBody>
      </p:sp>
      <p:sp>
        <p:nvSpPr>
          <p:cNvPr id="3" name="Content Placeholder 2">
            <a:extLst>
              <a:ext uri="{FF2B5EF4-FFF2-40B4-BE49-F238E27FC236}">
                <a16:creationId xmlns:a16="http://schemas.microsoft.com/office/drawing/2014/main" id="{BBD663C1-2691-4585-BABE-6F57FBA76644}"/>
              </a:ext>
            </a:extLst>
          </p:cNvPr>
          <p:cNvSpPr>
            <a:spLocks noGrp="1"/>
          </p:cNvSpPr>
          <p:nvPr>
            <p:ph idx="1"/>
          </p:nvPr>
        </p:nvSpPr>
        <p:spPr/>
        <p:txBody>
          <a:bodyPr/>
          <a:lstStyle/>
          <a:p>
            <a:pPr>
              <a:buFont typeface="Calibri"/>
            </a:pPr>
            <a:r>
              <a:rPr lang="en-US" sz="2400" dirty="0">
                <a:latin typeface="Lato" panose="020F0502020204030203"/>
                <a:ea typeface="+mn-lt"/>
                <a:cs typeface="+mn-lt"/>
              </a:rPr>
              <a:t>What additional information would be helpful to you related to the new rating system (select all that apply)? </a:t>
            </a:r>
            <a:endParaRPr lang="en-US" sz="2000" dirty="0">
              <a:latin typeface="Lato" panose="020F0502020204030203"/>
              <a:ea typeface="+mn-lt"/>
              <a:cs typeface="+mn-lt"/>
            </a:endParaRPr>
          </a:p>
          <a:p>
            <a:pPr lvl="1">
              <a:buFont typeface="Calibri"/>
            </a:pPr>
            <a:r>
              <a:rPr lang="en-US" sz="2000" dirty="0">
                <a:latin typeface="Lato" panose="020F0502020204030203"/>
                <a:ea typeface="+mn-lt"/>
                <a:cs typeface="+mn-lt"/>
              </a:rPr>
              <a:t>More in-depth training on the new system </a:t>
            </a:r>
          </a:p>
          <a:p>
            <a:pPr lvl="1">
              <a:buFont typeface="Calibri"/>
            </a:pPr>
            <a:r>
              <a:rPr lang="en-US" sz="2000" dirty="0">
                <a:latin typeface="Lato" panose="020F0502020204030203"/>
                <a:ea typeface="+mn-lt"/>
                <a:cs typeface="+mn-lt"/>
              </a:rPr>
              <a:t>Question &amp; Answer Session </a:t>
            </a:r>
          </a:p>
          <a:p>
            <a:pPr lvl="1">
              <a:buFont typeface="Calibri"/>
            </a:pPr>
            <a:r>
              <a:rPr lang="en-US" sz="2000" dirty="0">
                <a:latin typeface="Lato" panose="020F0502020204030203"/>
                <a:ea typeface="+mn-lt"/>
                <a:cs typeface="+mn-lt"/>
              </a:rPr>
              <a:t>Technical Assistance</a:t>
            </a:r>
          </a:p>
          <a:p>
            <a:pPr lvl="1">
              <a:buFont typeface="Calibri"/>
            </a:pPr>
            <a:r>
              <a:rPr lang="en-US" sz="2000" dirty="0">
                <a:latin typeface="Lato" panose="020F0502020204030203"/>
                <a:ea typeface="+mn-lt"/>
                <a:cs typeface="+mn-lt"/>
              </a:rPr>
              <a:t>Presentation </a:t>
            </a:r>
          </a:p>
          <a:p>
            <a:pPr lvl="1">
              <a:buFont typeface="Calibri"/>
            </a:pPr>
            <a:r>
              <a:rPr lang="en-US" sz="2000" dirty="0">
                <a:latin typeface="Lato" panose="020F0502020204030203"/>
                <a:ea typeface="+mn-lt"/>
                <a:cs typeface="+mn-lt"/>
              </a:rPr>
              <a:t>Other (enter in the chat or Q/A)</a:t>
            </a:r>
          </a:p>
          <a:p>
            <a:pPr marL="0" indent="0">
              <a:buNone/>
            </a:pPr>
            <a:endParaRPr lang="en-US" dirty="0">
              <a:cs typeface="Arial"/>
            </a:endParaRPr>
          </a:p>
        </p:txBody>
      </p:sp>
    </p:spTree>
    <p:extLst>
      <p:ext uri="{BB962C8B-B14F-4D97-AF65-F5344CB8AC3E}">
        <p14:creationId xmlns:p14="http://schemas.microsoft.com/office/powerpoint/2010/main" val="266413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a:rPr>
              <a:t>CMF Clearinghouse Rating Transition</a:t>
            </a:r>
          </a:p>
        </p:txBody>
      </p:sp>
    </p:spTree>
    <p:extLst>
      <p:ext uri="{BB962C8B-B14F-4D97-AF65-F5344CB8AC3E}">
        <p14:creationId xmlns:p14="http://schemas.microsoft.com/office/powerpoint/2010/main" val="175667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12268200" cy="4572000"/>
          </a:xfrm>
        </p:spPr>
        <p:txBody>
          <a:bodyPr/>
          <a:lstStyle/>
          <a:p>
            <a:pPr marL="0" indent="0" algn="ctr">
              <a:buNone/>
            </a:pPr>
            <a:endParaRPr lang="en-US" sz="4800" dirty="0">
              <a:solidFill>
                <a:schemeClr val="bg1"/>
              </a:solidFill>
              <a:latin typeface="Lato" panose="020F0502020204030203" pitchFamily="34" charset="77"/>
            </a:endParaRPr>
          </a:p>
          <a:p>
            <a:pPr marL="0" indent="0" algn="ctr">
              <a:buNone/>
            </a:pPr>
            <a:r>
              <a:rPr lang="en-US" sz="4800" dirty="0">
                <a:solidFill>
                  <a:schemeClr val="bg1"/>
                </a:solidFill>
                <a:latin typeface="Lato" panose="020F0502020204030203" pitchFamily="34" charset="77"/>
              </a:rPr>
              <a:t>For more information, </a:t>
            </a:r>
            <a:br>
              <a:rPr lang="en-US" sz="4800" dirty="0">
                <a:solidFill>
                  <a:schemeClr val="bg1"/>
                </a:solidFill>
                <a:latin typeface="Lato" panose="020F0502020204030203" pitchFamily="34" charset="77"/>
              </a:rPr>
            </a:br>
            <a:r>
              <a:rPr lang="en-US" sz="4800" dirty="0">
                <a:solidFill>
                  <a:schemeClr val="bg1"/>
                </a:solidFill>
                <a:latin typeface="Lato" panose="020F0502020204030203" pitchFamily="34" charset="77"/>
              </a:rPr>
              <a:t>please visit the CMF Clearinghouse (</a:t>
            </a:r>
            <a:r>
              <a:rPr lang="en-US" sz="4800" dirty="0">
                <a:solidFill>
                  <a:schemeClr val="accent5">
                    <a:lumMod val="90000"/>
                  </a:schemeClr>
                </a:solidFill>
                <a:latin typeface="Lato" panose="020F0502020204030203" pitchFamily="34" charset="77"/>
                <a:hlinkClick r:id="rId3">
                  <a:extLst>
                    <a:ext uri="{A12FA001-AC4F-418D-AE19-62706E023703}">
                      <ahyp:hlinkClr xmlns:ahyp="http://schemas.microsoft.com/office/drawing/2018/hyperlinkcolor" val="tx"/>
                    </a:ext>
                  </a:extLst>
                </a:hlinkClick>
              </a:rPr>
              <a:t>http://cmfclearinghouse.org/</a:t>
            </a:r>
            <a:r>
              <a:rPr lang="en-US" sz="4800" dirty="0">
                <a:solidFill>
                  <a:schemeClr val="bg1"/>
                </a:solidFill>
                <a:latin typeface="Lato" panose="020F0502020204030203" pitchFamily="34" charset="77"/>
              </a:rPr>
              <a:t>) </a:t>
            </a:r>
          </a:p>
        </p:txBody>
      </p:sp>
    </p:spTree>
    <p:extLst>
      <p:ext uri="{BB962C8B-B14F-4D97-AF65-F5344CB8AC3E}">
        <p14:creationId xmlns:p14="http://schemas.microsoft.com/office/powerpoint/2010/main" val="4975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11506200" cy="914400"/>
          </a:xfrm>
        </p:spPr>
        <p:txBody>
          <a:bodyPr/>
          <a:lstStyle/>
          <a:p>
            <a:r>
              <a:rPr lang="en-US" dirty="0">
                <a:latin typeface="Lato" panose="020F0502020204030203" pitchFamily="34" charset="77"/>
              </a:rPr>
              <a:t>Why is the CMF Clearinghouse Transitioning to a New Rating Criteria?</a:t>
            </a:r>
          </a:p>
        </p:txBody>
      </p:sp>
      <p:sp>
        <p:nvSpPr>
          <p:cNvPr id="3" name="Content Placeholder 2"/>
          <p:cNvSpPr>
            <a:spLocks noGrp="1"/>
          </p:cNvSpPr>
          <p:nvPr>
            <p:ph idx="1"/>
          </p:nvPr>
        </p:nvSpPr>
        <p:spPr>
          <a:xfrm>
            <a:off x="304800" y="2133600"/>
            <a:ext cx="11506200" cy="3886200"/>
          </a:xfrm>
        </p:spPr>
        <p:txBody>
          <a:bodyPr>
            <a:noAutofit/>
          </a:bodyPr>
          <a:lstStyle/>
          <a:p>
            <a:r>
              <a:rPr lang="en-US" sz="2400" dirty="0">
                <a:latin typeface="Lato" panose="020F0502020204030203" pitchFamily="34" charset="77"/>
              </a:rPr>
              <a:t>The NCHRP 17-72 project recently developed a CMF rating system to update CMFs for the Highway Safety Manual</a:t>
            </a:r>
          </a:p>
          <a:p>
            <a:r>
              <a:rPr lang="en-US" sz="2400" dirty="0">
                <a:latin typeface="Lato" panose="020F0502020204030203" pitchFamily="34" charset="77"/>
              </a:rPr>
              <a:t>The CMF Clearinghouse rating system transitioned on Feb 15, 2021 to be consistent with the NCHRP 17-72 rating process</a:t>
            </a:r>
          </a:p>
          <a:p>
            <a:endParaRPr lang="en-US" sz="2400" dirty="0">
              <a:latin typeface="Lato" panose="020F0502020204030203" pitchFamily="34" charset="77"/>
            </a:endParaRPr>
          </a:p>
          <a:p>
            <a:endParaRPr lang="en-US" sz="1200" dirty="0">
              <a:latin typeface="Lato" panose="020F0502020204030203" pitchFamily="34" charset="77"/>
            </a:endParaRPr>
          </a:p>
        </p:txBody>
      </p:sp>
      <p:sp>
        <p:nvSpPr>
          <p:cNvPr id="4" name="TextBox 3">
            <a:extLst>
              <a:ext uri="{FF2B5EF4-FFF2-40B4-BE49-F238E27FC236}">
                <a16:creationId xmlns:a16="http://schemas.microsoft.com/office/drawing/2014/main" id="{B31DE512-07BB-423A-8F48-B596867836DB}"/>
              </a:ext>
            </a:extLst>
          </p:cNvPr>
          <p:cNvSpPr txBox="1"/>
          <p:nvPr/>
        </p:nvSpPr>
        <p:spPr>
          <a:xfrm>
            <a:off x="3200400" y="4820335"/>
            <a:ext cx="1219200" cy="646331"/>
          </a:xfrm>
          <a:prstGeom prst="rect">
            <a:avLst/>
          </a:prstGeom>
          <a:noFill/>
        </p:spPr>
        <p:txBody>
          <a:bodyPr wrap="square" rtlCol="0">
            <a:spAutoFit/>
          </a:bodyPr>
          <a:lstStyle/>
          <a:p>
            <a:pPr algn="ctr"/>
            <a:r>
              <a:rPr lang="en-CA" b="1" i="1" dirty="0"/>
              <a:t>Detailed / Rigorous</a:t>
            </a:r>
          </a:p>
        </p:txBody>
      </p:sp>
      <p:sp>
        <p:nvSpPr>
          <p:cNvPr id="5" name="TextBox 4">
            <a:extLst>
              <a:ext uri="{FF2B5EF4-FFF2-40B4-BE49-F238E27FC236}">
                <a16:creationId xmlns:a16="http://schemas.microsoft.com/office/drawing/2014/main" id="{B1DF4DA6-D162-4108-923B-5829FC61F2B2}"/>
              </a:ext>
            </a:extLst>
          </p:cNvPr>
          <p:cNvSpPr txBox="1"/>
          <p:nvPr/>
        </p:nvSpPr>
        <p:spPr>
          <a:xfrm>
            <a:off x="6858000" y="4629835"/>
            <a:ext cx="2057400" cy="646331"/>
          </a:xfrm>
          <a:prstGeom prst="rect">
            <a:avLst/>
          </a:prstGeom>
          <a:noFill/>
        </p:spPr>
        <p:txBody>
          <a:bodyPr wrap="square" rtlCol="0">
            <a:spAutoFit/>
          </a:bodyPr>
          <a:lstStyle/>
          <a:p>
            <a:pPr algn="ctr"/>
            <a:r>
              <a:rPr lang="en-CA" b="1" i="1" dirty="0"/>
              <a:t>Account for Various Factors</a:t>
            </a:r>
          </a:p>
        </p:txBody>
      </p:sp>
      <p:sp>
        <p:nvSpPr>
          <p:cNvPr id="6" name="Explosion: 8 Points 5">
            <a:extLst>
              <a:ext uri="{FF2B5EF4-FFF2-40B4-BE49-F238E27FC236}">
                <a16:creationId xmlns:a16="http://schemas.microsoft.com/office/drawing/2014/main" id="{D642B947-7F9E-44BE-A989-EC6DDF8BCFA3}"/>
              </a:ext>
            </a:extLst>
          </p:cNvPr>
          <p:cNvSpPr/>
          <p:nvPr/>
        </p:nvSpPr>
        <p:spPr>
          <a:xfrm>
            <a:off x="2705100" y="4267200"/>
            <a:ext cx="2209800" cy="175260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xplosion: 14 Points 6">
            <a:extLst>
              <a:ext uri="{FF2B5EF4-FFF2-40B4-BE49-F238E27FC236}">
                <a16:creationId xmlns:a16="http://schemas.microsoft.com/office/drawing/2014/main" id="{93560396-0F64-4700-A889-DEF4B4A14D3B}"/>
              </a:ext>
            </a:extLst>
          </p:cNvPr>
          <p:cNvSpPr/>
          <p:nvPr/>
        </p:nvSpPr>
        <p:spPr>
          <a:xfrm>
            <a:off x="5943600" y="4114799"/>
            <a:ext cx="4114800" cy="16764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7795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1202-D3DB-4FCF-AF19-B214E93C8606}"/>
              </a:ext>
            </a:extLst>
          </p:cNvPr>
          <p:cNvSpPr>
            <a:spLocks noGrp="1"/>
          </p:cNvSpPr>
          <p:nvPr>
            <p:ph type="title"/>
          </p:nvPr>
        </p:nvSpPr>
        <p:spPr/>
        <p:txBody>
          <a:bodyPr/>
          <a:lstStyle/>
          <a:p>
            <a:r>
              <a:rPr lang="en-US" dirty="0">
                <a:latin typeface="Lato" panose="020F0502020204030203"/>
                <a:cs typeface="Arial"/>
              </a:rPr>
              <a:t>Poll</a:t>
            </a:r>
            <a:endParaRPr lang="en-US" dirty="0">
              <a:latin typeface="Lato" panose="020F0502020204030203"/>
            </a:endParaRPr>
          </a:p>
        </p:txBody>
      </p:sp>
      <p:sp>
        <p:nvSpPr>
          <p:cNvPr id="3" name="Content Placeholder 2">
            <a:extLst>
              <a:ext uri="{FF2B5EF4-FFF2-40B4-BE49-F238E27FC236}">
                <a16:creationId xmlns:a16="http://schemas.microsoft.com/office/drawing/2014/main" id="{82CCAE9A-9F29-4C22-992C-2D1FE8198A19}"/>
              </a:ext>
            </a:extLst>
          </p:cNvPr>
          <p:cNvSpPr>
            <a:spLocks noGrp="1"/>
          </p:cNvSpPr>
          <p:nvPr>
            <p:ph idx="1"/>
          </p:nvPr>
        </p:nvSpPr>
        <p:spPr/>
        <p:txBody>
          <a:bodyPr/>
          <a:lstStyle/>
          <a:p>
            <a:pPr>
              <a:buFont typeface="Calibri,Calibri_MSFontService,Sans-Serif"/>
            </a:pPr>
            <a:r>
              <a:rPr lang="en-US" dirty="0">
                <a:latin typeface="Lato" panose="020F0502020204030203"/>
                <a:ea typeface="+mn-lt"/>
                <a:cs typeface="+mn-lt"/>
              </a:rPr>
              <a:t>How often do you use the CMF Clearinghouse? (select one answer)</a:t>
            </a:r>
          </a:p>
          <a:p>
            <a:pPr lvl="1">
              <a:buFont typeface="Calibri,Calibri_MSFontService,Sans-Serif"/>
              <a:buChar char="–"/>
            </a:pPr>
            <a:r>
              <a:rPr lang="en-US" dirty="0">
                <a:latin typeface="Lato" panose="020F0502020204030203"/>
                <a:ea typeface="+mn-lt"/>
                <a:cs typeface="+mn-lt"/>
              </a:rPr>
              <a:t>Daily</a:t>
            </a:r>
          </a:p>
          <a:p>
            <a:pPr lvl="1">
              <a:buFont typeface="Calibri,Calibri_MSFontService,Sans-Serif"/>
              <a:buChar char="–"/>
            </a:pPr>
            <a:r>
              <a:rPr lang="en-US" dirty="0">
                <a:latin typeface="Lato" panose="020F0502020204030203"/>
                <a:ea typeface="+mn-lt"/>
                <a:cs typeface="+mn-lt"/>
              </a:rPr>
              <a:t>Weekly</a:t>
            </a:r>
          </a:p>
          <a:p>
            <a:pPr lvl="1">
              <a:buFont typeface="Calibri,Calibri_MSFontService,Sans-Serif"/>
              <a:buChar char="–"/>
            </a:pPr>
            <a:r>
              <a:rPr lang="en-US" dirty="0">
                <a:latin typeface="Lato" panose="020F0502020204030203"/>
                <a:ea typeface="+mn-lt"/>
                <a:cs typeface="+mn-lt"/>
              </a:rPr>
              <a:t>Monthly</a:t>
            </a:r>
          </a:p>
          <a:p>
            <a:pPr lvl="1">
              <a:buFont typeface="Calibri,Calibri_MSFontService,Sans-Serif"/>
              <a:buChar char="–"/>
            </a:pPr>
            <a:r>
              <a:rPr lang="en-US" dirty="0">
                <a:latin typeface="Lato" panose="020F0502020204030203"/>
                <a:ea typeface="+mn-lt"/>
                <a:cs typeface="+mn-lt"/>
              </a:rPr>
              <a:t>Once or Twice Per Year</a:t>
            </a:r>
          </a:p>
          <a:p>
            <a:pPr lvl="1">
              <a:buFont typeface="Calibri,Calibri_MSFontService,Sans-Serif"/>
              <a:buChar char="–"/>
            </a:pPr>
            <a:r>
              <a:rPr lang="en-US" dirty="0">
                <a:latin typeface="Lato" panose="020F0502020204030203"/>
                <a:ea typeface="+mn-lt"/>
                <a:cs typeface="+mn-lt"/>
              </a:rPr>
              <a:t>Never</a:t>
            </a:r>
          </a:p>
          <a:p>
            <a:pPr marL="0" indent="0">
              <a:buNone/>
            </a:pPr>
            <a:endParaRPr lang="en-US" dirty="0">
              <a:cs typeface="Arial"/>
            </a:endParaRPr>
          </a:p>
        </p:txBody>
      </p:sp>
    </p:spTree>
    <p:extLst>
      <p:ext uri="{BB962C8B-B14F-4D97-AF65-F5344CB8AC3E}">
        <p14:creationId xmlns:p14="http://schemas.microsoft.com/office/powerpoint/2010/main" val="368338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1981200" y="2438400"/>
            <a:ext cx="8229600" cy="1143000"/>
          </a:xfrm>
        </p:spPr>
        <p:txBody>
          <a:bodyPr/>
          <a:lstStyle/>
          <a:p>
            <a:r>
              <a:rPr lang="en-CA" sz="5400" b="1" dirty="0">
                <a:latin typeface="Lato"/>
              </a:rPr>
              <a:t>Legacy CMF Clearinghouse Rating System</a:t>
            </a:r>
          </a:p>
        </p:txBody>
      </p:sp>
    </p:spTree>
    <p:extLst>
      <p:ext uri="{BB962C8B-B14F-4D97-AF65-F5344CB8AC3E}">
        <p14:creationId xmlns:p14="http://schemas.microsoft.com/office/powerpoint/2010/main" val="11409338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89F1196C2C9A4ABA74D5022A6D25EF" ma:contentTypeVersion="12" ma:contentTypeDescription="Create a new document." ma:contentTypeScope="" ma:versionID="b68da21f38afff9705c8a806ecde8d91">
  <xsd:schema xmlns:xsd="http://www.w3.org/2001/XMLSchema" xmlns:xs="http://www.w3.org/2001/XMLSchema" xmlns:p="http://schemas.microsoft.com/office/2006/metadata/properties" xmlns:ns2="09a6df5c-dc30-4dc6-89a3-1f6f0a4cafbc" xmlns:ns3="f1ffe65c-6344-4bb9-ae33-b0c4f737a750" targetNamespace="http://schemas.microsoft.com/office/2006/metadata/properties" ma:root="true" ma:fieldsID="b02ff30df0439f22332d7deb93f941ee" ns2:_="" ns3:_="">
    <xsd:import namespace="09a6df5c-dc30-4dc6-89a3-1f6f0a4cafbc"/>
    <xsd:import namespace="f1ffe65c-6344-4bb9-ae33-b0c4f737a7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6df5c-dc30-4dc6-89a3-1f6f0a4caf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ffe65c-6344-4bb9-ae33-b0c4f737a7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4012C3-F66B-4690-A497-ECB3D6FF9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6df5c-dc30-4dc6-89a3-1f6f0a4cafbc"/>
    <ds:schemaRef ds:uri="f1ffe65c-6344-4bb9-ae33-b0c4f737a7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E8270-A1C6-4099-A8EA-30A7401BF616}">
  <ds:schemaRefs>
    <ds:schemaRef ds:uri="http://schemas.microsoft.com/sharepoint/v3/contenttype/forms"/>
  </ds:schemaRefs>
</ds:datastoreItem>
</file>

<file path=customXml/itemProps3.xml><?xml version="1.0" encoding="utf-8"?>
<ds:datastoreItem xmlns:ds="http://schemas.openxmlformats.org/officeDocument/2006/customXml" ds:itemID="{462FAA98-1D84-4A53-A378-53BB3F28733D}">
  <ds:schemaRefs>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152bb8f6-9943-4e0b-b149-e0c8655e40cd"/>
    <ds:schemaRef ds:uri="http://schemas.microsoft.com/office/infopath/2007/PartnerControls"/>
    <ds:schemaRef ds:uri="http://purl.org/dc/terms/"/>
    <ds:schemaRef ds:uri="6c2a5d45-ecec-4eb8-9b14-12a132e17a24"/>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7159</TotalTime>
  <Words>5911</Words>
  <Application>Microsoft Office PowerPoint</Application>
  <PresentationFormat>Widescreen</PresentationFormat>
  <Paragraphs>973</Paragraphs>
  <Slides>60</Slides>
  <Notes>44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Default Design</vt:lpstr>
      <vt:lpstr>Understanding &amp; Navigating the CMF Clearinghouse Rating System Changes (for Researchers)</vt:lpstr>
      <vt:lpstr>Webinar "Housekeeping"</vt:lpstr>
      <vt:lpstr>Poll</vt:lpstr>
      <vt:lpstr>Agenda </vt:lpstr>
      <vt:lpstr>CMF Inclusion Criteria</vt:lpstr>
      <vt:lpstr>CMF Clearinghouse Rating Transition</vt:lpstr>
      <vt:lpstr>Why is the CMF Clearinghouse Transitioning to a New Rating Criteria?</vt:lpstr>
      <vt:lpstr>Poll</vt:lpstr>
      <vt:lpstr>Legacy CMF Clearinghouse Rating System</vt:lpstr>
      <vt:lpstr>Legacy CMF Star Rating System</vt:lpstr>
      <vt:lpstr>Legacy CMF Star Rating System</vt:lpstr>
      <vt:lpstr>NCHRP 17-72 CMF Rating System</vt:lpstr>
      <vt:lpstr>NCHRP 17-72 Rating Procedure</vt:lpstr>
      <vt:lpstr>Before/After Studies</vt:lpstr>
      <vt:lpstr>Before/After Studies</vt:lpstr>
      <vt:lpstr>Before/After Studies</vt:lpstr>
      <vt:lpstr>Before/After Studies</vt:lpstr>
      <vt:lpstr>Before/After Studies</vt:lpstr>
      <vt:lpstr>Before/After Studies</vt:lpstr>
      <vt:lpstr>Before/After Studies</vt:lpstr>
      <vt:lpstr>Before/After Studies</vt:lpstr>
      <vt:lpstr>Before/After Studies</vt:lpstr>
      <vt:lpstr>Before/After Studies</vt:lpstr>
      <vt:lpstr>Poll</vt:lpstr>
      <vt:lpstr>Poll</vt:lpstr>
      <vt:lpstr>How are Star Ratings Changing?</vt:lpstr>
      <vt:lpstr>How are Star Ratings Changing?</vt:lpstr>
      <vt:lpstr>Changes to Legacy CMF Star Ratings?</vt:lpstr>
      <vt:lpstr>Changes to Legacy CMF Star Ratings?</vt:lpstr>
      <vt:lpstr>Changes to Legacy CMF Star Ratings?</vt:lpstr>
      <vt:lpstr>Changes to Legacy CMF Star Ratings?</vt:lpstr>
      <vt:lpstr>Poll </vt:lpstr>
      <vt:lpstr>Example Ratings under the Legacy &amp; NCHRP 17-72 Rating Systems</vt:lpstr>
      <vt:lpstr>CMF ID 8441: 5 Star Rating (both Legacy and 17-72 Rating Schemes)</vt:lpstr>
      <vt:lpstr>CMF ID 8441: 5 Star Rating (both Legacy and 17-72 Rating Schemes)</vt:lpstr>
      <vt:lpstr>CMF ID 8441: 5 Star Rating (both Legacy and 17-72 Rating Schemes)</vt:lpstr>
      <vt:lpstr>CMF ID 9198: 3 Star Rating (Legacy) and  5 Star Rating (17-72 Rating Scheme)</vt:lpstr>
      <vt:lpstr>CMF ID 9198: 3 Star Rating (Legacy) and  5 Star Rating (17-72 Rating Scheme)</vt:lpstr>
      <vt:lpstr>CMF ID 9198: 3 Star Rating (Current) and  5 Star Rating (17-72 Rating Scheme)</vt:lpstr>
      <vt:lpstr>Poll</vt:lpstr>
      <vt:lpstr>Navigating the Rating Changes on the CMF Clearinghouse Website</vt:lpstr>
      <vt:lpstr>CMF Clearinghouse Website</vt:lpstr>
      <vt:lpstr>Updated CMF Star Ratings Page</vt:lpstr>
      <vt:lpstr>Comparison Spreadsheet</vt:lpstr>
      <vt:lpstr>Star Quality Rating Page</vt:lpstr>
      <vt:lpstr>CMF Details Page </vt:lpstr>
      <vt:lpstr>Score Details</vt:lpstr>
      <vt:lpstr>Questions &amp; Answers</vt:lpstr>
      <vt:lpstr>What should I do next, if anything?</vt:lpstr>
      <vt:lpstr>Has FHWA changed CMF's?</vt:lpstr>
      <vt:lpstr>Will users still have access to the previous star quality ratings?</vt:lpstr>
      <vt:lpstr>Should I select CMF based solely on the Star Rating?</vt:lpstr>
      <vt:lpstr>Is the new rating system better?</vt:lpstr>
      <vt:lpstr>PowerPoint Presentation</vt:lpstr>
      <vt:lpstr>Wrap-Up</vt:lpstr>
      <vt:lpstr>Education &amp; Outreach</vt:lpstr>
      <vt:lpstr>Education &amp; Outreach</vt:lpstr>
      <vt:lpstr>NHI CMF Training</vt:lpstr>
      <vt:lpstr>Poll</vt:lpstr>
      <vt:lpstr>PowerPoint Presentation</vt:lpstr>
    </vt:vector>
  </TitlesOfParts>
  <Company>UNC HSRC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Daul</dc:creator>
  <cp:lastModifiedBy>Saleem, Taha</cp:lastModifiedBy>
  <cp:revision>302</cp:revision>
  <cp:lastPrinted>2019-12-16T14:56:50Z</cp:lastPrinted>
  <dcterms:created xsi:type="dcterms:W3CDTF">2009-11-10T22:43:56Z</dcterms:created>
  <dcterms:modified xsi:type="dcterms:W3CDTF">2021-02-24T15:51:53Z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0x0101003589F1196C2C9A4ABA74D5022A6D25EF</vt:lpwstr>
  </property>
</Properties>
</file>