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8" r:id="rId5"/>
    <p:sldId id="330" r:id="rId6"/>
    <p:sldId id="324" r:id="rId7"/>
    <p:sldId id="326" r:id="rId8"/>
    <p:sldId id="343" r:id="rId9"/>
    <p:sldId id="366" r:id="rId10"/>
    <p:sldId id="368" r:id="rId11"/>
    <p:sldId id="376" r:id="rId12"/>
    <p:sldId id="337" r:id="rId13"/>
    <p:sldId id="371" r:id="rId14"/>
    <p:sldId id="372" r:id="rId15"/>
    <p:sldId id="373" r:id="rId16"/>
    <p:sldId id="374" r:id="rId17"/>
    <p:sldId id="375" r:id="rId18"/>
    <p:sldId id="363" r:id="rId19"/>
    <p:sldId id="364" r:id="rId20"/>
    <p:sldId id="365" r:id="rId21"/>
    <p:sldId id="361" r:id="rId22"/>
    <p:sldId id="344" r:id="rId23"/>
    <p:sldId id="360" r:id="rId24"/>
    <p:sldId id="377" r:id="rId25"/>
    <p:sldId id="379" r:id="rId26"/>
    <p:sldId id="380" r:id="rId27"/>
    <p:sldId id="381" r:id="rId28"/>
    <p:sldId id="382" r:id="rId29"/>
    <p:sldId id="383" r:id="rId30"/>
    <p:sldId id="370" r:id="rId31"/>
    <p:sldId id="359" r:id="rId32"/>
    <p:sldId id="334" r:id="rId33"/>
    <p:sldId id="316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9C6C2F1-043F-4D7B-B6E3-1B313D4785C5}">
          <p14:sldIdLst>
            <p14:sldId id="258"/>
            <p14:sldId id="330"/>
            <p14:sldId id="324"/>
            <p14:sldId id="326"/>
          </p14:sldIdLst>
        </p14:section>
        <p14:section name="Overview" id="{C1E1BFB6-BE7E-4BCA-8056-4AD5DA987B87}">
          <p14:sldIdLst>
            <p14:sldId id="343"/>
            <p14:sldId id="366"/>
            <p14:sldId id="368"/>
            <p14:sldId id="376"/>
            <p14:sldId id="337"/>
            <p14:sldId id="371"/>
            <p14:sldId id="372"/>
            <p14:sldId id="373"/>
            <p14:sldId id="374"/>
            <p14:sldId id="375"/>
            <p14:sldId id="363"/>
            <p14:sldId id="364"/>
            <p14:sldId id="365"/>
            <p14:sldId id="361"/>
            <p14:sldId id="344"/>
            <p14:sldId id="360"/>
            <p14:sldId id="377"/>
          </p14:sldIdLst>
        </p14:section>
        <p14:section name="Other Polls" id="{819AC25C-93C5-4D62-9C72-551E8F3F9E1D}">
          <p14:sldIdLst>
            <p14:sldId id="379"/>
            <p14:sldId id="380"/>
            <p14:sldId id="381"/>
            <p14:sldId id="382"/>
            <p14:sldId id="383"/>
          </p14:sldIdLst>
        </p14:section>
        <p14:section name="Wrap-up" id="{B3AB4322-5E07-41B1-8D4E-C9947F781359}">
          <p14:sldIdLst>
            <p14:sldId id="370"/>
            <p14:sldId id="359"/>
            <p14:sldId id="334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2097C-67EA-46FA-8C29-882EAF6136D3}" v="22" dt="2020-12-01T21:54:40.094"/>
    <p1510:client id="{36083080-AFB3-4B08-BBC5-A5B2B8389C6A}" v="7" dt="2020-12-01T21:49:32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26" autoAdjust="0"/>
    <p:restoredTop sz="85486" autoAdjust="0"/>
  </p:normalViewPr>
  <p:slideViewPr>
    <p:cSldViewPr>
      <p:cViewPr varScale="1">
        <p:scale>
          <a:sx n="97" d="100"/>
          <a:sy n="97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84"/>
    </p:cViewPr>
  </p:sorterViewPr>
  <p:notesViewPr>
    <p:cSldViewPr>
      <p:cViewPr varScale="1">
        <p:scale>
          <a:sx n="47" d="100"/>
          <a:sy n="47" d="100"/>
        </p:scale>
        <p:origin x="-1968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h, Kelly" userId="S::klmarch@ad.unc.edu::eda26f02-81c2-4e2c-aa70-59898f55d3d9" providerId="AD" clId="Web-{36083080-AFB3-4B08-BBC5-A5B2B8389C6A}"/>
    <pc:docChg chg="modSld">
      <pc:chgData name="March, Kelly" userId="S::klmarch@ad.unc.edu::eda26f02-81c2-4e2c-aa70-59898f55d3d9" providerId="AD" clId="Web-{36083080-AFB3-4B08-BBC5-A5B2B8389C6A}" dt="2020-12-01T21:49:32.539" v="6" actId="20577"/>
      <pc:docMkLst>
        <pc:docMk/>
      </pc:docMkLst>
      <pc:sldChg chg="modSp">
        <pc:chgData name="March, Kelly" userId="S::klmarch@ad.unc.edu::eda26f02-81c2-4e2c-aa70-59898f55d3d9" providerId="AD" clId="Web-{36083080-AFB3-4B08-BBC5-A5B2B8389C6A}" dt="2020-12-01T21:48:20.475" v="2" actId="20577"/>
        <pc:sldMkLst>
          <pc:docMk/>
          <pc:sldMk cId="2651239333" sldId="376"/>
        </pc:sldMkLst>
        <pc:spChg chg="mod">
          <ac:chgData name="March, Kelly" userId="S::klmarch@ad.unc.edu::eda26f02-81c2-4e2c-aa70-59898f55d3d9" providerId="AD" clId="Web-{36083080-AFB3-4B08-BBC5-A5B2B8389C6A}" dt="2020-12-01T21:48:20.475" v="2" actId="20577"/>
          <ac:spMkLst>
            <pc:docMk/>
            <pc:sldMk cId="2651239333" sldId="376"/>
            <ac:spMk id="3" creationId="{00000000-0000-0000-0000-000000000000}"/>
          </ac:spMkLst>
        </pc:spChg>
      </pc:sldChg>
      <pc:sldChg chg="modSp">
        <pc:chgData name="March, Kelly" userId="S::klmarch@ad.unc.edu::eda26f02-81c2-4e2c-aa70-59898f55d3d9" providerId="AD" clId="Web-{36083080-AFB3-4B08-BBC5-A5B2B8389C6A}" dt="2020-12-01T21:49:32.539" v="6" actId="20577"/>
        <pc:sldMkLst>
          <pc:docMk/>
          <pc:sldMk cId="283845795" sldId="377"/>
        </pc:sldMkLst>
        <pc:spChg chg="mod">
          <ac:chgData name="March, Kelly" userId="S::klmarch@ad.unc.edu::eda26f02-81c2-4e2c-aa70-59898f55d3d9" providerId="AD" clId="Web-{36083080-AFB3-4B08-BBC5-A5B2B8389C6A}" dt="2020-12-01T21:49:32.539" v="6" actId="20577"/>
          <ac:spMkLst>
            <pc:docMk/>
            <pc:sldMk cId="283845795" sldId="377"/>
            <ac:spMk id="3" creationId="{00000000-0000-0000-0000-000000000000}"/>
          </ac:spMkLst>
        </pc:spChg>
      </pc:sldChg>
    </pc:docChg>
  </pc:docChgLst>
  <pc:docChgLst>
    <pc:chgData name="Saleem, Taha" userId="27429bfd-b9d2-447f-b9c2-8a272d70ce27" providerId="ADAL" clId="{78F16DA2-4D41-4C71-81B6-69F2165B4787}"/>
    <pc:docChg chg="undo custSel addSld delSld modSld modSection">
      <pc:chgData name="Saleem, Taha" userId="27429bfd-b9d2-447f-b9c2-8a272d70ce27" providerId="ADAL" clId="{78F16DA2-4D41-4C71-81B6-69F2165B4787}" dt="2020-12-02T14:35:56.469" v="6" actId="403"/>
      <pc:docMkLst>
        <pc:docMk/>
      </pc:docMkLst>
      <pc:sldChg chg="modSp mod">
        <pc:chgData name="Saleem, Taha" userId="27429bfd-b9d2-447f-b9c2-8a272d70ce27" providerId="ADAL" clId="{78F16DA2-4D41-4C71-81B6-69F2165B4787}" dt="2020-12-02T14:35:56.469" v="6" actId="403"/>
        <pc:sldMkLst>
          <pc:docMk/>
          <pc:sldMk cId="283845795" sldId="377"/>
        </pc:sldMkLst>
        <pc:spChg chg="mod">
          <ac:chgData name="Saleem, Taha" userId="27429bfd-b9d2-447f-b9c2-8a272d70ce27" providerId="ADAL" clId="{78F16DA2-4D41-4C71-81B6-69F2165B4787}" dt="2020-12-02T14:35:56.469" v="6" actId="403"/>
          <ac:spMkLst>
            <pc:docMk/>
            <pc:sldMk cId="283845795" sldId="377"/>
            <ac:spMk id="3" creationId="{00000000-0000-0000-0000-000000000000}"/>
          </ac:spMkLst>
        </pc:spChg>
      </pc:sldChg>
      <pc:sldChg chg="add del">
        <pc:chgData name="Saleem, Taha" userId="27429bfd-b9d2-447f-b9c2-8a272d70ce27" providerId="ADAL" clId="{78F16DA2-4D41-4C71-81B6-69F2165B4787}" dt="2020-12-01T16:41:37.773" v="2" actId="2696"/>
        <pc:sldMkLst>
          <pc:docMk/>
          <pc:sldMk cId="2880367556" sldId="378"/>
        </pc:sldMkLst>
      </pc:sldChg>
    </pc:docChg>
  </pc:docChgLst>
  <pc:docChgLst>
    <pc:chgData name="March, Kelly" userId="S::klmarch@ad.unc.edu::eda26f02-81c2-4e2c-aa70-59898f55d3d9" providerId="AD" clId="Web-{04A2097C-67EA-46FA-8C29-882EAF6136D3}"/>
    <pc:docChg chg="modSld">
      <pc:chgData name="March, Kelly" userId="S::klmarch@ad.unc.edu::eda26f02-81c2-4e2c-aa70-59898f55d3d9" providerId="AD" clId="Web-{04A2097C-67EA-46FA-8C29-882EAF6136D3}" dt="2020-12-01T21:54:40.094" v="21" actId="20577"/>
      <pc:docMkLst>
        <pc:docMk/>
      </pc:docMkLst>
      <pc:sldChg chg="modSp">
        <pc:chgData name="March, Kelly" userId="S::klmarch@ad.unc.edu::eda26f02-81c2-4e2c-aa70-59898f55d3d9" providerId="AD" clId="Web-{04A2097C-67EA-46FA-8C29-882EAF6136D3}" dt="2020-12-01T21:54:40.094" v="21" actId="20577"/>
        <pc:sldMkLst>
          <pc:docMk/>
          <pc:sldMk cId="283845795" sldId="377"/>
        </pc:sldMkLst>
        <pc:spChg chg="mod">
          <ac:chgData name="March, Kelly" userId="S::klmarch@ad.unc.edu::eda26f02-81c2-4e2c-aa70-59898f55d3d9" providerId="AD" clId="Web-{04A2097C-67EA-46FA-8C29-882EAF6136D3}" dt="2020-12-01T21:54:40.094" v="21" actId="20577"/>
          <ac:spMkLst>
            <pc:docMk/>
            <pc:sldMk cId="283845795" sldId="37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C411-0B90-41EC-BB61-9F73FA81307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7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CA98C-A0E0-4016-92C1-438BBB6A1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2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90" y="2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FC7B87-0BA5-45CB-B252-83A74D565B3D}" type="datetimeFigureOut">
              <a:rPr lang="en-US"/>
              <a:pPr>
                <a:defRPr/>
              </a:pPr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8" y="4415480"/>
            <a:ext cx="5609565" cy="418431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396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90" y="8829396"/>
            <a:ext cx="3038255" cy="4654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F06D2A-F673-4DC8-9D37-E8CA78E30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2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3039" indent="-27809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2368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7315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02262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7209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2156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37103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82050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917B09-D786-4673-8192-FD0782990D18}" type="slidenum">
              <a:rPr lang="en-US" smtClean="0"/>
              <a:pPr eaLnBrk="1" hangingPunct="1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</a:t>
            </a:r>
            <a:r>
              <a:rPr lang="en-US" baseline="0" dirty="0"/>
              <a:t> Troy (#2) and depending on his poll questions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4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Srinivas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9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advertise the update and solicit additional SPFs that state may have developed?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8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3039" indent="-27809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2368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57315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02262" indent="-2224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7209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92156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37103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82050" indent="-222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CEF727-66AF-47DC-96C6-719FD3111083}" type="slidenum">
              <a:rPr lang="en-US" smtClean="0"/>
              <a:pPr eaLnBrk="1" hangingPunct="1"/>
              <a:t>30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4B95-141F-41DF-81B5-734F8DCB2D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8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B4B95-141F-41DF-81B5-734F8DCB2D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8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</a:t>
            </a:r>
            <a:r>
              <a:rPr lang="en-US" baseline="0" dirty="0"/>
              <a:t> this year we gave the CMF CH a facelift. I’m sure many of you have figured out already that it’s still the same CMF Clearinghouse that we all know and love, with just a different look and feel.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1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A0618-FAF0-4E45-9A1B-741F3298D5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A0618-FAF0-4E45-9A1B-741F3298D5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  <a:r>
              <a:rPr lang="en-US" baseline="0" dirty="0"/>
              <a:t> on CMFs and the CMF Clearinghouse, I would encourage you to review the CMF Clearinghouse User Guide and supplemental video tutorials.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Troy (#1) and depending on his poll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06D2A-F673-4DC8-9D37-E8CA78E30C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9175"/>
            <a:ext cx="6400800" cy="12160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DF10-0A02-48F5-8758-6AEDAFE6D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E773-59CE-49AB-A917-4AEFE835C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3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8459-B14F-4514-B4B8-7EC1F9CD9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F166-1B79-4625-8B36-6B0AFCCA2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8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0D4B-900B-4BAE-9AD0-9B5FC1E0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5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3F7C-E91F-4094-8288-F3CE66645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30D5-AEC0-4348-A2FB-FEF323BAD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6C0A6-B73B-4871-836B-BDE02CF20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0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D5C1-F35B-438A-B0B4-704CABC5A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4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D642-4E2D-414A-B7BC-8D9BE30B5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9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9433-5FF0-49D9-A9FE-65FE75CC3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9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2F0EAE-8ED3-454F-A1AB-15236E3D2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ty.fhwa.dot.gov/rsdp/downloads/fhwasa19026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fclearinghouse.org/stateselectedlist.cf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fclearinghouse.org/changes.cf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fclearinghouse.org/resources_spf.cf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fclearinghouse.org/using_cmfs.cf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yunk@dot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b="1" dirty="0"/>
              <a:t>Understanding the Upcoming CMF Rating Transition and Exploring Real-World Applications of CMFs</a:t>
            </a:r>
            <a:endParaRPr lang="en-US" sz="2800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962400"/>
            <a:ext cx="5486400" cy="2514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n-US" sz="2000" dirty="0"/>
          </a:p>
          <a:p>
            <a:pPr algn="l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December 2, 2020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2:00 – 3:30 PM 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8908-9DED-414F-B67A-92FF0F5D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/>
              <a:t>Dealing With Too Many Search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C20F5-9C0B-4A75-9307-9D9DA3EA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B19176-9973-4901-98D5-8F08C939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Option 1: Narrow down using more keywords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F7A15-A2F8-46DE-A01E-BC902034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8050"/>
            <a:ext cx="6212362" cy="1658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A897A7-3EF2-4351-8B93-A28C26F2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14800"/>
            <a:ext cx="6419644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8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8908-9DED-414F-B67A-92FF0F5D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/>
              <a:t>Dealing With Too Many Search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C20F5-9C0B-4A75-9307-9D9DA3EA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B19176-9973-4901-98D5-8F08C939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Option 2: Narrow down using filters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0D2069-5D8E-4C37-B5C3-FF7BCCC1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057400"/>
            <a:ext cx="3857274" cy="401306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907B75A-9F0D-4D66-A2AB-7CFEC2F96810}"/>
              </a:ext>
            </a:extLst>
          </p:cNvPr>
          <p:cNvSpPr/>
          <p:nvPr/>
        </p:nvSpPr>
        <p:spPr>
          <a:xfrm>
            <a:off x="2895600" y="2819400"/>
            <a:ext cx="1564788" cy="3414135"/>
          </a:xfrm>
          <a:prstGeom prst="ellipse">
            <a:avLst/>
          </a:prstGeom>
          <a:noFill/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33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8908-9DED-414F-B67A-92FF0F5D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/>
              <a:t>Dealing With Too Many Search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C20F5-9C0B-4A75-9307-9D9DA3EA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B19176-9973-4901-98D5-8F08C939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/>
              <a:t>Option 2: Narrow down using filters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41D5B-4E8A-43BA-8FE2-E17BA5DB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65" y="3094421"/>
            <a:ext cx="1531220" cy="1279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90D98-34C4-4549-B7D1-3A8D5E61C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232" y="2057400"/>
            <a:ext cx="1336543" cy="4016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B379A-527C-4285-B91F-57153A04A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234804"/>
            <a:ext cx="1868741" cy="1470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2EB3C-DC08-4D4D-A3B8-7EE74D1EF9D9}"/>
              </a:ext>
            </a:extLst>
          </p:cNvPr>
          <p:cNvSpPr txBox="1"/>
          <p:nvPr/>
        </p:nvSpPr>
        <p:spPr>
          <a:xfrm>
            <a:off x="1422356" y="4448293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116 CMFs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B9056-AEAF-4049-8A1B-E27BFAD81C24}"/>
              </a:ext>
            </a:extLst>
          </p:cNvPr>
          <p:cNvSpPr txBox="1"/>
          <p:nvPr/>
        </p:nvSpPr>
        <p:spPr>
          <a:xfrm>
            <a:off x="4747775" y="5783024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235 CMFs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E9601-46E7-4C9D-94CC-C7EC7029934E}"/>
              </a:ext>
            </a:extLst>
          </p:cNvPr>
          <p:cNvSpPr txBox="1"/>
          <p:nvPr/>
        </p:nvSpPr>
        <p:spPr>
          <a:xfrm>
            <a:off x="6403763" y="4806180"/>
            <a:ext cx="11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373 CMFs</a:t>
            </a:r>
          </a:p>
        </p:txBody>
      </p:sp>
    </p:spTree>
    <p:extLst>
      <p:ext uri="{BB962C8B-B14F-4D97-AF65-F5344CB8AC3E}">
        <p14:creationId xmlns:p14="http://schemas.microsoft.com/office/powerpoint/2010/main" val="405106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5DE7-F2ED-4470-84B7-BDCB85F1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246"/>
            <a:ext cx="8229600" cy="457827"/>
          </a:xfrm>
        </p:spPr>
        <p:txBody>
          <a:bodyPr/>
          <a:lstStyle/>
          <a:p>
            <a:r>
              <a:rPr lang="en-US" sz="3200" b="1" dirty="0"/>
              <a:t>Dealing With Too Many Search Results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9DFC-2953-489F-956D-315BE7EB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0974"/>
            <a:ext cx="8229600" cy="5263744"/>
          </a:xfrm>
        </p:spPr>
        <p:txBody>
          <a:bodyPr/>
          <a:lstStyle/>
          <a:p>
            <a:r>
              <a:rPr lang="en-CA" sz="2800" dirty="0"/>
              <a:t>Use the CMF Comparison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C1723-6C85-4580-97CB-C07AF426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1E25E-D362-4503-834A-F60199DA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91"/>
          <a:stretch/>
        </p:blipFill>
        <p:spPr>
          <a:xfrm>
            <a:off x="449103" y="1799616"/>
            <a:ext cx="8283052" cy="35019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D51620-201D-4B10-A3A6-5C3CF90A5F97}"/>
              </a:ext>
            </a:extLst>
          </p:cNvPr>
          <p:cNvSpPr/>
          <p:nvPr/>
        </p:nvSpPr>
        <p:spPr>
          <a:xfrm>
            <a:off x="1624519" y="3200400"/>
            <a:ext cx="573932" cy="1313234"/>
          </a:xfrm>
          <a:prstGeom prst="ellipse">
            <a:avLst/>
          </a:prstGeom>
          <a:noFill/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99A06B-C591-49D9-B48F-8F323C247E3B}"/>
              </a:ext>
            </a:extLst>
          </p:cNvPr>
          <p:cNvSpPr/>
          <p:nvPr/>
        </p:nvSpPr>
        <p:spPr>
          <a:xfrm>
            <a:off x="3589505" y="2957209"/>
            <a:ext cx="3929975" cy="1692611"/>
          </a:xfrm>
          <a:prstGeom prst="ellipse">
            <a:avLst/>
          </a:prstGeom>
          <a:noFill/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02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087449-BFF4-4D2C-8D37-1AA8282D0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272" y="748969"/>
            <a:ext cx="6877455" cy="42635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C1723-6C85-4580-97CB-C07AF426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6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 Details Page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52" r="10224"/>
          <a:stretch/>
        </p:blipFill>
        <p:spPr>
          <a:xfrm>
            <a:off x="762000" y="1219200"/>
            <a:ext cx="7223478" cy="3840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963" r="10000" b="26297"/>
          <a:stretch/>
        </p:blipFill>
        <p:spPr>
          <a:xfrm>
            <a:off x="762000" y="4945331"/>
            <a:ext cx="722347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 Details Page (cont’d)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33" r="19167"/>
          <a:stretch/>
        </p:blipFill>
        <p:spPr>
          <a:xfrm>
            <a:off x="474785" y="1447800"/>
            <a:ext cx="8229600" cy="43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 Details Page (cont’d)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5761" r="18974"/>
          <a:stretch/>
        </p:blipFill>
        <p:spPr>
          <a:xfrm>
            <a:off x="702320" y="1600200"/>
            <a:ext cx="77393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36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 Clearinghouse User Guide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 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Introduction to CMFs</a:t>
            </a:r>
          </a:p>
          <a:p>
            <a:r>
              <a:rPr lang="en-US" dirty="0"/>
              <a:t>Introduction to the CMF Clearinghouse</a:t>
            </a:r>
          </a:p>
          <a:p>
            <a:r>
              <a:rPr lang="en-US" dirty="0"/>
              <a:t>Searching for CMFs</a:t>
            </a:r>
          </a:p>
          <a:p>
            <a:r>
              <a:rPr lang="en-US" dirty="0"/>
              <a:t>Identifying Appropriate CMFs</a:t>
            </a:r>
          </a:p>
          <a:p>
            <a:r>
              <a:rPr lang="en-US" dirty="0"/>
              <a:t>Information for Advanced Users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Video Tutorials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Conducting a CMF Search</a:t>
            </a:r>
          </a:p>
          <a:p>
            <a:r>
              <a:rPr lang="en-US" dirty="0"/>
              <a:t>Understanding Search Results</a:t>
            </a:r>
          </a:p>
          <a:p>
            <a:r>
              <a:rPr lang="en-US" dirty="0"/>
              <a:t>Filtering Search Results</a:t>
            </a:r>
          </a:p>
          <a:p>
            <a:r>
              <a:rPr lang="en-US" dirty="0"/>
              <a:t>Using the CMF Details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76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an appropriate CMF is important</a:t>
            </a:r>
          </a:p>
          <a:p>
            <a:r>
              <a:rPr lang="en-US" dirty="0"/>
              <a:t>Applying CMFs correctly is important as well – can have large impact on results</a:t>
            </a:r>
          </a:p>
          <a:p>
            <a:r>
              <a:rPr lang="en-US" dirty="0"/>
              <a:t>CMF Clearinghouse team is available to provide technical assistance (e.g. help explain CMFs on the site or from a study report)</a:t>
            </a:r>
          </a:p>
        </p:txBody>
      </p:sp>
    </p:spTree>
    <p:extLst>
      <p:ext uri="{BB962C8B-B14F-4D97-AF65-F5344CB8AC3E}">
        <p14:creationId xmlns:p14="http://schemas.microsoft.com/office/powerpoint/2010/main" val="86526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92" y="993732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b="1" dirty="0"/>
              <a:t>Karen Scurry</a:t>
            </a:r>
            <a:r>
              <a:rPr lang="en-US" sz="2400" dirty="0"/>
              <a:t>, </a:t>
            </a:r>
            <a:r>
              <a:rPr lang="en-US" sz="2400" i="1" dirty="0"/>
              <a:t>Federal Highway Administration</a:t>
            </a:r>
          </a:p>
          <a:p>
            <a:pPr lvl="1"/>
            <a:r>
              <a:rPr lang="en-US" sz="2000" dirty="0"/>
              <a:t>Overview of CMFs and the CMF Clearinghouse</a:t>
            </a:r>
            <a:endParaRPr lang="en-US" sz="2000" i="1" dirty="0"/>
          </a:p>
          <a:p>
            <a:r>
              <a:rPr lang="en-US" sz="2400" b="1" dirty="0"/>
              <a:t>Taha Saleem</a:t>
            </a:r>
            <a:r>
              <a:rPr lang="en-US" sz="2400" dirty="0"/>
              <a:t>, </a:t>
            </a:r>
            <a:r>
              <a:rPr lang="en-US" sz="2400" i="1" dirty="0"/>
              <a:t>UNC Highway Safety Research Center and Manager of the CMF Clearinghouse</a:t>
            </a:r>
          </a:p>
          <a:p>
            <a:pPr lvl="1"/>
            <a:r>
              <a:rPr lang="en-US" sz="2000" dirty="0"/>
              <a:t>CMF Clearinghouse rating transition</a:t>
            </a:r>
          </a:p>
          <a:p>
            <a:r>
              <a:rPr lang="en-US" sz="2400" b="1" dirty="0"/>
              <a:t>Troy Bucko</a:t>
            </a:r>
            <a:r>
              <a:rPr lang="en-US" sz="2400" dirty="0"/>
              <a:t>, </a:t>
            </a:r>
            <a:r>
              <a:rPr lang="en-US" sz="2400" i="1" dirty="0"/>
              <a:t>California Department of Transportation</a:t>
            </a:r>
          </a:p>
          <a:p>
            <a:pPr lvl="1"/>
            <a:r>
              <a:rPr lang="en-US" sz="2000" dirty="0"/>
              <a:t>Incorporating Data Driven Safety Analysis in Traffic Impact Studies</a:t>
            </a:r>
          </a:p>
          <a:p>
            <a:r>
              <a:rPr lang="en-US" sz="2400" b="1" dirty="0"/>
              <a:t>Srinivas </a:t>
            </a:r>
            <a:r>
              <a:rPr lang="en-US" sz="2400" b="1" dirty="0" err="1"/>
              <a:t>Geedipally</a:t>
            </a:r>
            <a:r>
              <a:rPr lang="en-US" sz="2400" dirty="0"/>
              <a:t>, </a:t>
            </a:r>
            <a:r>
              <a:rPr lang="en-US" sz="2400" i="1" dirty="0"/>
              <a:t>Texas A&amp;M Transportation Institute </a:t>
            </a:r>
          </a:p>
          <a:p>
            <a:pPr lvl="1"/>
            <a:r>
              <a:rPr lang="en-US" sz="2000" dirty="0"/>
              <a:t>Process used by TTI to assist </a:t>
            </a:r>
            <a:r>
              <a:rPr lang="en-US" sz="2000" dirty="0" err="1"/>
              <a:t>TxDOT</a:t>
            </a:r>
            <a:r>
              <a:rPr lang="en-US" sz="2000" dirty="0"/>
              <a:t> in the review and development of the CMFs used for HSIP projects.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7952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2557-00AE-45F6-A370-34D637DE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48DD-D504-4B03-BFB4-9C87C645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questions using the </a:t>
            </a:r>
            <a:r>
              <a:rPr lang="en-US" dirty="0" err="1"/>
              <a:t>GoToWebinar</a:t>
            </a:r>
            <a:r>
              <a:rPr lang="en-US" dirty="0"/>
              <a:t> window</a:t>
            </a:r>
          </a:p>
        </p:txBody>
      </p:sp>
    </p:spTree>
    <p:extLst>
      <p:ext uri="{BB962C8B-B14F-4D97-AF65-F5344CB8AC3E}">
        <p14:creationId xmlns:p14="http://schemas.microsoft.com/office/powerpoint/2010/main" val="136355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processes/analyses does your organization use CMFs? (select all that apply)</a:t>
            </a:r>
          </a:p>
          <a:p>
            <a:pPr marL="1028700" lvl="1"/>
            <a:r>
              <a:rPr lang="en-CA" sz="2800" dirty="0">
                <a:ea typeface="+mn-lt"/>
                <a:cs typeface="+mn-lt"/>
              </a:rPr>
              <a:t>Funding applications</a:t>
            </a:r>
            <a:endParaRPr lang="en-CA" dirty="0">
              <a:cs typeface="Arial"/>
            </a:endParaRPr>
          </a:p>
          <a:p>
            <a:pPr marL="1028700" lvl="1"/>
            <a:r>
              <a:rPr lang="en-CA" sz="2800" dirty="0">
                <a:ea typeface="+mn-lt"/>
                <a:cs typeface="+mn-lt"/>
              </a:rPr>
              <a:t>System-level or project-level planning</a:t>
            </a:r>
          </a:p>
          <a:p>
            <a:pPr marL="1028700" lvl="1"/>
            <a:r>
              <a:rPr lang="en-CA" sz="2800" dirty="0">
                <a:ea typeface="+mn-lt"/>
                <a:cs typeface="+mn-lt"/>
              </a:rPr>
              <a:t>Alternatives </a:t>
            </a:r>
            <a:r>
              <a:rPr lang="en-CA" dirty="0">
                <a:ea typeface="+mn-lt"/>
                <a:cs typeface="+mn-lt"/>
              </a:rPr>
              <a:t>analysis</a:t>
            </a:r>
          </a:p>
          <a:p>
            <a:pPr marL="1028700" lvl="1"/>
            <a:r>
              <a:rPr lang="en-CA" dirty="0">
                <a:ea typeface="+mn-lt"/>
                <a:cs typeface="+mn-lt"/>
              </a:rPr>
              <a:t>Design</a:t>
            </a:r>
            <a:r>
              <a:rPr lang="en-CA" sz="2800" dirty="0">
                <a:ea typeface="+mn-lt"/>
                <a:cs typeface="+mn-lt"/>
              </a:rPr>
              <a:t> </a:t>
            </a:r>
            <a:r>
              <a:rPr lang="en-CA" dirty="0">
                <a:ea typeface="+mn-lt"/>
                <a:cs typeface="+mn-lt"/>
              </a:rPr>
              <a:t>decisions</a:t>
            </a:r>
          </a:p>
          <a:p>
            <a:pPr marL="1028700" lvl="1"/>
            <a:r>
              <a:rPr lang="en-CA" dirty="0">
                <a:ea typeface="+mn-lt"/>
                <a:cs typeface="+mn-lt"/>
              </a:rPr>
              <a:t>Operations</a:t>
            </a:r>
            <a:r>
              <a:rPr lang="en-CA" sz="2800" dirty="0">
                <a:ea typeface="+mn-lt"/>
                <a:cs typeface="+mn-lt"/>
              </a:rPr>
              <a:t> analysis</a:t>
            </a:r>
          </a:p>
          <a:p>
            <a:pPr lvl="1"/>
            <a:endParaRPr lang="en-US" sz="20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conducted safety analysis using CMFs as part of Traffic Impact Analyses?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 </a:t>
            </a:r>
          </a:p>
          <a:p>
            <a:pPr lvl="1"/>
            <a:r>
              <a:rPr lang="en-US" dirty="0"/>
              <a:t>Not 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governmental agency attendees, does your organization require safety analysis including CMFs in Traffic Impact Analyses?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Not Sure</a:t>
            </a:r>
          </a:p>
          <a:p>
            <a:pPr lvl="1"/>
            <a:r>
              <a:rPr lang="en-US" dirty="0"/>
              <a:t>Not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4000" dirty="0"/>
              <a:t>Incorporating DDSA into Traffic Impact Analyses: A How-To Guide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25" t="27999" r="42125" b="14001"/>
          <a:stretch/>
        </p:blipFill>
        <p:spPr>
          <a:xfrm>
            <a:off x="762000" y="1600200"/>
            <a:ext cx="2971800" cy="3917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https://safety.fhwa.dot.gov/rsdp/downloads/fhwasa19026.pdf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167" t="26295" r="58333" b="9395"/>
          <a:stretch/>
        </p:blipFill>
        <p:spPr>
          <a:xfrm>
            <a:off x="4474416" y="1645227"/>
            <a:ext cx="3069384" cy="38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6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State have a State-specific CMF list? 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Don’t know </a:t>
            </a:r>
          </a:p>
        </p:txBody>
      </p:sp>
    </p:spTree>
    <p:extLst>
      <p:ext uri="{BB962C8B-B14F-4D97-AF65-F5344CB8AC3E}">
        <p14:creationId xmlns:p14="http://schemas.microsoft.com/office/powerpoint/2010/main" val="54337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State-selected CMFs Lists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52" r="10224"/>
          <a:stretch/>
        </p:blipFill>
        <p:spPr>
          <a:xfrm>
            <a:off x="990600" y="1371600"/>
            <a:ext cx="7223478" cy="384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722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http://www.cmfclearinghouse.org/stateselectedlist.cfm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422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/>
              <a:t>CMF Clearinghouse Rating Transition</a:t>
            </a:r>
          </a:p>
          <a:p>
            <a:pPr lvl="1"/>
            <a:r>
              <a:rPr lang="en-US" sz="2400" dirty="0"/>
              <a:t>Will be providing further details on the transition timeline in the coming months.</a:t>
            </a:r>
          </a:p>
          <a:p>
            <a:pPr lvl="1"/>
            <a:r>
              <a:rPr lang="en-US" sz="2400" dirty="0"/>
              <a:t>Continue to check the “Changes Ahead” page (</a:t>
            </a:r>
            <a:r>
              <a:rPr lang="en-US" sz="2400" dirty="0">
                <a:hlinkClick r:id="rId3"/>
              </a:rPr>
              <a:t>http://www.cmfclearinghouse.org/changes.cfm</a:t>
            </a:r>
            <a:r>
              <a:rPr lang="en-US" sz="2400" dirty="0"/>
              <a:t>) for up-to-date information</a:t>
            </a:r>
          </a:p>
          <a:p>
            <a:r>
              <a:rPr lang="en-US" sz="2800" dirty="0"/>
              <a:t>Summary of State SPF Calibration and Development Efforts</a:t>
            </a:r>
          </a:p>
          <a:p>
            <a:pPr lvl="1"/>
            <a:r>
              <a:rPr lang="en-US" sz="2400" dirty="0">
                <a:hlinkClick r:id="rId4"/>
              </a:rPr>
              <a:t>http://www.cmfclearinghouse.org/resources_spf.cfm</a:t>
            </a:r>
            <a:endParaRPr lang="en-US" sz="2400" dirty="0"/>
          </a:p>
          <a:p>
            <a:pPr lvl="1"/>
            <a:r>
              <a:rPr lang="en-US" sz="2400" dirty="0"/>
              <a:t>Please review and let us know if additional SPFs have been developed </a:t>
            </a:r>
          </a:p>
        </p:txBody>
      </p:sp>
    </p:spTree>
    <p:extLst>
      <p:ext uri="{BB962C8B-B14F-4D97-AF65-F5344CB8AC3E}">
        <p14:creationId xmlns:p14="http://schemas.microsoft.com/office/powerpoint/2010/main" val="1811712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Roadway Safety Analysis Videos for CMFs</a:t>
            </a:r>
          </a:p>
          <a:p>
            <a:r>
              <a:rPr lang="en-US" dirty="0"/>
              <a:t>Training: </a:t>
            </a:r>
          </a:p>
          <a:p>
            <a:pPr lvl="1"/>
            <a:r>
              <a:rPr lang="en-US" dirty="0"/>
              <a:t>Application of CMFs</a:t>
            </a:r>
          </a:p>
          <a:p>
            <a:pPr lvl="1"/>
            <a:r>
              <a:rPr lang="en-US" dirty="0"/>
              <a:t>Science of CMFs</a:t>
            </a:r>
          </a:p>
          <a:p>
            <a:pPr lvl="1"/>
            <a:r>
              <a:rPr lang="en-US" dirty="0"/>
              <a:t>Developing Quality CMFs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http://www.cmfclearinghouse.org/using_cmfs.cfm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022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Post-webinar survey</a:t>
            </a:r>
          </a:p>
          <a:p>
            <a:endParaRPr lang="en-US" dirty="0"/>
          </a:p>
          <a:p>
            <a:r>
              <a:rPr lang="en-US" dirty="0"/>
              <a:t>Certificate of attendance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8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“Housekeeping”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21163"/>
          </a:xfrm>
        </p:spPr>
        <p:txBody>
          <a:bodyPr>
            <a:noAutofit/>
          </a:bodyPr>
          <a:lstStyle/>
          <a:p>
            <a:r>
              <a:rPr lang="en-US" sz="2800" dirty="0"/>
              <a:t>Rejoining the program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800" dirty="0"/>
              <a:t>All lines are muted </a:t>
            </a:r>
          </a:p>
          <a:p>
            <a:endParaRPr lang="en-US" sz="1800" dirty="0"/>
          </a:p>
          <a:p>
            <a:r>
              <a:rPr lang="en-US" sz="2800" dirty="0"/>
              <a:t>Control Panel</a:t>
            </a:r>
          </a:p>
          <a:p>
            <a:endParaRPr lang="en-US" sz="1800" dirty="0"/>
          </a:p>
          <a:p>
            <a:r>
              <a:rPr lang="en-US" sz="2800" dirty="0"/>
              <a:t>Questions/assistance</a:t>
            </a:r>
          </a:p>
          <a:p>
            <a:endParaRPr lang="en-US" sz="1800" dirty="0"/>
          </a:p>
          <a:p>
            <a:r>
              <a:rPr lang="en-US" sz="2800" dirty="0"/>
              <a:t>Webinar Recording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541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916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u="sng" dirty="0">
                <a:solidFill>
                  <a:schemeClr val="accent6"/>
                </a:solidFill>
              </a:rPr>
              <a:t>www.CMFClearinghouse.org</a:t>
            </a:r>
            <a:r>
              <a:rPr lang="en-US" sz="4400" dirty="0">
                <a:solidFill>
                  <a:schemeClr val="accent6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r>
              <a:rPr lang="en-US" dirty="0"/>
              <a:t>Karen Scurry, P.E. 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/>
              <a:t>FHWA Office of Safety Programs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/>
              <a:t>202-897-7168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>
                <a:hlinkClick r:id="rId3"/>
              </a:rPr>
              <a:t>karen.scurry@dot.gov</a:t>
            </a:r>
            <a:r>
              <a:rPr lang="en-US" dirty="0"/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dirty="0"/>
          </a:p>
          <a:p>
            <a:pPr algn="ctr" eaLnBrk="1" hangingPunct="1">
              <a:buFontTx/>
              <a:buNone/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1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people are attending the webinar at your location?</a:t>
            </a:r>
          </a:p>
        </p:txBody>
      </p:sp>
    </p:spTree>
    <p:extLst>
      <p:ext uri="{BB962C8B-B14F-4D97-AF65-F5344CB8AC3E}">
        <p14:creationId xmlns:p14="http://schemas.microsoft.com/office/powerpoint/2010/main" val="228088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Overview of CMFs and the CMF Clearinghouse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843" y="4953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Karen Scurry, FHWA Office of Safety </a:t>
            </a:r>
          </a:p>
        </p:txBody>
      </p:sp>
    </p:spTree>
    <p:extLst>
      <p:ext uri="{BB962C8B-B14F-4D97-AF65-F5344CB8AC3E}">
        <p14:creationId xmlns:p14="http://schemas.microsoft.com/office/powerpoint/2010/main" val="27586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9222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What is a Crash Modification Factor?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5391" y="1447800"/>
            <a:ext cx="8077200" cy="4419600"/>
          </a:xfrm>
        </p:spPr>
        <p:txBody>
          <a:bodyPr/>
          <a:lstStyle/>
          <a:p>
            <a:r>
              <a:rPr lang="en-US" sz="2400" dirty="0"/>
              <a:t>Multiplicative factor that reflects the expected safety effectiveness of a countermeasure </a:t>
            </a:r>
          </a:p>
          <a:p>
            <a:r>
              <a:rPr lang="en-US" sz="2400" dirty="0"/>
              <a:t>Used to compute the expected number of crashes after implementing a given countermeasure at a specific site</a:t>
            </a:r>
          </a:p>
          <a:p>
            <a:pPr lvl="1" algn="ctr" eaLnBrk="1" hangingPunct="1">
              <a:buFont typeface="Zapf Dingbats" charset="2"/>
              <a:buNone/>
              <a:defRPr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08657"/>
              </p:ext>
            </p:extLst>
          </p:nvPr>
        </p:nvGraphicFramePr>
        <p:xfrm>
          <a:off x="1295400" y="3200400"/>
          <a:ext cx="6410525" cy="1281455"/>
        </p:xfrm>
        <a:graphic>
          <a:graphicData uri="http://schemas.openxmlformats.org/drawingml/2006/table">
            <a:tbl>
              <a:tblPr/>
              <a:tblGrid>
                <a:gridCol w="2171377">
                  <a:extLst>
                    <a:ext uri="{9D8B030D-6E8A-4147-A177-3AD203B41FA5}">
                      <a16:colId xmlns:a16="http://schemas.microsoft.com/office/drawing/2014/main" val="3696798838"/>
                    </a:ext>
                  </a:extLst>
                </a:gridCol>
                <a:gridCol w="2119574">
                  <a:extLst>
                    <a:ext uri="{9D8B030D-6E8A-4147-A177-3AD203B41FA5}">
                      <a16:colId xmlns:a16="http://schemas.microsoft.com/office/drawing/2014/main" val="2943036583"/>
                    </a:ext>
                  </a:extLst>
                </a:gridCol>
                <a:gridCol w="2119574">
                  <a:extLst>
                    <a:ext uri="{9D8B030D-6E8A-4147-A177-3AD203B41FA5}">
                      <a16:colId xmlns:a16="http://schemas.microsoft.com/office/drawing/2014/main" val="1787707734"/>
                    </a:ext>
                  </a:extLst>
                </a:gridCol>
              </a:tblGrid>
              <a:tr h="44336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CMF &lt;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CMF =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CMF &gt;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07061"/>
                  </a:ext>
                </a:extLst>
              </a:tr>
              <a:tr h="838095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Decrease in Crashes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Change in Crashes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Increase In Crashes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3887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79231" y="4667071"/>
            <a:ext cx="7798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CMF of 0 represents a 100% reduction in the number of crashes</a:t>
            </a:r>
          </a:p>
          <a:p>
            <a:pPr lvl="1"/>
            <a:r>
              <a:rPr lang="en-US" dirty="0"/>
              <a:t>CMF of 0.8 represents a 20% reduction in the number of crashes</a:t>
            </a:r>
          </a:p>
          <a:p>
            <a:pPr lvl="1"/>
            <a:r>
              <a:rPr lang="en-US" dirty="0"/>
              <a:t>CMF of 1.2 represents a 20% increase in the number of crashes</a:t>
            </a:r>
          </a:p>
        </p:txBody>
      </p:sp>
    </p:spTree>
    <p:extLst>
      <p:ext uri="{BB962C8B-B14F-4D97-AF65-F5344CB8AC3E}">
        <p14:creationId xmlns:p14="http://schemas.microsoft.com/office/powerpoint/2010/main" val="170244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What is the CMF Clearinghouse?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regularly updated, online repository of CMFs,</a:t>
            </a:r>
          </a:p>
          <a:p>
            <a:r>
              <a:rPr lang="en-US" dirty="0"/>
              <a:t>A mechanism for sharing newly developed CMFs, and</a:t>
            </a:r>
          </a:p>
          <a:p>
            <a:r>
              <a:rPr lang="en-US" dirty="0"/>
              <a:t>Educational information on the proper application of CMFs.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0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often do you use the CMF Clearinghouse? </a:t>
            </a:r>
          </a:p>
          <a:p>
            <a:pPr lvl="1"/>
            <a:r>
              <a:rPr lang="en-US" dirty="0"/>
              <a:t>Daily</a:t>
            </a:r>
          </a:p>
          <a:p>
            <a:pPr lvl="1"/>
            <a:r>
              <a:rPr lang="en-US" dirty="0"/>
              <a:t>Weekly</a:t>
            </a:r>
          </a:p>
          <a:p>
            <a:pPr lvl="1"/>
            <a:r>
              <a:rPr lang="en-US" dirty="0"/>
              <a:t>Monthly</a:t>
            </a:r>
          </a:p>
          <a:p>
            <a:pPr lvl="1"/>
            <a:r>
              <a:rPr lang="en-US" dirty="0"/>
              <a:t>Quarterly</a:t>
            </a:r>
          </a:p>
          <a:p>
            <a:pPr lvl="1"/>
            <a:r>
              <a:rPr lang="en-US" dirty="0"/>
              <a:t>Rarely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23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CMF Clearinghouse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287" r="9822" b="10714"/>
          <a:stretch/>
        </p:blipFill>
        <p:spPr>
          <a:xfrm>
            <a:off x="1066800" y="1295400"/>
            <a:ext cx="6841067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8889" r="10000"/>
          <a:stretch/>
        </p:blipFill>
        <p:spPr>
          <a:xfrm>
            <a:off x="1066799" y="4495800"/>
            <a:ext cx="6841067" cy="17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5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6E1CA22297445B99DF4590DFF6E11" ma:contentTypeVersion="12" ma:contentTypeDescription="Create a new document." ma:contentTypeScope="" ma:versionID="a4a7f8e3fa5a7b8af90108f538d9c4de">
  <xsd:schema xmlns:xsd="http://www.w3.org/2001/XMLSchema" xmlns:xs="http://www.w3.org/2001/XMLSchema" xmlns:p="http://schemas.microsoft.com/office/2006/metadata/properties" xmlns:ns2="6c2a5d45-ecec-4eb8-9b14-12a132e17a24" xmlns:ns3="152bb8f6-9943-4e0b-b149-e0c8655e40cd" targetNamespace="http://schemas.microsoft.com/office/2006/metadata/properties" ma:root="true" ma:fieldsID="78700f9778ecfb7af4f50feb2310486c" ns2:_="" ns3:_="">
    <xsd:import namespace="6c2a5d45-ecec-4eb8-9b14-12a132e17a24"/>
    <xsd:import namespace="152bb8f6-9943-4e0b-b149-e0c8655e4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a5d45-ecec-4eb8-9b14-12a132e17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bb8f6-9943-4e0b-b149-e0c8655e4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A847DA-F61D-4541-B43E-E1B6CA0D6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F82727-CEC1-4B44-9533-3E2B048634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059690-AD0B-4B4A-A65B-0B145B5AC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a5d45-ecec-4eb8-9b14-12a132e17a24"/>
    <ds:schemaRef ds:uri="152bb8f6-9943-4e0b-b149-e0c8655e4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850</Words>
  <Application>Microsoft Office PowerPoint</Application>
  <PresentationFormat>On-screen Show (4:3)</PresentationFormat>
  <Paragraphs>157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Zapf Dingbats</vt:lpstr>
      <vt:lpstr>Default Design</vt:lpstr>
      <vt:lpstr>Understanding the Upcoming CMF Rating Transition and Exploring Real-World Applications of CMFs</vt:lpstr>
      <vt:lpstr>Agenda</vt:lpstr>
      <vt:lpstr>Webinar “Housekeeping”</vt:lpstr>
      <vt:lpstr>Poll</vt:lpstr>
      <vt:lpstr>Overview of CMFs and the CMF Clearinghouse</vt:lpstr>
      <vt:lpstr>What is a Crash Modification Factor?</vt:lpstr>
      <vt:lpstr>What is the CMF Clearinghouse?</vt:lpstr>
      <vt:lpstr>Poll</vt:lpstr>
      <vt:lpstr>CMF Clearinghouse Features</vt:lpstr>
      <vt:lpstr>Dealing With Too Many Search Results</vt:lpstr>
      <vt:lpstr>Dealing With Too Many Search Results </vt:lpstr>
      <vt:lpstr>Dealing With Too Many Search Results</vt:lpstr>
      <vt:lpstr>Dealing With Too Many Search Results</vt:lpstr>
      <vt:lpstr>PowerPoint Presentation</vt:lpstr>
      <vt:lpstr>CMF Details Page </vt:lpstr>
      <vt:lpstr>CMF Details Page (cont’d)</vt:lpstr>
      <vt:lpstr>CMF Details Page (cont’d)</vt:lpstr>
      <vt:lpstr>CMF Clearinghouse User Guide</vt:lpstr>
      <vt:lpstr>Summary</vt:lpstr>
      <vt:lpstr>Q&amp;A</vt:lpstr>
      <vt:lpstr>Poll</vt:lpstr>
      <vt:lpstr>Poll</vt:lpstr>
      <vt:lpstr>Poll </vt:lpstr>
      <vt:lpstr>Incorporating DDSA into Traffic Impact Analyses: A How-To Guide</vt:lpstr>
      <vt:lpstr>Poll</vt:lpstr>
      <vt:lpstr>State-selected CMFs Lists </vt:lpstr>
      <vt:lpstr>Moving Forward</vt:lpstr>
      <vt:lpstr>Additional Resources</vt:lpstr>
      <vt:lpstr>Wrap-up</vt:lpstr>
      <vt:lpstr>PowerPoint Presentation</vt:lpstr>
    </vt:vector>
  </TitlesOfParts>
  <Company>UNC HSRC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Daul</dc:creator>
  <cp:lastModifiedBy>Saleem, Taha</cp:lastModifiedBy>
  <cp:revision>279</cp:revision>
  <cp:lastPrinted>2019-12-16T14:56:50Z</cp:lastPrinted>
  <dcterms:created xsi:type="dcterms:W3CDTF">2009-11-10T22:43:56Z</dcterms:created>
  <dcterms:modified xsi:type="dcterms:W3CDTF">2020-12-02T14:36:02Z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0x010100C516E1CA22297445B99DF4590DFF6E11</vt:lpwstr>
  </property>
</Properties>
</file>