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comments/comment6.xml" ContentType="application/vnd.openxmlformats-officedocument.presentationml.comments+xml"/>
  <Override PartName="/ppt/notesSlides/notesSlide8.xml" ContentType="application/vnd.openxmlformats-officedocument.presentationml.notesSlide+xml"/>
  <Override PartName="/ppt/comments/comment7.xml" ContentType="application/vnd.openxmlformats-officedocument.presentationml.comments+xml"/>
  <Override PartName="/ppt/notesSlides/notesSlide9.xml" ContentType="application/vnd.openxmlformats-officedocument.presentationml.notesSlide+xml"/>
  <Override PartName="/ppt/comments/comment8.xml" ContentType="application/vnd.openxmlformats-officedocument.presentationml.comments+xml"/>
  <Override PartName="/ppt/notesSlides/notesSlide10.xml" ContentType="application/vnd.openxmlformats-officedocument.presentationml.notesSlide+xml"/>
  <Override PartName="/ppt/comments/comment9.xml" ContentType="application/vnd.openxmlformats-officedocument.presentationml.comments+xml"/>
  <Override PartName="/ppt/notesSlides/notesSlide11.xml" ContentType="application/vnd.openxmlformats-officedocument.presentationml.notesSlide+xml"/>
  <Override PartName="/ppt/comments/comment10.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26"/>
  </p:notesMasterIdLst>
  <p:sldIdLst>
    <p:sldId id="257" r:id="rId5"/>
    <p:sldId id="1029" r:id="rId6"/>
    <p:sldId id="256" r:id="rId7"/>
    <p:sldId id="979" r:id="rId8"/>
    <p:sldId id="981" r:id="rId9"/>
    <p:sldId id="982" r:id="rId10"/>
    <p:sldId id="983" r:id="rId11"/>
    <p:sldId id="980" r:id="rId12"/>
    <p:sldId id="1001" r:id="rId13"/>
    <p:sldId id="1020" r:id="rId14"/>
    <p:sldId id="1021" r:id="rId15"/>
    <p:sldId id="999" r:id="rId16"/>
    <p:sldId id="1004" r:id="rId17"/>
    <p:sldId id="1005" r:id="rId18"/>
    <p:sldId id="1012" r:id="rId19"/>
    <p:sldId id="1015" r:id="rId20"/>
    <p:sldId id="1026" r:id="rId21"/>
    <p:sldId id="1025" r:id="rId22"/>
    <p:sldId id="1028" r:id="rId23"/>
    <p:sldId id="284" r:id="rId24"/>
    <p:sldId id="954" r:id="rId25"/>
  </p:sldIdLst>
  <p:sldSz cx="12192000" cy="6858000"/>
  <p:notesSz cx="7315200" cy="9601200"/>
  <p:embeddedFontLs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
          <p15:clr>
            <a:srgbClr val="A4A3A4"/>
          </p15:clr>
        </p15:guide>
        <p15:guide id="3" pos="7296">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gOWEDhpsgxHb54jze8x/kwQI20e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ucko, Troy R@DOT" initials="BTR" lastIdx="8" clrIdx="6">
    <p:extLst>
      <p:ext uri="{19B8F6BF-5375-455C-9EA6-DF929625EA0E}">
        <p15:presenceInfo xmlns:p15="http://schemas.microsoft.com/office/powerpoint/2012/main" userId="S::s128250@dot.ca.gov::1f6bd082-a469-4746-9c24-880ed2fcc028" providerId="AD"/>
      </p:ext>
    </p:extLst>
  </p:cmAuthor>
  <p:cmAuthor id="1" name="Schmidt, Chris@DOT" initials="SC" lastIdx="2" clrIdx="0">
    <p:extLst>
      <p:ext uri="{19B8F6BF-5375-455C-9EA6-DF929625EA0E}">
        <p15:presenceInfo xmlns:p15="http://schemas.microsoft.com/office/powerpoint/2012/main" userId="S-1-5-21-3697733453-1562081657-700838642-28609" providerId="AD"/>
      </p:ext>
    </p:extLst>
  </p:cmAuthor>
  <p:cmAuthor id="8" name="Bushong, Christian M@DOT" initials="BCM" lastIdx="16" clrIdx="7">
    <p:extLst>
      <p:ext uri="{19B8F6BF-5375-455C-9EA6-DF929625EA0E}">
        <p15:presenceInfo xmlns:p15="http://schemas.microsoft.com/office/powerpoint/2012/main" userId="S::s113475@dot.ca.gov::add7545b-8e33-451e-b12a-a42732aadc30" providerId="AD"/>
      </p:ext>
    </p:extLst>
  </p:cmAuthor>
  <p:cmAuthor id="2" name="john smith" initials="js" lastIdx="2" clrIdx="1">
    <p:extLst>
      <p:ext uri="{19B8F6BF-5375-455C-9EA6-DF929625EA0E}">
        <p15:presenceInfo xmlns:p15="http://schemas.microsoft.com/office/powerpoint/2012/main" userId="1d3b5f8daafd1364" providerId="Windows Live"/>
      </p:ext>
    </p:extLst>
  </p:cmAuthor>
  <p:cmAuthor id="3" name="Rodney Brown" initials="RB" lastIdx="4" clrIdx="2">
    <p:extLst>
      <p:ext uri="{19B8F6BF-5375-455C-9EA6-DF929625EA0E}">
        <p15:presenceInfo xmlns:p15="http://schemas.microsoft.com/office/powerpoint/2012/main" userId="S::r.brown@fehrandpeers.com::e232bb8c-9a10-4add-b238-f1f8f9879fa1" providerId="AD"/>
      </p:ext>
    </p:extLst>
  </p:cmAuthor>
  <p:cmAuthor id="4" name="FP" initials="FP" lastIdx="2" clrIdx="3">
    <p:extLst>
      <p:ext uri="{19B8F6BF-5375-455C-9EA6-DF929625EA0E}">
        <p15:presenceInfo xmlns:p15="http://schemas.microsoft.com/office/powerpoint/2012/main" userId="FP" providerId="None"/>
      </p:ext>
    </p:extLst>
  </p:cmAuthor>
  <p:cmAuthor id="5" name="Meghan" initials="M" lastIdx="7" clrIdx="4">
    <p:extLst>
      <p:ext uri="{19B8F6BF-5375-455C-9EA6-DF929625EA0E}">
        <p15:presenceInfo xmlns:p15="http://schemas.microsoft.com/office/powerpoint/2012/main" userId="S::m.mitman@fehrandpeers.com::ddd9f52b-a8b0-405d-96a7-ece53fc00da7" providerId="AD"/>
      </p:ext>
    </p:extLst>
  </p:cmAuthor>
  <p:cmAuthor id="6" name="Begley, Alyssa M@DOT" initials="BAM" lastIdx="54" clrIdx="5">
    <p:extLst>
      <p:ext uri="{19B8F6BF-5375-455C-9EA6-DF929625EA0E}">
        <p15:presenceInfo xmlns:p15="http://schemas.microsoft.com/office/powerpoint/2012/main" userId="S::s113776@dot.ca.gov::dfe245bd-b1e0-431d-985a-289180708e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68CE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3333" autoAdjust="0"/>
  </p:normalViewPr>
  <p:slideViewPr>
    <p:cSldViewPr snapToGrid="0">
      <p:cViewPr>
        <p:scale>
          <a:sx n="100" d="100"/>
          <a:sy n="100" d="100"/>
        </p:scale>
        <p:origin x="706" y="-86"/>
      </p:cViewPr>
      <p:guideLst>
        <p:guide orient="horz" pos="2160"/>
        <p:guide pos="384"/>
        <p:guide pos="729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0770"/>
    </p:cViewPr>
  </p:sorterViewPr>
  <p:notesViewPr>
    <p:cSldViewPr snapToGrid="0">
      <p:cViewPr varScale="1">
        <p:scale>
          <a:sx n="74" d="100"/>
          <a:sy n="74" d="100"/>
        </p:scale>
        <p:origin x="2286" y="5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font" Target="fonts/font8.fntdata"/><Relationship Id="rId76"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75"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79"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77" Type="http://schemas.openxmlformats.org/officeDocument/2006/relationships/presProps" Target="presProps.xml"/><Relationship Id="rId8" Type="http://schemas.openxmlformats.org/officeDocument/2006/relationships/slide" Target="slides/slide4.xml"/><Relationship Id="rId80" Type="http://schemas.openxmlformats.org/officeDocument/2006/relationships/tableStyles" Target="tableStyle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50" baseline="0">
                <a:solidFill>
                  <a:schemeClr val="tx1">
                    <a:lumMod val="65000"/>
                    <a:lumOff val="35000"/>
                  </a:schemeClr>
                </a:solidFill>
                <a:latin typeface="+mn-lt"/>
                <a:ea typeface="+mn-ea"/>
                <a:cs typeface="+mn-cs"/>
              </a:defRPr>
            </a:pPr>
            <a:r>
              <a:rPr lang="en-US" sz="1600" dirty="0"/>
              <a:t>Lorem ipsum </a:t>
            </a:r>
          </a:p>
        </c:rich>
      </c:tx>
      <c:layout>
        <c:manualLayout>
          <c:xMode val="edge"/>
          <c:yMode val="edge"/>
          <c:x val="0.3996473239890122"/>
          <c:y val="7.0598085776862884E-2"/>
        </c:manualLayout>
      </c:layout>
      <c:overlay val="0"/>
      <c:spPr>
        <a:noFill/>
        <a:ln>
          <a:noFill/>
        </a:ln>
        <a:effectLst/>
      </c:spPr>
      <c:txPr>
        <a:bodyPr rot="0" spcFirstLastPara="1" vertOverflow="ellipsis" vert="horz" wrap="square" anchor="ctr" anchorCtr="1"/>
        <a:lstStyle/>
        <a:p>
          <a:pPr>
            <a:defRPr sz="16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rgbClr val="05B2AE"/>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F67-2A4F-9E65-90AD7B9CA7F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F67-2A4F-9E65-90AD7B9CA7F2}"/>
              </c:ext>
            </c:extLst>
          </c:dPt>
          <c:dPt>
            <c:idx val="2"/>
            <c:bubble3D val="0"/>
            <c:spPr>
              <a:solidFill>
                <a:srgbClr val="159BD9"/>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F67-2A4F-9E65-90AD7B9CA7F2}"/>
              </c:ext>
            </c:extLst>
          </c:dPt>
          <c:dPt>
            <c:idx val="3"/>
            <c:bubble3D val="0"/>
            <c:spPr>
              <a:solidFill>
                <a:schemeClr val="accent1">
                  <a:lumMod val="5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F67-2A4F-9E65-90AD7B9CA7F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8F67-2A4F-9E65-90AD7B9CA7F2}"/>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0.31063801153114717"/>
          <c:y val="0.14503737151742682"/>
          <c:w val="0.37315222422345873"/>
          <c:h val="4.90322760788894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5B2AE"/>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DE1-694E-9268-324EA746246A}"/>
            </c:ext>
          </c:extLst>
        </c:ser>
        <c:ser>
          <c:idx val="1"/>
          <c:order val="1"/>
          <c:tx>
            <c:strRef>
              <c:f>Sheet1!$C$1</c:f>
              <c:strCache>
                <c:ptCount val="1"/>
                <c:pt idx="0">
                  <c:v>Series 2</c:v>
                </c:pt>
              </c:strCache>
            </c:strRef>
          </c:tx>
          <c:spPr>
            <a:solidFill>
              <a:srgbClr val="159BD9"/>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DE1-694E-9268-324EA746246A}"/>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DE1-694E-9268-324EA746246A}"/>
            </c:ext>
          </c:extLst>
        </c:ser>
        <c:dLbls>
          <c:dLblPos val="outEnd"/>
          <c:showLegendKey val="0"/>
          <c:showVal val="1"/>
          <c:showCatName val="0"/>
          <c:showSerName val="0"/>
          <c:showPercent val="0"/>
          <c:showBubbleSize val="0"/>
        </c:dLbls>
        <c:gapWidth val="444"/>
        <c:overlap val="-90"/>
        <c:axId val="360347983"/>
        <c:axId val="312402271"/>
      </c:barChart>
      <c:catAx>
        <c:axId val="36034798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312402271"/>
        <c:crosses val="autoZero"/>
        <c:auto val="1"/>
        <c:lblAlgn val="ctr"/>
        <c:lblOffset val="100"/>
        <c:noMultiLvlLbl val="0"/>
      </c:catAx>
      <c:valAx>
        <c:axId val="312402271"/>
        <c:scaling>
          <c:orientation val="minMax"/>
        </c:scaling>
        <c:delete val="1"/>
        <c:axPos val="l"/>
        <c:numFmt formatCode="General" sourceLinked="1"/>
        <c:majorTickMark val="none"/>
        <c:minorTickMark val="none"/>
        <c:tickLblPos val="nextTo"/>
        <c:crossAx val="36034798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6" dt="2020-08-04T15:37:49.723" idx="15">
    <p:pos x="10" y="10"/>
    <p:text>Updated speaker's notes 8.4.2020</p:text>
    <p:extLst>
      <p:ext uri="{C676402C-5697-4E1C-873F-D02D1690AC5C}">
        <p15:threadingInfo xmlns:p15="http://schemas.microsoft.com/office/powerpoint/2012/main" timeZoneBias="420"/>
      </p:ext>
    </p:extLst>
  </p:cm>
  <p:cm authorId="6" dt="2020-08-04T15:39:36.215" idx="17">
    <p:pos x="6434" y="892"/>
    <p:text>We should all decide upon and use one term or the other:  Safety Analysis or Safety Impact Analysis.  Then use consistently throughout.</p:text>
    <p:extLst>
      <p:ext uri="{C676402C-5697-4E1C-873F-D02D1690AC5C}">
        <p15:threadingInfo xmlns:p15="http://schemas.microsoft.com/office/powerpoint/2012/main" timeZoneBias="4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8" dt="2020-08-04T13:37:06.262" idx="10">
    <p:pos x="4349" y="3690"/>
    <p:text>I hate to be nitpicky " process’s" is processes.</p:text>
    <p:extLst>
      <p:ext uri="{C676402C-5697-4E1C-873F-D02D1690AC5C}">
        <p15:threadingInfo xmlns:p15="http://schemas.microsoft.com/office/powerpoint/2012/main" timeZoneBias="4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6" dt="2020-07-21T10:33:50.670" idx="11">
    <p:pos x="10" y="10"/>
    <p:text>Use actual project type from Smart Mobility 2010.  The title is just for general purposes and can be changed.</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6" dt="2020-08-04T15:41:39.830" idx="18">
    <p:pos x="10" y="10"/>
    <p:text>updated speaker's notes 8.4.2020</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8" dt="2020-08-04T13:07:17.351" idx="2">
    <p:pos x="10" y="10"/>
    <p:text>Consider putting (CEQA) after</p:text>
    <p:extLst>
      <p:ext uri="{C676402C-5697-4E1C-873F-D02D1690AC5C}">
        <p15:threadingInfo xmlns:p15="http://schemas.microsoft.com/office/powerpoint/2012/main" timeZoneBias="420"/>
      </p:ext>
    </p:extLst>
  </p:cm>
  <p:cm authorId="8" dt="2020-08-04T13:11:17.973" idx="3">
    <p:pos x="10" y="106"/>
    <p:text>Consider threat to public health is linked with safety in the statute</p:text>
    <p:extLst>
      <p:ext uri="{C676402C-5697-4E1C-873F-D02D1690AC5C}">
        <p15:threadingInfo xmlns:p15="http://schemas.microsoft.com/office/powerpoint/2012/main" timeZoneBias="420">
          <p15:parentCm authorId="8" idx="2"/>
        </p15:threadingInfo>
      </p:ext>
    </p:extLst>
  </p:cm>
  <p:cm authorId="8" dt="2020-08-04T13:12:10.105" idx="4">
    <p:pos x="10" y="202"/>
    <p:text>Also, did the safety code receive conditions based on changes to CEQA?</p:text>
    <p:extLst>
      <p:ext uri="{C676402C-5697-4E1C-873F-D02D1690AC5C}">
        <p15:threadingInfo xmlns:p15="http://schemas.microsoft.com/office/powerpoint/2012/main" timeZoneBias="420">
          <p15:parentCm authorId="8" idx="2"/>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8" dt="2020-08-04T13:19:14.334" idx="5">
    <p:pos x="10" y="10"/>
    <p:text>I do not want to get into the minucia and if this presentation is intended as high-level information.  If it is more than that, then I would recommend stating the relationship of 21092.4  with safety since this section clearly states,"Consultation shall be conducted in the same manner as for responsible agencies pursuant to this division, and shall be for the purpose of the lead agency obtaining information concerning the project’s effect on major local arterials, public transit, freeways, highways, overpasses, on-ramps, off-ramps, and rail transit service within the jurisdiction of a transportation planning agency or a public agency that is consulted by the lead agency."</p:text>
    <p:extLst>
      <p:ext uri="{C676402C-5697-4E1C-873F-D02D1690AC5C}">
        <p15:threadingInfo xmlns:p15="http://schemas.microsoft.com/office/powerpoint/2012/main" timeZoneBias="420"/>
      </p:ext>
    </p:extLst>
  </p:cm>
  <p:cm authorId="6" dt="2020-08-04T15:44:18.551" idx="19">
    <p:pos x="10" y="106"/>
    <p:text>Agreed.  Christian's comments can be used in speaker's notes.  And "Advisory Agency" can be deleted from slide</p:text>
    <p:extLst>
      <p:ext uri="{C676402C-5697-4E1C-873F-D02D1690AC5C}">
        <p15:threadingInfo xmlns:p15="http://schemas.microsoft.com/office/powerpoint/2012/main" timeZoneBias="420">
          <p15:parentCm authorId="8" idx="5"/>
        </p15:threadingInfo>
      </p:ext>
    </p:extLst>
  </p:cm>
  <p:cm authorId="6" dt="2020-08-04T16:06:38.941" idx="20">
    <p:pos x="106" y="106"/>
    <p:text>updated speaker's notes 8.4.2020</p:text>
    <p:extLst>
      <p:ext uri="{C676402C-5697-4E1C-873F-D02D1690AC5C}">
        <p15:threadingInfo xmlns:p15="http://schemas.microsoft.com/office/powerpoint/2012/main" timeZoneBias="420"/>
      </p:ext>
    </p:extLst>
  </p:cm>
  <p:cm authorId="7" dt="2020-08-15T16:23:26.711" idx="5">
    <p:pos x="106" y="202"/>
    <p:text>updated</p:text>
    <p:extLst>
      <p:ext uri="{C676402C-5697-4E1C-873F-D02D1690AC5C}">
        <p15:threadingInfo xmlns:p15="http://schemas.microsoft.com/office/powerpoint/2012/main" timeZoneBias="420">
          <p15:parentCm authorId="6" idx="20"/>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6" dt="2020-07-21T10:12:22.645" idx="2">
    <p:pos x="10" y="10"/>
    <p:text>Add speaker's notes re: active transportation</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6" dt="2020-08-04T16:09:19.585" idx="21">
    <p:pos x="7010" y="1939"/>
    <p:text>update 'traffic safety review' text with consistent name for safety analysis</p:text>
    <p:extLst>
      <p:ext uri="{C676402C-5697-4E1C-873F-D02D1690AC5C}">
        <p15:threadingInfo xmlns:p15="http://schemas.microsoft.com/office/powerpoint/2012/main" timeZoneBias="420"/>
      </p:ext>
    </p:extLst>
  </p:cm>
  <p:cm authorId="6" dt="2020-08-04T16:14:12.157" idx="22">
    <p:pos x="10" y="10"/>
    <p:text>updated speakers notes 8.4.2020</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6" dt="2020-07-21T10:18:54.484" idx="6">
    <p:pos x="10" y="10"/>
    <p:text>This slide is for new IR review, right?</p:text>
    <p:extLst>
      <p:ext uri="{C676402C-5697-4E1C-873F-D02D1690AC5C}">
        <p15:threadingInfo xmlns:p15="http://schemas.microsoft.com/office/powerpoint/2012/main" timeZoneBias="420"/>
      </p:ext>
    </p:extLst>
  </p:cm>
  <p:cm authorId="7" dt="2020-07-21T12:46:17.897" idx="1">
    <p:pos x="10" y="106"/>
    <p:text>Yes</p:text>
    <p:extLst>
      <p:ext uri="{C676402C-5697-4E1C-873F-D02D1690AC5C}">
        <p15:threadingInfo xmlns:p15="http://schemas.microsoft.com/office/powerpoint/2012/main" timeZoneBias="420">
          <p15:parentCm authorId="6" idx="6"/>
        </p15:threadingInfo>
      </p:ext>
    </p:extLst>
  </p:cm>
  <p:cm authorId="8" dt="2020-08-04T13:28:30.061" idx="8">
    <p:pos x="106" y="106"/>
    <p:text>Again might consider including activities</p:text>
    <p:extLst>
      <p:ext uri="{C676402C-5697-4E1C-873F-D02D1690AC5C}">
        <p15:threadingInfo xmlns:p15="http://schemas.microsoft.com/office/powerpoint/2012/main" timeZoneBias="420"/>
      </p:ext>
    </p:extLst>
  </p:cm>
  <p:cm authorId="8" dt="2020-08-04T13:29:28.944" idx="9">
    <p:pos x="202" y="202"/>
    <p:text>2nd bullet ; or w ???</p:text>
    <p:extLst>
      <p:ext uri="{C676402C-5697-4E1C-873F-D02D1690AC5C}">
        <p15:threadingInfo xmlns:p15="http://schemas.microsoft.com/office/powerpoint/2012/main" timeZoneBias="420"/>
      </p:ext>
    </p:extLst>
  </p:cm>
  <p:cm authorId="6" dt="2020-08-04T16:18:02.892" idx="25">
    <p:pos x="4123" y="2185"/>
    <p:text>This results in an encroachment permit.  Muddies this training's focus.  Consider deleting bullet.</p:text>
    <p:extLst>
      <p:ext uri="{C676402C-5697-4E1C-873F-D02D1690AC5C}">
        <p15:threadingInfo xmlns:p15="http://schemas.microsoft.com/office/powerpoint/2012/main" timeZoneBias="420"/>
      </p:ext>
    </p:extLst>
  </p:cm>
  <p:cm authorId="7" dt="2020-08-15T16:25:59.569" idx="6">
    <p:pos x="4123" y="2281"/>
    <p:text>Still results in potetial safety reviews and mitigations</p:text>
    <p:extLst>
      <p:ext uri="{C676402C-5697-4E1C-873F-D02D1690AC5C}">
        <p15:threadingInfo xmlns:p15="http://schemas.microsoft.com/office/powerpoint/2012/main" timeZoneBias="420">
          <p15:parentCm authorId="6" idx="25"/>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6" dt="2020-07-21T10:18:54.484" idx="6">
    <p:pos x="10" y="10"/>
    <p:text>This slide is for new IR review, right?</p:text>
    <p:extLst>
      <p:ext uri="{C676402C-5697-4E1C-873F-D02D1690AC5C}">
        <p15:threadingInfo xmlns:p15="http://schemas.microsoft.com/office/powerpoint/2012/main" timeZoneBias="420"/>
      </p:ext>
    </p:extLst>
  </p:cm>
  <p:cm authorId="7" dt="2020-07-21T12:46:17.897" idx="1">
    <p:pos x="10" y="106"/>
    <p:text>Yes</p:text>
    <p:extLst>
      <p:ext uri="{C676402C-5697-4E1C-873F-D02D1690AC5C}">
        <p15:threadingInfo xmlns:p15="http://schemas.microsoft.com/office/powerpoint/2012/main" timeZoneBias="420">
          <p15:parentCm authorId="6" idx="6"/>
        </p15:threadingInfo>
      </p:ext>
    </p:extLst>
  </p:cm>
  <p:cm authorId="6" dt="2020-08-04T16:21:01.512" idx="26">
    <p:pos x="106" y="106"/>
    <p:text>Added numbers for ease of discussion</p:text>
    <p:extLst>
      <p:ext uri="{C676402C-5697-4E1C-873F-D02D1690AC5C}">
        <p15:threadingInfo xmlns:p15="http://schemas.microsoft.com/office/powerpoint/2012/main" timeZoneBias="420"/>
      </p:ext>
    </p:extLst>
  </p:cm>
  <p:cm authorId="6" dt="2020-08-04T16:22:01.190" idx="29">
    <p:pos x="202" y="202"/>
    <p:text>What will be said about the points on the slide?</p:text>
    <p:extLst>
      <p:ext uri="{C676402C-5697-4E1C-873F-D02D1690AC5C}">
        <p15:threadingInfo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6" dt="2020-07-21T10:18:54.484" idx="6">
    <p:pos x="10" y="10"/>
    <p:text>This slide is for new IR review, right?</p:text>
    <p:extLst>
      <p:ext uri="{C676402C-5697-4E1C-873F-D02D1690AC5C}">
        <p15:threadingInfo xmlns:p15="http://schemas.microsoft.com/office/powerpoint/2012/main" timeZoneBias="420"/>
      </p:ext>
    </p:extLst>
  </p:cm>
  <p:cm authorId="7" dt="2020-07-21T12:46:17.897" idx="1">
    <p:pos x="10" y="106"/>
    <p:text>Yes</p:text>
    <p:extLst>
      <p:ext uri="{C676402C-5697-4E1C-873F-D02D1690AC5C}">
        <p15:threadingInfo xmlns:p15="http://schemas.microsoft.com/office/powerpoint/2012/main" timeZoneBias="420">
          <p15:parentCm authorId="6" idx="6"/>
        </p15:threadingInfo>
      </p:ext>
    </p:extLst>
  </p:cm>
  <p:cm authorId="6" dt="2020-08-04T16:21:23.795" idx="27">
    <p:pos x="106" y="106"/>
    <p:text>Added numbers for ease of discussion</p:text>
    <p:extLst>
      <p:ext uri="{C676402C-5697-4E1C-873F-D02D1690AC5C}">
        <p15:threadingInfo xmlns:p15="http://schemas.microsoft.com/office/powerpoint/2012/main" timeZoneBias="420"/>
      </p:ext>
    </p:extLst>
  </p:cm>
  <p:cm authorId="6" dt="2020-08-04T16:21:33.912" idx="28">
    <p:pos x="202" y="202"/>
    <p:text>What will be said about the points on the slide?</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12" rIns="96650" bIns="48312"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12" rIns="96650" bIns="48312"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0" cy="481726"/>
          </a:xfrm>
          <a:prstGeom prst="rect">
            <a:avLst/>
          </a:prstGeom>
          <a:noFill/>
          <a:ln>
            <a:noFill/>
          </a:ln>
        </p:spPr>
        <p:txBody>
          <a:bodyPr spcFirstLastPara="1" wrap="square" lIns="96650" tIns="48312" rIns="96650" bIns="48312"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4143587" y="9119475"/>
            <a:ext cx="3169920" cy="481726"/>
          </a:xfrm>
          <a:prstGeom prst="rect">
            <a:avLst/>
          </a:prstGeom>
          <a:noFill/>
          <a:ln>
            <a:noFill/>
          </a:ln>
        </p:spPr>
        <p:txBody>
          <a:bodyPr spcFirstLastPara="1" wrap="square" lIns="96650" tIns="48312" rIns="96650" bIns="48312"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 </a:t>
            </a:r>
          </a:p>
          <a:p>
            <a:pPr marL="0" indent="0"/>
            <a:endParaRPr lang="en-US" dirty="0"/>
          </a:p>
        </p:txBody>
      </p:sp>
      <p:sp>
        <p:nvSpPr>
          <p:cNvPr id="94" name="Google Shape;94;p2: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12" rIns="96650" bIns="48312" anchor="b" anchorCtr="0">
            <a:noAutofit/>
          </a:bodyPr>
          <a:lstStyle/>
          <a:p>
            <a:pPr algn="r"/>
            <a:fld id="{00000000-1234-1234-1234-123412341234}" type="slidenum">
              <a:rPr lang="en-US"/>
              <a:pPr algn="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extLst>
      <p:ext uri="{BB962C8B-B14F-4D97-AF65-F5344CB8AC3E}">
        <p14:creationId xmlns:p14="http://schemas.microsoft.com/office/powerpoint/2010/main" val="2114178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As noted on the previous slide, a new Type IR traffic investigation report (TIR) may be needed.  This review will consider the information for the SHS shown on this slide.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District traffic safety staff should also review the site design for access management as it relates to current Caltrans standards and that might increase collisions on a state roadway." from page 5 of 7 in Interim Guidance</a:t>
            </a:r>
            <a:endParaRPr dirty="0"/>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extLst>
      <p:ext uri="{BB962C8B-B14F-4D97-AF65-F5344CB8AC3E}">
        <p14:creationId xmlns:p14="http://schemas.microsoft.com/office/powerpoint/2010/main" val="1978347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When safety staff complete their investigation, they will provide written input to the LD-IGR coordinator.  Given the quick turnaround of LD-IGR comments to the lead agency, the LD-IGR coordinator and safety staff are encouraged to collaborate on the written input such that it is provided in a convenient and consistent manner that can be directly transferred into LD-IGR comments.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written input will not include a significance determination for any safety impacts.  That is the responsibility of the lead agency.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Instead, the LD-IGR safety related comments will identify locations for safety improvements categorized as either ‘general’ meaning that are already identified for implementation or ‘project/plan specific’ meaning they only apply because of the project or plan.</a:t>
            </a:r>
            <a:endParaRPr dirty="0"/>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extLst>
      <p:ext uri="{BB962C8B-B14F-4D97-AF65-F5344CB8AC3E}">
        <p14:creationId xmlns:p14="http://schemas.microsoft.com/office/powerpoint/2010/main" val="3394833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When safety staff complete their investigation, they will provide written input to the LD-IGR coordinator.  Given the quick turnaround of LD-IGR comments to the lead agency, the LD-IGR coordinator and safety staff are encouraged to collaborate on the written input such that it is provided in a convenient and consistent manner that can be directly transferred into LD-IGR comments.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written input will not include a significance determination for any safety impacts.  That is the responsibility of the lead agency.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Instead, the LD-IGR safety related comments will identify locations for safety improvements categorized as either ‘general’ meaning that are already identified for implementation or ‘project/plan specific’ meaning they only apply because of the project or plan.</a:t>
            </a:r>
            <a:endParaRPr dirty="0"/>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extLst>
      <p:ext uri="{BB962C8B-B14F-4D97-AF65-F5344CB8AC3E}">
        <p14:creationId xmlns:p14="http://schemas.microsoft.com/office/powerpoint/2010/main" val="2017254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 </a:t>
            </a:r>
          </a:p>
          <a:p>
            <a:pPr marL="0" indent="0"/>
            <a:endParaRPr lang="en-US" dirty="0"/>
          </a:p>
        </p:txBody>
      </p:sp>
      <p:sp>
        <p:nvSpPr>
          <p:cNvPr id="94" name="Google Shape;94;p2: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12" rIns="96650" bIns="48312" anchor="b" anchorCtr="0">
            <a:noAutofit/>
          </a:bodyPr>
          <a:lstStyle/>
          <a:p>
            <a:pPr algn="r"/>
            <a:fld id="{00000000-1234-1234-1234-123412341234}" type="slidenum">
              <a:rPr lang="en-US"/>
              <a:pPr algn="r"/>
              <a:t>15</a:t>
            </a:fld>
            <a:endParaRPr dirty="0"/>
          </a:p>
        </p:txBody>
      </p:sp>
    </p:spTree>
    <p:extLst>
      <p:ext uri="{BB962C8B-B14F-4D97-AF65-F5344CB8AC3E}">
        <p14:creationId xmlns:p14="http://schemas.microsoft.com/office/powerpoint/2010/main" val="3524698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extLst>
      <p:ext uri="{BB962C8B-B14F-4D97-AF65-F5344CB8AC3E}">
        <p14:creationId xmlns:p14="http://schemas.microsoft.com/office/powerpoint/2010/main" val="2152000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extLst>
      <p:ext uri="{BB962C8B-B14F-4D97-AF65-F5344CB8AC3E}">
        <p14:creationId xmlns:p14="http://schemas.microsoft.com/office/powerpoint/2010/main" val="4024249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extLst>
      <p:ext uri="{BB962C8B-B14F-4D97-AF65-F5344CB8AC3E}">
        <p14:creationId xmlns:p14="http://schemas.microsoft.com/office/powerpoint/2010/main" val="538336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When safety staff complete their investigation, they will provide written input to the LD-IGR coordinator.  Given the quick turnaround of LD-IGR comments to the lead agency, the LD-IGR coordinator and safety staff are encouraged to collaborate on the written input such that it is provided in a convenient and consistent manner that can be directly transferred into LD-IGR comments.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written input will not include a significance determination for any safety impacts.  That is the responsibility of the lead agency.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Instead, the LD-IGR safety related comments will identify locations for safety improvements categorized as either ‘general’ meaning that are already identified for implementation or ‘project/plan specific’ meaning they only apply because of the project or plan.</a:t>
            </a:r>
            <a:endParaRPr dirty="0"/>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extLst>
      <p:ext uri="{BB962C8B-B14F-4D97-AF65-F5344CB8AC3E}">
        <p14:creationId xmlns:p14="http://schemas.microsoft.com/office/powerpoint/2010/main" val="2807383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67" name="Google Shape;267;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Today’s presentation provides an overview of how Caltrans is changing its approach to Local Development-Intergovernmental Review, or LD-IGR reviews to formally consider potential safety impacts.  During the presentation, we’ll cover the three main questions on this slide to help LD-IGR and safety staff understand the basis for the change to the practice, what steps are involved in their reviews, and what to expect from lead agencies.</a:t>
            </a:r>
            <a:endParaRPr dirty="0"/>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r>
              <a:rPr lang="en-US" dirty="0"/>
              <a:t> </a:t>
            </a:r>
          </a:p>
          <a:p>
            <a:pPr marL="0" indent="0"/>
            <a:endParaRPr lang="en-US" dirty="0"/>
          </a:p>
        </p:txBody>
      </p:sp>
      <p:sp>
        <p:nvSpPr>
          <p:cNvPr id="94" name="Google Shape;94;p2: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12" rIns="96650" bIns="48312" anchor="b" anchorCtr="0">
            <a:noAutofit/>
          </a:bodyPr>
          <a:lstStyle/>
          <a:p>
            <a:pPr algn="r"/>
            <a:fld id="{00000000-1234-1234-1234-123412341234}" type="slidenum">
              <a:rPr lang="en-US"/>
              <a:pPr algn="r"/>
              <a:t>21</a:t>
            </a:fld>
            <a:endParaRPr dirty="0"/>
          </a:p>
        </p:txBody>
      </p:sp>
    </p:spTree>
    <p:extLst>
      <p:ext uri="{BB962C8B-B14F-4D97-AF65-F5344CB8AC3E}">
        <p14:creationId xmlns:p14="http://schemas.microsoft.com/office/powerpoint/2010/main" val="2348190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Provide background context on Appendix G—especially for Safety Reviewers newer to the CEQA process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Let’s start with the CEQA expectations for safety impact analysis.  Appendix G has routinely asked questions related to safety.  Projects may cause impacts if they create conditions that are inconsistent with safety plans or contribute to safety hazards.  While these questions have existed for some time, most lead agencies have not performed safety impact analysis and Caltrans LD-IGR expectations for safety impact analysis have varied by district.</a:t>
            </a:r>
          </a:p>
          <a:p>
            <a:pPr marL="0" lvl="0" indent="0" algn="l" rtl="0">
              <a:spcBef>
                <a:spcPts val="0"/>
              </a:spcBef>
              <a:spcAft>
                <a:spcPts val="0"/>
              </a:spcAft>
              <a:buNone/>
            </a:pPr>
            <a:endParaRPr lang="en-US" dirty="0"/>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dirty="0"/>
          </a:p>
        </p:txBody>
      </p:sp>
    </p:spTree>
    <p:extLst>
      <p:ext uri="{BB962C8B-B14F-4D97-AF65-F5344CB8AC3E}">
        <p14:creationId xmlns:p14="http://schemas.microsoft.com/office/powerpoint/2010/main" val="356284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With the implementation of SB 743, safety has garnered more attention.  In part, new interest is due to SB 743 legislative intent objective that ‘safety concerns’ continue to be properly addressed in CEQA.  With many agencies not performing safety impact analysis, this statement raised awareness about this need.</a:t>
            </a:r>
            <a:endParaRPr dirty="0"/>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dirty="0"/>
          </a:p>
        </p:txBody>
      </p:sp>
    </p:spTree>
    <p:extLst>
      <p:ext uri="{BB962C8B-B14F-4D97-AF65-F5344CB8AC3E}">
        <p14:creationId xmlns:p14="http://schemas.microsoft.com/office/powerpoint/2010/main" val="14959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The new interim safety guidance is designed for LD-IGR reviews where Caltrans is commonly a commenting agency.  However, it should be noted that Caltrans may also </a:t>
            </a:r>
            <a:r>
              <a:rPr lang="en-US" strike="sngStrike" dirty="0"/>
              <a:t>be an advisory or </a:t>
            </a:r>
            <a:r>
              <a:rPr lang="en-US" strike="noStrike" dirty="0"/>
              <a:t>a </a:t>
            </a:r>
            <a:r>
              <a:rPr lang="en-US" dirty="0"/>
              <a:t>responsible agency when it issues an encroachment permit.  </a:t>
            </a:r>
            <a:r>
              <a:rPr lang="en-US" strike="sngStrike" dirty="0"/>
              <a:t>In these roles, Caltrans has greater influence over the project with the responsible agency having the most influence.  </a:t>
            </a:r>
            <a:r>
              <a:rPr lang="en-US" dirty="0"/>
              <a:t>Caltrans is elevated to a responsible agency that has some approval authority over the project when actions such as an encroachment permit are required.   </a:t>
            </a:r>
            <a:r>
              <a:rPr lang="en-US" strike="sngStrike" dirty="0"/>
              <a:t>LD-IGR and safety staff should recognize that Caltrans comments can take on much greater importance to lead agencies and project applicants when Caltrans functions in the advisory and responsible roles.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Caltrans CEQA review includes early coordination with CEQA lead agencies and formal, public comment letters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Caltrans letters are seen and used by project proponents and opponents.  What we say matters.  How we communicate points is important.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Encroachment Permit Manual is used if Caltrans issues an encroachment permit.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relationship of 21092.4  with safety since this section clearly states, "Consultation shall be conducted in the same manner as for responsible agencies pursuant to this division, and shall be for the purpose of the lead agency obtaining information concerning the project’s effect on major local arterials, public transit, freeways, highways, overpasses, on-ramps, off-ramps, and rail transit service within the jurisdiction of a transportation planning agency or a public agency that is consulted by the lead agency."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dirty="0"/>
          </a:p>
        </p:txBody>
      </p:sp>
    </p:spTree>
    <p:extLst>
      <p:ext uri="{BB962C8B-B14F-4D97-AF65-F5344CB8AC3E}">
        <p14:creationId xmlns:p14="http://schemas.microsoft.com/office/powerpoint/2010/main" val="2429198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To help guide Caltrans expectations for safety impact analysis under CEQA, the Caltrans mission statement and supporting safety goal provide a strong foundation.  A safe transportation system is essential for California’s economy and livability in our communities.  Hence, identifying potential safety impacts and needed mitigation through CEQA review is one way Caltrans can work towards this goal.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solidFill>
                  <a:srgbClr val="FF0000"/>
                </a:solidFill>
              </a:rPr>
              <a:t>Caltrans LD-IGR program has always focused on all modes—how bicyclists, pedestrians, and drivers from a new land use development will travel on or over the State Highway System.  The multimodal focus is maintained and enhanced as state goals and Caltrans mission focus on ensuring bicyclists and pedestrians can safely travel on roadways or sidewalks. </a:t>
            </a:r>
            <a:endParaRPr dirty="0">
              <a:solidFill>
                <a:srgbClr val="FF0000"/>
              </a:solidFill>
            </a:endParaRPr>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dirty="0"/>
          </a:p>
        </p:txBody>
      </p:sp>
    </p:spTree>
    <p:extLst>
      <p:ext uri="{BB962C8B-B14F-4D97-AF65-F5344CB8AC3E}">
        <p14:creationId xmlns:p14="http://schemas.microsoft.com/office/powerpoint/2010/main" val="2393606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So what is new in this interim safety guidance for the TISG?  LD-IGR reviews will still functional internally as they have in the past with one exception.  District safety staff will now be part of the formal review team and their input will be integrated in LD-IGR comment letters.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New CEQA analysis is based upon VMT, not LOS</a:t>
            </a:r>
          </a:p>
          <a:p>
            <a:pPr marL="0" lvl="0" indent="0" algn="l" rtl="0">
              <a:spcBef>
                <a:spcPts val="0"/>
              </a:spcBef>
              <a:spcAft>
                <a:spcPts val="0"/>
              </a:spcAft>
              <a:buNone/>
            </a:pPr>
            <a:r>
              <a:rPr lang="en-US" dirty="0"/>
              <a:t>Caltrans new process replaces prior analysis based upon LOS</a:t>
            </a:r>
          </a:p>
          <a:p>
            <a:pPr marL="0" lvl="0" indent="0" algn="l" rtl="0">
              <a:spcBef>
                <a:spcPts val="0"/>
              </a:spcBef>
              <a:spcAft>
                <a:spcPts val="0"/>
              </a:spcAft>
              <a:buNone/>
            </a:pPr>
            <a:r>
              <a:rPr lang="en-US" dirty="0"/>
              <a:t>Caltrans new process focuses on safety within CEQA context</a:t>
            </a:r>
          </a:p>
          <a:p>
            <a:pPr marL="0" lvl="0" indent="0" algn="l" rtl="0">
              <a:spcBef>
                <a:spcPts val="0"/>
              </a:spcBef>
              <a:spcAft>
                <a:spcPts val="0"/>
              </a:spcAft>
              <a:buNone/>
            </a:pPr>
            <a:r>
              <a:rPr lang="en-US" dirty="0"/>
              <a:t>Caltrans new process is multimodal</a:t>
            </a:r>
          </a:p>
          <a:p>
            <a:pPr marL="0" lvl="0" indent="0" algn="l" rtl="0">
              <a:spcBef>
                <a:spcPts val="0"/>
              </a:spcBef>
              <a:spcAft>
                <a:spcPts val="0"/>
              </a:spcAft>
              <a:buNone/>
            </a:pPr>
            <a:r>
              <a:rPr lang="en-US" dirty="0"/>
              <a:t>Caltrans new process is completed internally; we don’t ask lead agency for analysis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Districts have authority to identify what staff are conducting the new safety analysis.  It is anticipated that engineers in district traffic operations or safety will do the analysis.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Address HQ Safety re-org and relationship to HQ Traffic Operations</a:t>
            </a:r>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dirty="0"/>
          </a:p>
        </p:txBody>
      </p:sp>
    </p:spTree>
    <p:extLst>
      <p:ext uri="{BB962C8B-B14F-4D97-AF65-F5344CB8AC3E}">
        <p14:creationId xmlns:p14="http://schemas.microsoft.com/office/powerpoint/2010/main" val="1400334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When a LD-IGR project is impacting any of the bullet points then safety reviews are needed.</a:t>
            </a:r>
            <a:endParaRPr dirty="0"/>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dirty="0"/>
          </a:p>
        </p:txBody>
      </p:sp>
    </p:spTree>
    <p:extLst>
      <p:ext uri="{BB962C8B-B14F-4D97-AF65-F5344CB8AC3E}">
        <p14:creationId xmlns:p14="http://schemas.microsoft.com/office/powerpoint/2010/main" val="2562067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extLst>
      <p:ext uri="{BB962C8B-B14F-4D97-AF65-F5344CB8AC3E}">
        <p14:creationId xmlns:p14="http://schemas.microsoft.com/office/powerpoint/2010/main" val="446297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13"/>
        <p:cNvGrpSpPr/>
        <p:nvPr/>
      </p:nvGrpSpPr>
      <p:grpSpPr>
        <a:xfrm>
          <a:off x="0" y="0"/>
          <a:ext cx="0" cy="0"/>
          <a:chOff x="0" y="0"/>
          <a:chExt cx="0" cy="0"/>
        </a:xfrm>
      </p:grpSpPr>
      <p:sp>
        <p:nvSpPr>
          <p:cNvPr id="14" name="Google Shape;14;p32"/>
          <p:cNvSpPr txBox="1">
            <a:spLocks noGrp="1"/>
          </p:cNvSpPr>
          <p:nvPr>
            <p:ph type="title"/>
          </p:nvPr>
        </p:nvSpPr>
        <p:spPr>
          <a:xfrm>
            <a:off x="540026" y="258914"/>
            <a:ext cx="11042374" cy="66277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5B2AE"/>
              </a:buClr>
              <a:buSzPts val="3600"/>
              <a:buFont typeface="Century Gothic"/>
              <a:buNone/>
              <a:defRPr sz="3600" b="0" i="0" u="none" strike="noStrike" cap="none">
                <a:solidFill>
                  <a:srgbClr val="05B2AE"/>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cxnSp>
        <p:nvCxnSpPr>
          <p:cNvPr id="15" name="Google Shape;15;p32"/>
          <p:cNvCxnSpPr/>
          <p:nvPr/>
        </p:nvCxnSpPr>
        <p:spPr>
          <a:xfrm>
            <a:off x="609600" y="1088672"/>
            <a:ext cx="10972800" cy="0"/>
          </a:xfrm>
          <a:prstGeom prst="straightConnector1">
            <a:avLst/>
          </a:prstGeom>
          <a:noFill/>
          <a:ln w="25400" cap="flat" cmpd="sng">
            <a:solidFill>
              <a:srgbClr val="05B2AE"/>
            </a:solidFill>
            <a:prstDash val="solid"/>
            <a:miter lim="800000"/>
            <a:headEnd type="none" w="sm" len="sm"/>
            <a:tailEnd type="none" w="sm" len="sm"/>
          </a:ln>
        </p:spPr>
      </p:cxnSp>
      <p:sp>
        <p:nvSpPr>
          <p:cNvPr id="16" name="Google Shape;16;p32"/>
          <p:cNvSpPr txBox="1">
            <a:spLocks noGrp="1"/>
          </p:cNvSpPr>
          <p:nvPr>
            <p:ph type="body" idx="1"/>
          </p:nvPr>
        </p:nvSpPr>
        <p:spPr>
          <a:xfrm>
            <a:off x="667247" y="1375517"/>
            <a:ext cx="11042374" cy="4734462"/>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000"/>
              </a:spcBef>
              <a:spcAft>
                <a:spcPts val="600"/>
              </a:spcAft>
              <a:buClr>
                <a:srgbClr val="7F7F7F"/>
              </a:buClr>
              <a:buSzPts val="2400"/>
              <a:buFont typeface="Arial"/>
              <a:buChar char="•"/>
              <a:defRPr sz="2400" b="0" i="0" u="none" strike="noStrike" cap="none">
                <a:solidFill>
                  <a:schemeClr val="tx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Century Gothic"/>
                <a:ea typeface="Century Gothic"/>
                <a:cs typeface="Century Gothic"/>
                <a:sym typeface="Century Gothic"/>
              </a:defRPr>
            </a:lvl2pPr>
            <a:lvl3pPr marL="1371600" marR="0" lvl="2"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Century Gothic"/>
                <a:ea typeface="Century Gothic"/>
                <a:cs typeface="Century Gothic"/>
                <a:sym typeface="Century Gothic"/>
              </a:defRPr>
            </a:lvl3pPr>
            <a:lvl4pPr marL="1828800" marR="0" lvl="3"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Century Gothic"/>
                <a:ea typeface="Century Gothic"/>
                <a:cs typeface="Century Gothic"/>
                <a:sym typeface="Century Gothic"/>
              </a:defRPr>
            </a:lvl4pPr>
            <a:lvl5pPr marL="2286000" marR="0" lvl="4"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
        <p:nvSpPr>
          <p:cNvPr id="5" name="Google Shape;61;p45">
            <a:extLst>
              <a:ext uri="{FF2B5EF4-FFF2-40B4-BE49-F238E27FC236}">
                <a16:creationId xmlns:a16="http://schemas.microsoft.com/office/drawing/2014/main" id="{875FEDFA-0552-49DC-A546-69EE5579D11B}"/>
              </a:ext>
            </a:extLst>
          </p:cNvPr>
          <p:cNvSpPr txBox="1">
            <a:spLocks noGrp="1"/>
          </p:cNvSpPr>
          <p:nvPr>
            <p:ph type="sldNum" idx="12"/>
          </p:nvPr>
        </p:nvSpPr>
        <p:spPr>
          <a:xfrm>
            <a:off x="10674481" y="6396824"/>
            <a:ext cx="590550" cy="412750"/>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800">
                <a:solidFill>
                  <a:schemeClr val="bg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D6FFC-88E9-4394-A5AB-296197EBC1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4F9258B-7508-4317-A4D4-25A50F67BFD5}"/>
              </a:ext>
            </a:extLst>
          </p:cNvPr>
          <p:cNvSpPr>
            <a:spLocks noGrp="1"/>
          </p:cNvSpPr>
          <p:nvPr>
            <p:ph type="sldNum" idx="10"/>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74415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and Pie Chart">
  <p:cSld name="Content and Pie Chart">
    <p:spTree>
      <p:nvGrpSpPr>
        <p:cNvPr id="1" name="Shape 24"/>
        <p:cNvGrpSpPr/>
        <p:nvPr/>
      </p:nvGrpSpPr>
      <p:grpSpPr>
        <a:xfrm>
          <a:off x="0" y="0"/>
          <a:ext cx="0" cy="0"/>
          <a:chOff x="0" y="0"/>
          <a:chExt cx="0" cy="0"/>
        </a:xfrm>
      </p:grpSpPr>
      <p:sp>
        <p:nvSpPr>
          <p:cNvPr id="25" name="Google Shape;25;p41"/>
          <p:cNvSpPr txBox="1">
            <a:spLocks noGrp="1"/>
          </p:cNvSpPr>
          <p:nvPr>
            <p:ph type="title"/>
          </p:nvPr>
        </p:nvSpPr>
        <p:spPr>
          <a:xfrm>
            <a:off x="540026" y="425891"/>
            <a:ext cx="10515600" cy="82644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5B2AE"/>
              </a:buClr>
              <a:buSzPts val="3600"/>
              <a:buFont typeface="Century Gothic"/>
              <a:buNone/>
              <a:defRPr sz="3600" b="0" i="0" u="none" strike="noStrike" cap="none">
                <a:solidFill>
                  <a:srgbClr val="05B2AE"/>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6" name="Google Shape;26;p41"/>
          <p:cNvCxnSpPr/>
          <p:nvPr/>
        </p:nvCxnSpPr>
        <p:spPr>
          <a:xfrm>
            <a:off x="609600" y="1088672"/>
            <a:ext cx="10972800" cy="0"/>
          </a:xfrm>
          <a:prstGeom prst="straightConnector1">
            <a:avLst/>
          </a:prstGeom>
          <a:noFill/>
          <a:ln w="25400" cap="flat" cmpd="sng">
            <a:solidFill>
              <a:srgbClr val="05B2AE"/>
            </a:solidFill>
            <a:prstDash val="solid"/>
            <a:miter lim="800000"/>
            <a:headEnd type="none" w="sm" len="sm"/>
            <a:tailEnd type="none" w="sm" len="sm"/>
          </a:ln>
        </p:spPr>
      </p:cxnSp>
      <p:sp>
        <p:nvSpPr>
          <p:cNvPr id="27" name="Google Shape;27;p41"/>
          <p:cNvSpPr txBox="1">
            <a:spLocks noGrp="1"/>
          </p:cNvSpPr>
          <p:nvPr>
            <p:ph type="body" idx="1"/>
          </p:nvPr>
        </p:nvSpPr>
        <p:spPr>
          <a:xfrm>
            <a:off x="609600" y="1619430"/>
            <a:ext cx="5486400" cy="42037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90000"/>
              </a:lnSpc>
              <a:spcBef>
                <a:spcPts val="1000"/>
              </a:spcBef>
              <a:spcAft>
                <a:spcPts val="0"/>
              </a:spcAft>
              <a:buClr>
                <a:srgbClr val="7F7F7F"/>
              </a:buClr>
              <a:buSzPts val="1800"/>
              <a:buFont typeface="Arial"/>
              <a:buChar char="•"/>
              <a:defRPr sz="1800" b="0" i="0" u="none" strike="noStrike" cap="none">
                <a:solidFill>
                  <a:srgbClr val="7F7F7F"/>
                </a:solidFill>
                <a:latin typeface="Century Gothic"/>
                <a:ea typeface="Century Gothic"/>
                <a:cs typeface="Century Gothic"/>
                <a:sym typeface="Century Gothic"/>
              </a:defRPr>
            </a:lvl1pPr>
            <a:lvl2pPr marL="914400" marR="0" lvl="1"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graphicFrame>
        <p:nvGraphicFramePr>
          <p:cNvPr id="28" name="Google Shape;28;p41"/>
          <p:cNvGraphicFramePr/>
          <p:nvPr/>
        </p:nvGraphicFramePr>
        <p:xfrm>
          <a:off x="4691387" y="940139"/>
          <a:ext cx="8343423" cy="5562282"/>
        </p:xfrm>
        <a:graphic>
          <a:graphicData uri="http://schemas.openxmlformats.org/drawingml/2006/chart">
            <c:chart xmlns:c="http://schemas.openxmlformats.org/drawingml/2006/chart" xmlns:r="http://schemas.openxmlformats.org/officeDocument/2006/relationships" r:id="rId2"/>
          </a:graphicData>
        </a:graphic>
      </p:graphicFrame>
      <p:sp>
        <p:nvSpPr>
          <p:cNvPr id="6" name="Google Shape;61;p45">
            <a:extLst>
              <a:ext uri="{FF2B5EF4-FFF2-40B4-BE49-F238E27FC236}">
                <a16:creationId xmlns:a16="http://schemas.microsoft.com/office/drawing/2014/main" id="{8AC1BB37-ACD9-4946-8CBA-04ADEFF21144}"/>
              </a:ext>
            </a:extLst>
          </p:cNvPr>
          <p:cNvSpPr txBox="1">
            <a:spLocks noGrp="1"/>
          </p:cNvSpPr>
          <p:nvPr>
            <p:ph type="sldNum" idx="12"/>
          </p:nvPr>
        </p:nvSpPr>
        <p:spPr>
          <a:xfrm>
            <a:off x="10671451" y="6396925"/>
            <a:ext cx="590550" cy="412750"/>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800">
                <a:solidFill>
                  <a:schemeClr val="bg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r Chart">
  <p:cSld name="Bar Chart">
    <p:spTree>
      <p:nvGrpSpPr>
        <p:cNvPr id="1" name="Shape 29"/>
        <p:cNvGrpSpPr/>
        <p:nvPr/>
      </p:nvGrpSpPr>
      <p:grpSpPr>
        <a:xfrm>
          <a:off x="0" y="0"/>
          <a:ext cx="0" cy="0"/>
          <a:chOff x="0" y="0"/>
          <a:chExt cx="0" cy="0"/>
        </a:xfrm>
      </p:grpSpPr>
      <p:sp>
        <p:nvSpPr>
          <p:cNvPr id="30" name="Google Shape;30;p42"/>
          <p:cNvSpPr txBox="1">
            <a:spLocks noGrp="1"/>
          </p:cNvSpPr>
          <p:nvPr>
            <p:ph type="title"/>
          </p:nvPr>
        </p:nvSpPr>
        <p:spPr>
          <a:xfrm>
            <a:off x="540026" y="425891"/>
            <a:ext cx="10515600" cy="82644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5B2AE"/>
              </a:buClr>
              <a:buSzPts val="3600"/>
              <a:buFont typeface="Century Gothic"/>
              <a:buNone/>
              <a:defRPr sz="3600" b="0" i="0" u="none" strike="noStrike" cap="none">
                <a:solidFill>
                  <a:srgbClr val="05B2AE"/>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31" name="Google Shape;31;p42"/>
          <p:cNvCxnSpPr/>
          <p:nvPr/>
        </p:nvCxnSpPr>
        <p:spPr>
          <a:xfrm>
            <a:off x="609600" y="1088672"/>
            <a:ext cx="10972800" cy="0"/>
          </a:xfrm>
          <a:prstGeom prst="straightConnector1">
            <a:avLst/>
          </a:prstGeom>
          <a:noFill/>
          <a:ln w="25400" cap="flat" cmpd="sng">
            <a:solidFill>
              <a:srgbClr val="05B2AE"/>
            </a:solidFill>
            <a:prstDash val="solid"/>
            <a:miter lim="800000"/>
            <a:headEnd type="none" w="sm" len="sm"/>
            <a:tailEnd type="none" w="sm" len="sm"/>
          </a:ln>
        </p:spPr>
      </p:cxnSp>
      <p:graphicFrame>
        <p:nvGraphicFramePr>
          <p:cNvPr id="32" name="Google Shape;32;p42"/>
          <p:cNvGraphicFramePr/>
          <p:nvPr/>
        </p:nvGraphicFramePr>
        <p:xfrm>
          <a:off x="2661501" y="1444494"/>
          <a:ext cx="6868998" cy="4579332"/>
        </p:xfrm>
        <a:graphic>
          <a:graphicData uri="http://schemas.openxmlformats.org/drawingml/2006/chart">
            <c:chart xmlns:c="http://schemas.openxmlformats.org/drawingml/2006/chart" xmlns:r="http://schemas.openxmlformats.org/officeDocument/2006/relationships" r:id="rId2"/>
          </a:graphicData>
        </a:graphic>
      </p:graphicFrame>
      <p:sp>
        <p:nvSpPr>
          <p:cNvPr id="5" name="Google Shape;61;p45">
            <a:extLst>
              <a:ext uri="{FF2B5EF4-FFF2-40B4-BE49-F238E27FC236}">
                <a16:creationId xmlns:a16="http://schemas.microsoft.com/office/drawing/2014/main" id="{FF3A97FA-C25F-4F2A-9C19-6C96FFDB2955}"/>
              </a:ext>
            </a:extLst>
          </p:cNvPr>
          <p:cNvSpPr txBox="1">
            <a:spLocks noGrp="1"/>
          </p:cNvSpPr>
          <p:nvPr>
            <p:ph type="sldNum" idx="12"/>
          </p:nvPr>
        </p:nvSpPr>
        <p:spPr>
          <a:xfrm>
            <a:off x="10671451" y="6390474"/>
            <a:ext cx="590550" cy="412750"/>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800">
                <a:solidFill>
                  <a:schemeClr val="bg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7C78-9284-45F4-B342-108E7A90CA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6548AB7-9097-4D2F-BAC9-ABA4EC2837BD}"/>
              </a:ext>
            </a:extLst>
          </p:cNvPr>
          <p:cNvSpPr>
            <a:spLocks noGrp="1"/>
          </p:cNvSpPr>
          <p:nvPr>
            <p:ph type="sldNum" idx="10"/>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407686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C5EF0DD-E886-4579-AC21-A6C55BFC0CA2}" type="datetime1">
              <a:rPr lang="en-US" smtClean="0"/>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8" name="Google Shape;15;p32">
            <a:extLst>
              <a:ext uri="{FF2B5EF4-FFF2-40B4-BE49-F238E27FC236}">
                <a16:creationId xmlns:a16="http://schemas.microsoft.com/office/drawing/2014/main" id="{0D6C977D-DA50-470A-B824-20F76BBB8F31}"/>
              </a:ext>
            </a:extLst>
          </p:cNvPr>
          <p:cNvCxnSpPr/>
          <p:nvPr userDrawn="1"/>
        </p:nvCxnSpPr>
        <p:spPr>
          <a:xfrm>
            <a:off x="609600" y="1088672"/>
            <a:ext cx="10972800" cy="0"/>
          </a:xfrm>
          <a:prstGeom prst="straightConnector1">
            <a:avLst/>
          </a:prstGeom>
          <a:noFill/>
          <a:ln w="25400" cap="flat" cmpd="sng">
            <a:solidFill>
              <a:srgbClr val="05B2AE"/>
            </a:solidFill>
            <a:prstDash val="solid"/>
            <a:miter lim="800000"/>
            <a:headEnd type="none" w="sm" len="sm"/>
            <a:tailEnd type="none" w="sm" len="sm"/>
          </a:ln>
        </p:spPr>
      </p:cxnSp>
      <p:sp>
        <p:nvSpPr>
          <p:cNvPr id="9" name="Google Shape;16;p32">
            <a:extLst>
              <a:ext uri="{FF2B5EF4-FFF2-40B4-BE49-F238E27FC236}">
                <a16:creationId xmlns:a16="http://schemas.microsoft.com/office/drawing/2014/main" id="{F09D72C7-0801-4538-8F21-2E23F4229CFB}"/>
              </a:ext>
            </a:extLst>
          </p:cNvPr>
          <p:cNvSpPr txBox="1">
            <a:spLocks noGrp="1"/>
          </p:cNvSpPr>
          <p:nvPr>
            <p:ph type="body" idx="1"/>
          </p:nvPr>
        </p:nvSpPr>
        <p:spPr>
          <a:xfrm>
            <a:off x="667247" y="1375517"/>
            <a:ext cx="11042374" cy="4734462"/>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000"/>
              </a:spcBef>
              <a:spcAft>
                <a:spcPts val="600"/>
              </a:spcAft>
              <a:buClr>
                <a:srgbClr val="7F7F7F"/>
              </a:buClr>
              <a:buSzPts val="2400"/>
              <a:buFont typeface="Arial"/>
              <a:buChar char="•"/>
              <a:defRPr sz="2400" b="0" i="0" u="none" strike="noStrike" cap="none">
                <a:solidFill>
                  <a:schemeClr val="tx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Century Gothic"/>
                <a:ea typeface="Century Gothic"/>
                <a:cs typeface="Century Gothic"/>
                <a:sym typeface="Century Gothic"/>
              </a:defRPr>
            </a:lvl2pPr>
            <a:lvl3pPr marL="1371600" marR="0" lvl="2"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Century Gothic"/>
                <a:ea typeface="Century Gothic"/>
                <a:cs typeface="Century Gothic"/>
                <a:sym typeface="Century Gothic"/>
              </a:defRPr>
            </a:lvl3pPr>
            <a:lvl4pPr marL="1828800" marR="0" lvl="3"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Century Gothic"/>
                <a:ea typeface="Century Gothic"/>
                <a:cs typeface="Century Gothic"/>
                <a:sym typeface="Century Gothic"/>
              </a:defRPr>
            </a:lvl4pPr>
            <a:lvl5pPr marL="2286000" marR="0" lvl="4"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dirty="0"/>
          </a:p>
        </p:txBody>
      </p:sp>
    </p:spTree>
    <p:extLst>
      <p:ext uri="{BB962C8B-B14F-4D97-AF65-F5344CB8AC3E}">
        <p14:creationId xmlns:p14="http://schemas.microsoft.com/office/powerpoint/2010/main" val="449806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1">
  <p:cSld name="Divider 1">
    <p:spTree>
      <p:nvGrpSpPr>
        <p:cNvPr id="1" name="Shape 20"/>
        <p:cNvGrpSpPr/>
        <p:nvPr/>
      </p:nvGrpSpPr>
      <p:grpSpPr>
        <a:xfrm>
          <a:off x="0" y="0"/>
          <a:ext cx="0" cy="0"/>
          <a:chOff x="0" y="0"/>
          <a:chExt cx="0" cy="0"/>
        </a:xfrm>
      </p:grpSpPr>
      <p:pic>
        <p:nvPicPr>
          <p:cNvPr id="21" name="Google Shape;21;p40"/>
          <p:cNvPicPr preferRelativeResize="0"/>
          <p:nvPr/>
        </p:nvPicPr>
        <p:blipFill rotWithShape="1">
          <a:blip r:embed="rId2">
            <a:alphaModFix/>
          </a:blip>
          <a:srcRect/>
          <a:stretch/>
        </p:blipFill>
        <p:spPr>
          <a:xfrm>
            <a:off x="0" y="-802"/>
            <a:ext cx="12192000" cy="6865152"/>
          </a:xfrm>
          <a:prstGeom prst="rect">
            <a:avLst/>
          </a:prstGeom>
          <a:noFill/>
          <a:ln>
            <a:noFill/>
          </a:ln>
        </p:spPr>
      </p:pic>
      <p:pic>
        <p:nvPicPr>
          <p:cNvPr id="22" name="Google Shape;22;p40"/>
          <p:cNvPicPr preferRelativeResize="0"/>
          <p:nvPr/>
        </p:nvPicPr>
        <p:blipFill rotWithShape="1">
          <a:blip r:embed="rId3">
            <a:alphaModFix/>
          </a:blip>
          <a:srcRect t="8857" b="27218"/>
          <a:stretch/>
        </p:blipFill>
        <p:spPr>
          <a:xfrm>
            <a:off x="11265031" y="6231724"/>
            <a:ext cx="688157" cy="384909"/>
          </a:xfrm>
          <a:prstGeom prst="rect">
            <a:avLst/>
          </a:prstGeom>
          <a:noFill/>
          <a:ln>
            <a:noFill/>
          </a:ln>
        </p:spPr>
      </p:pic>
      <p:sp>
        <p:nvSpPr>
          <p:cNvPr id="23" name="Google Shape;23;p40"/>
          <p:cNvSpPr txBox="1">
            <a:spLocks noGrp="1"/>
          </p:cNvSpPr>
          <p:nvPr>
            <p:ph type="title"/>
          </p:nvPr>
        </p:nvSpPr>
        <p:spPr>
          <a:xfrm>
            <a:off x="2488161" y="1823432"/>
            <a:ext cx="5989917"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5400"/>
              <a:buFont typeface="Century Gothic"/>
              <a:buNone/>
              <a:defRPr sz="54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 name="Google Shape;61;p45">
            <a:extLst>
              <a:ext uri="{FF2B5EF4-FFF2-40B4-BE49-F238E27FC236}">
                <a16:creationId xmlns:a16="http://schemas.microsoft.com/office/drawing/2014/main" id="{3801B475-37DA-47F7-A973-BE3EE419174A}"/>
              </a:ext>
            </a:extLst>
          </p:cNvPr>
          <p:cNvSpPr txBox="1">
            <a:spLocks noGrp="1"/>
          </p:cNvSpPr>
          <p:nvPr>
            <p:ph type="sldNum" idx="12"/>
          </p:nvPr>
        </p:nvSpPr>
        <p:spPr>
          <a:xfrm>
            <a:off x="10674481" y="6199974"/>
            <a:ext cx="590550" cy="412750"/>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800">
                <a:solidFill>
                  <a:schemeClr val="bg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78100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p:nvPr/>
        </p:nvSpPr>
        <p:spPr>
          <a:xfrm>
            <a:off x="0" y="6350000"/>
            <a:ext cx="12192000" cy="508000"/>
          </a:xfrm>
          <a:prstGeom prst="rect">
            <a:avLst/>
          </a:prstGeom>
          <a:solidFill>
            <a:srgbClr val="1F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entury Gothic"/>
              <a:ea typeface="Century Gothic"/>
              <a:cs typeface="Century Gothic"/>
              <a:sym typeface="Century Gothic"/>
            </a:endParaRPr>
          </a:p>
        </p:txBody>
      </p:sp>
      <p:pic>
        <p:nvPicPr>
          <p:cNvPr id="11" name="Google Shape;11;p31"/>
          <p:cNvPicPr preferRelativeResize="0"/>
          <p:nvPr/>
        </p:nvPicPr>
        <p:blipFill rotWithShape="1">
          <a:blip r:embed="rId9">
            <a:alphaModFix/>
          </a:blip>
          <a:srcRect t="8857" b="27218"/>
          <a:stretch/>
        </p:blipFill>
        <p:spPr>
          <a:xfrm>
            <a:off x="11329999" y="6463221"/>
            <a:ext cx="504801" cy="282352"/>
          </a:xfrm>
          <a:prstGeom prst="rect">
            <a:avLst/>
          </a:prstGeom>
          <a:noFill/>
          <a:ln>
            <a:noFill/>
          </a:ln>
        </p:spPr>
      </p:pic>
      <p:sp>
        <p:nvSpPr>
          <p:cNvPr id="5" name="Google Shape;61;p45">
            <a:extLst>
              <a:ext uri="{FF2B5EF4-FFF2-40B4-BE49-F238E27FC236}">
                <a16:creationId xmlns:a16="http://schemas.microsoft.com/office/drawing/2014/main" id="{A98317CF-0272-4B8E-B4B9-CF6922CB17F6}"/>
              </a:ext>
            </a:extLst>
          </p:cNvPr>
          <p:cNvSpPr txBox="1">
            <a:spLocks noGrp="1"/>
          </p:cNvSpPr>
          <p:nvPr>
            <p:ph type="sldNum" idx="4"/>
          </p:nvPr>
        </p:nvSpPr>
        <p:spPr>
          <a:xfrm>
            <a:off x="10674481" y="6396824"/>
            <a:ext cx="590550" cy="412750"/>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800">
                <a:solidFill>
                  <a:schemeClr val="bg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 id="2147483652" r:id="rId3"/>
    <p:sldLayoutId id="2147483653" r:id="rId4"/>
    <p:sldLayoutId id="2147483668" r:id="rId5"/>
    <p:sldLayoutId id="2147483672" r:id="rId6"/>
    <p:sldLayoutId id="214748367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omments" Target="../comments/commen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04800" y="0"/>
            <a:ext cx="12496800" cy="6865152"/>
          </a:xfrm>
          <a:prstGeom prst="rect">
            <a:avLst/>
          </a:prstGeom>
          <a:noFill/>
          <a:ln>
            <a:noFill/>
          </a:ln>
        </p:spPr>
      </p:pic>
      <p:pic>
        <p:nvPicPr>
          <p:cNvPr id="98" name="Google Shape;98;p2" descr="Caltrans Logo"/>
          <p:cNvPicPr preferRelativeResize="0"/>
          <p:nvPr/>
        </p:nvPicPr>
        <p:blipFill rotWithShape="1">
          <a:blip r:embed="rId4">
            <a:alphaModFix/>
          </a:blip>
          <a:srcRect/>
          <a:stretch/>
        </p:blipFill>
        <p:spPr>
          <a:xfrm>
            <a:off x="10740526" y="333622"/>
            <a:ext cx="1055234" cy="923330"/>
          </a:xfrm>
          <a:prstGeom prst="rect">
            <a:avLst/>
          </a:prstGeom>
          <a:noFill/>
          <a:ln>
            <a:noFill/>
          </a:ln>
        </p:spPr>
      </p:pic>
      <p:sp>
        <p:nvSpPr>
          <p:cNvPr id="99" name="Google Shape;99;p2"/>
          <p:cNvSpPr/>
          <p:nvPr/>
        </p:nvSpPr>
        <p:spPr>
          <a:xfrm>
            <a:off x="5999409" y="5443966"/>
            <a:ext cx="4967328" cy="815790"/>
          </a:xfrm>
          <a:prstGeom prst="rect">
            <a:avLst/>
          </a:prstGeom>
          <a:solidFill>
            <a:srgbClr val="05B2AE"/>
          </a:solidFill>
          <a:ln>
            <a:noFill/>
          </a:ln>
        </p:spPr>
        <p:txBody>
          <a:bodyPr spcFirstLastPara="1" wrap="square" lIns="182875" tIns="91425" rIns="182875" bIns="91425" anchor="ctr" anchorCtr="0">
            <a:noAutofit/>
          </a:bodyPr>
          <a:lstStyle/>
          <a:p>
            <a:pPr lvl="0" algn="ctr"/>
            <a:r>
              <a:rPr lang="en-US" sz="3200" dirty="0">
                <a:solidFill>
                  <a:schemeClr val="tx1"/>
                </a:solidFill>
              </a:rPr>
              <a:t>December 2, 2020</a:t>
            </a:r>
          </a:p>
        </p:txBody>
      </p:sp>
      <p:sp>
        <p:nvSpPr>
          <p:cNvPr id="97" name="Google Shape;97;p2"/>
          <p:cNvSpPr txBox="1">
            <a:spLocks noGrp="1"/>
          </p:cNvSpPr>
          <p:nvPr>
            <p:ph type="title"/>
          </p:nvPr>
        </p:nvSpPr>
        <p:spPr>
          <a:xfrm>
            <a:off x="5863944" y="1354644"/>
            <a:ext cx="6473466" cy="399163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lvl="0">
              <a:lnSpc>
                <a:spcPct val="122500"/>
              </a:lnSpc>
              <a:buClr>
                <a:srgbClr val="000000"/>
              </a:buClr>
              <a:buSzTx/>
              <a:defRPr/>
            </a:pPr>
            <a:r>
              <a:rPr lang="en-US" sz="4800" dirty="0">
                <a:solidFill>
                  <a:schemeClr val="tx1"/>
                </a:solidFill>
              </a:rPr>
              <a:t>Caltrans Interim Guidance on LD-IGR Safety Analysis and </a:t>
            </a:r>
            <a:br>
              <a:rPr lang="en-US" sz="4800" dirty="0">
                <a:solidFill>
                  <a:schemeClr val="tx1"/>
                </a:solidFill>
              </a:rPr>
            </a:br>
            <a:r>
              <a:rPr lang="en-US" sz="4800" dirty="0">
                <a:solidFill>
                  <a:schemeClr val="tx1"/>
                </a:solidFill>
              </a:rPr>
              <a:t>CMF Clearinghouse</a:t>
            </a:r>
            <a:br>
              <a:rPr lang="en-US" b="1" dirty="0"/>
            </a:br>
            <a:endParaRPr kumimoji="0" lang="en-US" sz="1400" b="1" i="0"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540025" y="258914"/>
            <a:ext cx="11169595" cy="662777"/>
          </a:xfrm>
          <a:prstGeom prst="rect">
            <a:avLst/>
          </a:prstGeom>
          <a:noFill/>
          <a:ln>
            <a:noFill/>
          </a:ln>
        </p:spPr>
        <p:txBody>
          <a:bodyPr spcFirstLastPara="1" wrap="square" lIns="91425" tIns="45700" rIns="91425" bIns="45700" anchor="t" anchorCtr="0">
            <a:noAutofit/>
          </a:bodyPr>
          <a:lstStyle/>
          <a:p>
            <a:pPr lvl="0"/>
            <a:r>
              <a:rPr lang="en-US" dirty="0"/>
              <a:t>Safety Review Fundamentals</a:t>
            </a:r>
            <a:endParaRPr lang="en-US" strike="sngStrike" dirty="0">
              <a:solidFill>
                <a:srgbClr val="FF0000"/>
              </a:solidFill>
            </a:endParaRPr>
          </a:p>
        </p:txBody>
      </p:sp>
      <p:sp>
        <p:nvSpPr>
          <p:cNvPr id="90" name="Google Shape;90;p1"/>
          <p:cNvSpPr txBox="1">
            <a:spLocks noGrp="1"/>
          </p:cNvSpPr>
          <p:nvPr>
            <p:ph type="body" idx="1"/>
          </p:nvPr>
        </p:nvSpPr>
        <p:spPr>
          <a:xfrm>
            <a:off x="667246" y="1129331"/>
            <a:ext cx="11042374" cy="4825420"/>
          </a:xfrm>
          <a:prstGeom prst="rect">
            <a:avLst/>
          </a:prstGeom>
          <a:noFill/>
          <a:ln>
            <a:noFill/>
          </a:ln>
        </p:spPr>
        <p:txBody>
          <a:bodyPr spcFirstLastPara="1" wrap="square" lIns="91425" tIns="45700" rIns="91425" bIns="45700" anchor="t" anchorCtr="0">
            <a:noAutofit/>
          </a:bodyPr>
          <a:lstStyle/>
          <a:p>
            <a:pPr marL="76200" indent="0">
              <a:buNone/>
            </a:pPr>
            <a:r>
              <a:rPr lang="en-US" dirty="0">
                <a:solidFill>
                  <a:srgbClr val="000000"/>
                </a:solidFill>
                <a:latin typeface="Century Gothic" panose="020B0502020202020204" pitchFamily="34" charset="0"/>
              </a:rPr>
              <a:t>1. Collisions are fundamental indicators of safety performance</a:t>
            </a:r>
          </a:p>
          <a:p>
            <a:pPr marL="76200" indent="0">
              <a:buNone/>
            </a:pPr>
            <a:r>
              <a:rPr lang="en-US" dirty="0">
                <a:solidFill>
                  <a:srgbClr val="000000"/>
                </a:solidFill>
                <a:latin typeface="Century Gothic" panose="020B0502020202020204" pitchFamily="34" charset="0"/>
              </a:rPr>
              <a:t>2. Know difference between objective and subjective safety concepts</a:t>
            </a:r>
          </a:p>
          <a:p>
            <a:pPr marL="76200" indent="0">
              <a:buNone/>
            </a:pPr>
            <a:r>
              <a:rPr lang="en-US" dirty="0">
                <a:solidFill>
                  <a:srgbClr val="000000"/>
                </a:solidFill>
                <a:latin typeface="Century Gothic" panose="020B0502020202020204" pitchFamily="34" charset="0"/>
              </a:rPr>
              <a:t>3. Collisions are relatively rare and random events</a:t>
            </a:r>
          </a:p>
          <a:p>
            <a:pPr marL="76200" indent="0">
              <a:buNone/>
            </a:pPr>
            <a:r>
              <a:rPr lang="en-US" dirty="0">
                <a:solidFill>
                  <a:srgbClr val="000000"/>
                </a:solidFill>
                <a:latin typeface="Century Gothic" panose="020B0502020202020204" pitchFamily="34" charset="0"/>
              </a:rPr>
              <a:t>4. Collisions are the result events/conditions converging at the same time</a:t>
            </a:r>
          </a:p>
          <a:p>
            <a:pPr marL="76200" indent="0">
              <a:buNone/>
            </a:pPr>
            <a:r>
              <a:rPr lang="en-US" dirty="0">
                <a:solidFill>
                  <a:srgbClr val="000000"/>
                </a:solidFill>
                <a:latin typeface="Century Gothic" panose="020B0502020202020204" pitchFamily="34" charset="0"/>
              </a:rPr>
              <a:t>5. Design, exposure and operations have an impact on safety performance</a:t>
            </a:r>
          </a:p>
          <a:p>
            <a:pPr marL="76200" indent="0">
              <a:buNone/>
            </a:pPr>
            <a:r>
              <a:rPr lang="en-US" dirty="0">
                <a:solidFill>
                  <a:srgbClr val="000000"/>
                </a:solidFill>
                <a:latin typeface="Century Gothic" panose="020B0502020202020204" pitchFamily="34" charset="0"/>
              </a:rPr>
              <a:t>6. Crash estimation methods are limited, but evolving, and cover a wide range of conditions encountered in a TIA</a:t>
            </a:r>
          </a:p>
          <a:p>
            <a:pPr marL="76200" indent="0">
              <a:buNone/>
            </a:pPr>
            <a:r>
              <a:rPr lang="en-US" dirty="0">
                <a:solidFill>
                  <a:srgbClr val="000000"/>
                </a:solidFill>
                <a:latin typeface="Century Gothic" panose="020B0502020202020204" pitchFamily="34" charset="0"/>
              </a:rPr>
              <a:t>7. A variety of objective safety performance metrics</a:t>
            </a:r>
          </a:p>
          <a:p>
            <a:pPr marL="76200" indent="0">
              <a:buNone/>
            </a:pPr>
            <a:endParaRPr lang="en-US" dirty="0">
              <a:solidFill>
                <a:srgbClr val="000000"/>
              </a:solidFill>
              <a:latin typeface="Century Gothic" panose="020B0502020202020204" pitchFamily="34" charset="0"/>
            </a:endParaRPr>
          </a:p>
          <a:p>
            <a:pPr marL="76200" indent="0">
              <a:buNone/>
            </a:pPr>
            <a:endParaRPr lang="en-US" sz="2800" b="1" dirty="0"/>
          </a:p>
        </p:txBody>
      </p:sp>
    </p:spTree>
    <p:extLst>
      <p:ext uri="{BB962C8B-B14F-4D97-AF65-F5344CB8AC3E}">
        <p14:creationId xmlns:p14="http://schemas.microsoft.com/office/powerpoint/2010/main" val="1347370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540025" y="258914"/>
            <a:ext cx="11169595" cy="662777"/>
          </a:xfrm>
          <a:prstGeom prst="rect">
            <a:avLst/>
          </a:prstGeom>
          <a:noFill/>
          <a:ln>
            <a:noFill/>
          </a:ln>
        </p:spPr>
        <p:txBody>
          <a:bodyPr spcFirstLastPara="1" wrap="square" lIns="91425" tIns="45700" rIns="91425" bIns="45700" anchor="t" anchorCtr="0">
            <a:noAutofit/>
          </a:bodyPr>
          <a:lstStyle/>
          <a:p>
            <a:pPr lvl="0"/>
            <a:r>
              <a:rPr lang="en-US" dirty="0"/>
              <a:t>Safety Review Fundamentals</a:t>
            </a:r>
            <a:endParaRPr lang="en-US" strike="sngStrike" dirty="0">
              <a:solidFill>
                <a:srgbClr val="FF0000"/>
              </a:solidFill>
            </a:endParaRPr>
          </a:p>
        </p:txBody>
      </p:sp>
      <p:sp>
        <p:nvSpPr>
          <p:cNvPr id="90" name="Google Shape;90;p1"/>
          <p:cNvSpPr txBox="1">
            <a:spLocks noGrp="1"/>
          </p:cNvSpPr>
          <p:nvPr>
            <p:ph type="body" idx="1"/>
          </p:nvPr>
        </p:nvSpPr>
        <p:spPr>
          <a:xfrm>
            <a:off x="667246" y="1129331"/>
            <a:ext cx="11042374" cy="4970386"/>
          </a:xfrm>
          <a:prstGeom prst="rect">
            <a:avLst/>
          </a:prstGeom>
          <a:noFill/>
          <a:ln>
            <a:noFill/>
          </a:ln>
        </p:spPr>
        <p:txBody>
          <a:bodyPr spcFirstLastPara="1" wrap="square" lIns="91425" tIns="45700" rIns="91425" bIns="45700" anchor="t" anchorCtr="0">
            <a:noAutofit/>
          </a:bodyPr>
          <a:lstStyle/>
          <a:p>
            <a:pPr marL="76200" indent="0">
              <a:buNone/>
            </a:pPr>
            <a:r>
              <a:rPr lang="en-US" dirty="0">
                <a:solidFill>
                  <a:srgbClr val="000000"/>
                </a:solidFill>
                <a:latin typeface="Century Gothic" panose="020B0502020202020204" pitchFamily="34" charset="0"/>
              </a:rPr>
              <a:t>8. </a:t>
            </a:r>
            <a:r>
              <a:rPr lang="en-US" dirty="0">
                <a:solidFill>
                  <a:srgbClr val="000000"/>
                </a:solidFill>
                <a:highlight>
                  <a:srgbClr val="FFFF00"/>
                </a:highlight>
                <a:latin typeface="Century Gothic" panose="020B0502020202020204" pitchFamily="34" charset="0"/>
              </a:rPr>
              <a:t>Identify/mitigates existing and future safety performance of project alternatives</a:t>
            </a:r>
          </a:p>
          <a:p>
            <a:pPr marL="76200" indent="0">
              <a:buNone/>
            </a:pPr>
            <a:r>
              <a:rPr lang="en-US" dirty="0">
                <a:solidFill>
                  <a:srgbClr val="000000"/>
                </a:solidFill>
                <a:latin typeface="Century Gothic" panose="020B0502020202020204" pitchFamily="34" charset="0"/>
              </a:rPr>
              <a:t>9. Improves access and multimodal accommodations</a:t>
            </a:r>
          </a:p>
          <a:p>
            <a:pPr marL="76200" indent="0">
              <a:buNone/>
            </a:pPr>
            <a:r>
              <a:rPr lang="en-US" dirty="0">
                <a:solidFill>
                  <a:srgbClr val="000000"/>
                </a:solidFill>
                <a:latin typeface="Century Gothic" panose="020B0502020202020204" pitchFamily="34" charset="0"/>
              </a:rPr>
              <a:t>10. Achieves greater intra/interorganizational consistency</a:t>
            </a:r>
          </a:p>
          <a:p>
            <a:pPr marL="76200" indent="0">
              <a:buNone/>
            </a:pPr>
            <a:r>
              <a:rPr lang="en-US" dirty="0">
                <a:solidFill>
                  <a:srgbClr val="000000"/>
                </a:solidFill>
                <a:latin typeface="Century Gothic" panose="020B0502020202020204" pitchFamily="34" charset="0"/>
              </a:rPr>
              <a:t>11. Risk factors from systemic safety analysis and local road safety plans can help with localized traffic impact studies</a:t>
            </a:r>
          </a:p>
          <a:p>
            <a:pPr marL="76200" indent="0">
              <a:buNone/>
            </a:pPr>
            <a:r>
              <a:rPr lang="en-US" dirty="0">
                <a:solidFill>
                  <a:srgbClr val="000000"/>
                </a:solidFill>
                <a:latin typeface="Century Gothic" panose="020B0502020202020204" pitchFamily="34" charset="0"/>
              </a:rPr>
              <a:t>12. Statewide safety performance targets and State Highway Safety Plan goals are applicable for every public roadway, including local system and roadways touched by land use development.</a:t>
            </a:r>
          </a:p>
          <a:p>
            <a:pPr marL="76200" indent="0">
              <a:buNone/>
            </a:pPr>
            <a:r>
              <a:rPr lang="en-US" dirty="0">
                <a:solidFill>
                  <a:srgbClr val="000000"/>
                </a:solidFill>
                <a:latin typeface="Century Gothic" panose="020B0502020202020204" pitchFamily="34" charset="0"/>
              </a:rPr>
              <a:t>13. Safe access is good for businesses and the public in general</a:t>
            </a:r>
          </a:p>
          <a:p>
            <a:pPr marL="76200" indent="0">
              <a:buNone/>
            </a:pPr>
            <a:endParaRPr lang="en-US" sz="2800" b="1" dirty="0"/>
          </a:p>
        </p:txBody>
      </p:sp>
    </p:spTree>
    <p:extLst>
      <p:ext uri="{BB962C8B-B14F-4D97-AF65-F5344CB8AC3E}">
        <p14:creationId xmlns:p14="http://schemas.microsoft.com/office/powerpoint/2010/main" val="2250431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540025" y="258914"/>
            <a:ext cx="11470267" cy="662777"/>
          </a:xfrm>
          <a:prstGeom prst="rect">
            <a:avLst/>
          </a:prstGeom>
          <a:noFill/>
          <a:ln>
            <a:noFill/>
          </a:ln>
        </p:spPr>
        <p:txBody>
          <a:bodyPr spcFirstLastPara="1" wrap="square" lIns="91425" tIns="45700" rIns="91425" bIns="45700" anchor="t" anchorCtr="0">
            <a:noAutofit/>
          </a:bodyPr>
          <a:lstStyle/>
          <a:p>
            <a:pPr lvl="0"/>
            <a:r>
              <a:rPr lang="en-US" dirty="0"/>
              <a:t>What may be triggers for safety countermeasures?</a:t>
            </a:r>
          </a:p>
        </p:txBody>
      </p:sp>
      <p:sp>
        <p:nvSpPr>
          <p:cNvPr id="90" name="Google Shape;90;p1"/>
          <p:cNvSpPr txBox="1">
            <a:spLocks noGrp="1"/>
          </p:cNvSpPr>
          <p:nvPr>
            <p:ph type="body" idx="1"/>
          </p:nvPr>
        </p:nvSpPr>
        <p:spPr>
          <a:xfrm>
            <a:off x="631833" y="1076578"/>
            <a:ext cx="10928334" cy="5223569"/>
          </a:xfrm>
          <a:prstGeom prst="rect">
            <a:avLst/>
          </a:prstGeom>
          <a:noFill/>
          <a:ln>
            <a:noFill/>
          </a:ln>
        </p:spPr>
        <p:txBody>
          <a:bodyPr spcFirstLastPara="1" wrap="square" lIns="91425" tIns="45700" rIns="91425" bIns="45700" anchor="t" anchorCtr="0">
            <a:noAutofit/>
          </a:bodyPr>
          <a:lstStyle/>
          <a:p>
            <a:pPr marL="0" indent="0">
              <a:lnSpc>
                <a:spcPct val="90000"/>
              </a:lnSpc>
              <a:spcAft>
                <a:spcPts val="0"/>
              </a:spcAft>
              <a:buClrTx/>
              <a:buSzPts val="2800"/>
              <a:buNone/>
            </a:pPr>
            <a:r>
              <a:rPr lang="en-US" sz="2600" dirty="0"/>
              <a:t>Established Network Screening Process’</a:t>
            </a:r>
          </a:p>
          <a:p>
            <a:pPr marL="514350" indent="-514350">
              <a:lnSpc>
                <a:spcPct val="90000"/>
              </a:lnSpc>
              <a:spcAft>
                <a:spcPts val="0"/>
              </a:spcAft>
              <a:buClrTx/>
              <a:buSzPts val="2800"/>
            </a:pPr>
            <a:r>
              <a:rPr lang="en-US" sz="2600" dirty="0"/>
              <a:t>Table C/Wet Table C– Potential Investigation Locations (All Collisions)</a:t>
            </a:r>
          </a:p>
          <a:p>
            <a:pPr marL="514350" indent="-514350">
              <a:lnSpc>
                <a:spcPct val="90000"/>
              </a:lnSpc>
              <a:spcAft>
                <a:spcPts val="0"/>
              </a:spcAft>
              <a:buClrTx/>
              <a:buSzPts val="2800"/>
            </a:pPr>
            <a:r>
              <a:rPr lang="en-US" sz="2600" dirty="0"/>
              <a:t>Monitoring Programs Reports</a:t>
            </a:r>
          </a:p>
          <a:p>
            <a:pPr marL="971550" lvl="1" indent="-514350">
              <a:buClrTx/>
              <a:buSzPts val="2800"/>
            </a:pPr>
            <a:r>
              <a:rPr lang="en-US" sz="2600" dirty="0"/>
              <a:t>Type MW – Wrong-Way Collisions Monitoring Program</a:t>
            </a:r>
          </a:p>
          <a:p>
            <a:pPr marL="971550" lvl="1" indent="-514350">
              <a:buClrTx/>
              <a:buSzPts val="2800"/>
            </a:pPr>
            <a:r>
              <a:rPr lang="en-US" sz="2600" dirty="0"/>
              <a:t>Type MX – Cross Over Collision Monitoring Program</a:t>
            </a:r>
          </a:p>
          <a:p>
            <a:pPr marL="971550" lvl="1" indent="-514350">
              <a:buClrTx/>
              <a:buSzPts val="2800"/>
            </a:pPr>
            <a:r>
              <a:rPr lang="en-US" sz="2600" dirty="0"/>
              <a:t>Type MR – Run Off Road Program</a:t>
            </a:r>
          </a:p>
          <a:p>
            <a:pPr marL="971550" lvl="1" indent="-514350">
              <a:buClrTx/>
              <a:buSzPts val="2800"/>
            </a:pPr>
            <a:r>
              <a:rPr lang="en-US" sz="2600" dirty="0"/>
              <a:t>Type MP – Pedestrian Monitoring Program</a:t>
            </a:r>
          </a:p>
          <a:p>
            <a:pPr marL="971550" lvl="1" indent="-514350">
              <a:buClrTx/>
              <a:buSzPts val="2800"/>
            </a:pPr>
            <a:r>
              <a:rPr lang="en-US" sz="2600" dirty="0"/>
              <a:t>Type B1 and B2 – Bicycle Monitoring Program</a:t>
            </a:r>
          </a:p>
          <a:p>
            <a:pPr marL="514350" indent="-514350">
              <a:lnSpc>
                <a:spcPct val="90000"/>
              </a:lnSpc>
              <a:spcAft>
                <a:spcPts val="0"/>
              </a:spcAft>
              <a:buClrTx/>
              <a:buSzPts val="2800"/>
            </a:pPr>
            <a:r>
              <a:rPr lang="en-US" sz="2600" dirty="0"/>
              <a:t>Systemic Analysis contained in existing safety plans</a:t>
            </a:r>
          </a:p>
          <a:p>
            <a:pPr marL="514350" indent="-514350">
              <a:lnSpc>
                <a:spcPct val="90000"/>
              </a:lnSpc>
              <a:spcAft>
                <a:spcPts val="0"/>
              </a:spcAft>
              <a:buClrTx/>
              <a:buSzPts val="2800"/>
            </a:pPr>
            <a:r>
              <a:rPr lang="en-US" sz="2600" dirty="0"/>
              <a:t>Future network screening process’ not currently listed</a:t>
            </a:r>
          </a:p>
          <a:p>
            <a:pPr marL="228600" lvl="0" indent="-76200" algn="l" rtl="0">
              <a:lnSpc>
                <a:spcPct val="90000"/>
              </a:lnSpc>
              <a:spcBef>
                <a:spcPts val="1000"/>
              </a:spcBef>
              <a:spcAft>
                <a:spcPts val="0"/>
              </a:spcAft>
              <a:buClr>
                <a:srgbClr val="7F7F7F"/>
              </a:buClr>
              <a:buSzPts val="2400"/>
              <a:buNone/>
            </a:pPr>
            <a:endParaRPr dirty="0"/>
          </a:p>
        </p:txBody>
      </p:sp>
    </p:spTree>
    <p:extLst>
      <p:ext uri="{BB962C8B-B14F-4D97-AF65-F5344CB8AC3E}">
        <p14:creationId xmlns:p14="http://schemas.microsoft.com/office/powerpoint/2010/main" val="3044091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540025" y="258914"/>
            <a:ext cx="11169595" cy="662777"/>
          </a:xfrm>
          <a:prstGeom prst="rect">
            <a:avLst/>
          </a:prstGeom>
          <a:noFill/>
          <a:ln>
            <a:noFill/>
          </a:ln>
        </p:spPr>
        <p:txBody>
          <a:bodyPr spcFirstLastPara="1" wrap="square" lIns="91425" tIns="45700" rIns="91425" bIns="45700" anchor="t" anchorCtr="0">
            <a:noAutofit/>
          </a:bodyPr>
          <a:lstStyle/>
          <a:p>
            <a:pPr lvl="0"/>
            <a:r>
              <a:rPr lang="en-US" dirty="0"/>
              <a:t>General</a:t>
            </a:r>
          </a:p>
        </p:txBody>
      </p:sp>
      <p:sp>
        <p:nvSpPr>
          <p:cNvPr id="90" name="Google Shape;90;p1"/>
          <p:cNvSpPr txBox="1">
            <a:spLocks noGrp="1"/>
          </p:cNvSpPr>
          <p:nvPr>
            <p:ph type="body" idx="1"/>
          </p:nvPr>
        </p:nvSpPr>
        <p:spPr>
          <a:xfrm>
            <a:off x="667247" y="1375517"/>
            <a:ext cx="10928334" cy="4881946"/>
          </a:xfrm>
          <a:prstGeom prst="rect">
            <a:avLst/>
          </a:prstGeom>
          <a:noFill/>
          <a:ln>
            <a:noFill/>
          </a:ln>
        </p:spPr>
        <p:txBody>
          <a:bodyPr spcFirstLastPara="1" wrap="square" lIns="91425" tIns="45700" rIns="91425" bIns="45700" anchor="t" anchorCtr="0">
            <a:noAutofit/>
          </a:bodyPr>
          <a:lstStyle/>
          <a:p>
            <a:pPr indent="-457200">
              <a:lnSpc>
                <a:spcPct val="90000"/>
              </a:lnSpc>
              <a:spcAft>
                <a:spcPts val="0"/>
              </a:spcAft>
              <a:buClrTx/>
              <a:buSzPts val="2800"/>
            </a:pPr>
            <a:r>
              <a:rPr lang="en-US" sz="2600" dirty="0"/>
              <a:t>The Safety staff will classify locations for safety improvements into two types:  </a:t>
            </a:r>
          </a:p>
          <a:p>
            <a:pPr lvl="1" indent="-457200">
              <a:buClrTx/>
              <a:buSzPts val="2800"/>
            </a:pPr>
            <a:r>
              <a:rPr lang="en-US" sz="2600" dirty="0"/>
              <a:t>General, which apply whether the project or plan is</a:t>
            </a:r>
            <a:r>
              <a:rPr lang="en-US" sz="2600" dirty="0">
                <a:solidFill>
                  <a:srgbClr val="FF0000"/>
                </a:solidFill>
              </a:rPr>
              <a:t> </a:t>
            </a:r>
            <a:r>
              <a:rPr lang="en-US" sz="2600" dirty="0">
                <a:solidFill>
                  <a:schemeClr val="bg1">
                    <a:lumMod val="50000"/>
                  </a:schemeClr>
                </a:solidFill>
              </a:rPr>
              <a:t>built</a:t>
            </a:r>
            <a:r>
              <a:rPr lang="en-US" sz="2600" dirty="0"/>
              <a:t>.</a:t>
            </a:r>
          </a:p>
          <a:p>
            <a:pPr lvl="2" indent="-457200">
              <a:buClrTx/>
              <a:buSzPts val="2800"/>
            </a:pPr>
            <a:r>
              <a:rPr lang="en-US" sz="2600" dirty="0"/>
              <a:t>Locations should be from a network screened report</a:t>
            </a:r>
          </a:p>
          <a:p>
            <a:pPr lvl="2" indent="-457200">
              <a:buClrTx/>
              <a:buSzPts val="2800"/>
            </a:pPr>
            <a:r>
              <a:rPr lang="en-US" sz="2600" dirty="0"/>
              <a:t>Recommendations should be consistent with those made from locations that have been network screened and investigated or will be investigated and recommendations made for safety improvements.</a:t>
            </a:r>
          </a:p>
          <a:p>
            <a:pPr lvl="2" indent="-457200">
              <a:buClrTx/>
              <a:buSzPts val="2800"/>
            </a:pPr>
            <a:r>
              <a:rPr lang="en-US" sz="2600" dirty="0"/>
              <a:t>These would be improvements regardless if the development project is constructed or not.</a:t>
            </a:r>
          </a:p>
          <a:p>
            <a:pPr marL="228600" lvl="0" indent="-76200" algn="l" rtl="0">
              <a:lnSpc>
                <a:spcPct val="90000"/>
              </a:lnSpc>
              <a:spcBef>
                <a:spcPts val="1000"/>
              </a:spcBef>
              <a:spcAft>
                <a:spcPts val="0"/>
              </a:spcAft>
              <a:buClr>
                <a:srgbClr val="7F7F7F"/>
              </a:buClr>
              <a:buSzPts val="2400"/>
              <a:buNone/>
            </a:pPr>
            <a:endParaRPr dirty="0"/>
          </a:p>
        </p:txBody>
      </p:sp>
    </p:spTree>
    <p:extLst>
      <p:ext uri="{BB962C8B-B14F-4D97-AF65-F5344CB8AC3E}">
        <p14:creationId xmlns:p14="http://schemas.microsoft.com/office/powerpoint/2010/main" val="2753996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540025" y="258914"/>
            <a:ext cx="11169595" cy="662777"/>
          </a:xfrm>
          <a:prstGeom prst="rect">
            <a:avLst/>
          </a:prstGeom>
          <a:noFill/>
          <a:ln>
            <a:noFill/>
          </a:ln>
        </p:spPr>
        <p:txBody>
          <a:bodyPr spcFirstLastPara="1" wrap="square" lIns="91425" tIns="45700" rIns="91425" bIns="45700" anchor="t" anchorCtr="0">
            <a:noAutofit/>
          </a:bodyPr>
          <a:lstStyle/>
          <a:p>
            <a:pPr lvl="0"/>
            <a:r>
              <a:rPr lang="en-US" dirty="0"/>
              <a:t>Project/Plan Specific</a:t>
            </a:r>
          </a:p>
        </p:txBody>
      </p:sp>
      <p:sp>
        <p:nvSpPr>
          <p:cNvPr id="90" name="Google Shape;90;p1"/>
          <p:cNvSpPr txBox="1">
            <a:spLocks noGrp="1"/>
          </p:cNvSpPr>
          <p:nvPr>
            <p:ph type="body" idx="1"/>
          </p:nvPr>
        </p:nvSpPr>
        <p:spPr>
          <a:xfrm>
            <a:off x="660655" y="1146917"/>
            <a:ext cx="10928334" cy="4881946"/>
          </a:xfrm>
          <a:prstGeom prst="rect">
            <a:avLst/>
          </a:prstGeom>
          <a:noFill/>
          <a:ln>
            <a:noFill/>
          </a:ln>
        </p:spPr>
        <p:txBody>
          <a:bodyPr spcFirstLastPara="1" wrap="square" lIns="91425" tIns="45700" rIns="91425" bIns="45700" anchor="t" anchorCtr="0">
            <a:noAutofit/>
          </a:bodyPr>
          <a:lstStyle/>
          <a:p>
            <a:pPr indent="-457200">
              <a:lnSpc>
                <a:spcPct val="90000"/>
              </a:lnSpc>
              <a:spcAft>
                <a:spcPts val="0"/>
              </a:spcAft>
              <a:buClrTx/>
              <a:buSzPts val="2800"/>
            </a:pPr>
            <a:r>
              <a:rPr lang="en-US" sz="2600" dirty="0"/>
              <a:t>The Safety staff will classify locations for safety improvements into two types:  </a:t>
            </a:r>
          </a:p>
          <a:p>
            <a:pPr lvl="1" indent="-457200">
              <a:buClrTx/>
              <a:buSzPts val="2800"/>
            </a:pPr>
            <a:r>
              <a:rPr lang="en-US" sz="2600" dirty="0"/>
              <a:t>Project/plan specific, which will not apply unless the project or plan is </a:t>
            </a:r>
            <a:r>
              <a:rPr lang="en-US" sz="2600" dirty="0">
                <a:solidFill>
                  <a:schemeClr val="bg1">
                    <a:lumMod val="50000"/>
                  </a:schemeClr>
                </a:solidFill>
              </a:rPr>
              <a:t>built</a:t>
            </a:r>
            <a:r>
              <a:rPr lang="en-US" sz="2600" dirty="0">
                <a:solidFill>
                  <a:srgbClr val="FF0000"/>
                </a:solidFill>
              </a:rPr>
              <a:t>.</a:t>
            </a:r>
            <a:endParaRPr lang="en-US" sz="2600" strike="sngStrike" dirty="0">
              <a:solidFill>
                <a:srgbClr val="FF0000"/>
              </a:solidFill>
            </a:endParaRPr>
          </a:p>
          <a:p>
            <a:pPr lvl="2" indent="-457200">
              <a:buClrTx/>
              <a:buSzPts val="2800"/>
            </a:pPr>
            <a:r>
              <a:rPr lang="en-US" sz="2600" dirty="0"/>
              <a:t>Same criteria as previous except the addition for project generated travel trips (any mode) will further impact safety that would not be needed if the project is not developed.</a:t>
            </a:r>
          </a:p>
          <a:p>
            <a:pPr lvl="2" indent="-457200">
              <a:buClrTx/>
              <a:buSzPts val="2800"/>
            </a:pPr>
            <a:r>
              <a:rPr lang="en-US" sz="2600" dirty="0"/>
              <a:t>Should be based on data able to document a project</a:t>
            </a:r>
            <a:r>
              <a:rPr lang="en-US" sz="2600" dirty="0">
                <a:solidFill>
                  <a:srgbClr val="FF0000"/>
                </a:solidFill>
              </a:rPr>
              <a:t>’</a:t>
            </a:r>
            <a:r>
              <a:rPr lang="en-US" sz="2600" dirty="0"/>
              <a:t>s impact to the location(s) and that the recommended countermeasure(s) will reduce collision severity and frequency (Highway Safety Manual Analysis for example may be used to show this).</a:t>
            </a:r>
          </a:p>
          <a:p>
            <a:pPr marL="228600" lvl="0" indent="-76200" algn="l" rtl="0">
              <a:lnSpc>
                <a:spcPct val="90000"/>
              </a:lnSpc>
              <a:spcBef>
                <a:spcPts val="1000"/>
              </a:spcBef>
              <a:spcAft>
                <a:spcPts val="0"/>
              </a:spcAft>
              <a:buClr>
                <a:srgbClr val="7F7F7F"/>
              </a:buClr>
              <a:buSzPts val="2400"/>
              <a:buNone/>
            </a:pPr>
            <a:endParaRPr dirty="0"/>
          </a:p>
        </p:txBody>
      </p:sp>
    </p:spTree>
    <p:extLst>
      <p:ext uri="{BB962C8B-B14F-4D97-AF65-F5344CB8AC3E}">
        <p14:creationId xmlns:p14="http://schemas.microsoft.com/office/powerpoint/2010/main" val="4263769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02866" y="0"/>
            <a:ext cx="12496800" cy="6865152"/>
          </a:xfrm>
          <a:prstGeom prst="rect">
            <a:avLst/>
          </a:prstGeom>
          <a:noFill/>
          <a:ln>
            <a:noFill/>
          </a:ln>
        </p:spPr>
      </p:pic>
      <p:pic>
        <p:nvPicPr>
          <p:cNvPr id="98" name="Google Shape;98;p2" descr="Caltrans Logo"/>
          <p:cNvPicPr preferRelativeResize="0"/>
          <p:nvPr/>
        </p:nvPicPr>
        <p:blipFill rotWithShape="1">
          <a:blip r:embed="rId4">
            <a:alphaModFix/>
          </a:blip>
          <a:srcRect/>
          <a:stretch/>
        </p:blipFill>
        <p:spPr>
          <a:xfrm>
            <a:off x="10740526" y="333622"/>
            <a:ext cx="1055234" cy="923330"/>
          </a:xfrm>
          <a:prstGeom prst="rect">
            <a:avLst/>
          </a:prstGeom>
          <a:noFill/>
          <a:ln>
            <a:noFill/>
          </a:ln>
        </p:spPr>
      </p:pic>
      <p:sp>
        <p:nvSpPr>
          <p:cNvPr id="97" name="Google Shape;97;p2"/>
          <p:cNvSpPr txBox="1">
            <a:spLocks noGrp="1"/>
          </p:cNvSpPr>
          <p:nvPr>
            <p:ph type="title"/>
          </p:nvPr>
        </p:nvSpPr>
        <p:spPr>
          <a:xfrm>
            <a:off x="6085857" y="2401888"/>
            <a:ext cx="5950226" cy="2174466"/>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lvl="0">
              <a:lnSpc>
                <a:spcPct val="122500"/>
              </a:lnSpc>
              <a:buClr>
                <a:srgbClr val="000000"/>
              </a:buClr>
              <a:buSzTx/>
              <a:defRPr/>
            </a:pPr>
            <a:br>
              <a:rPr lang="en-US" sz="4800" dirty="0"/>
            </a:br>
            <a:r>
              <a:rPr lang="en-US" sz="4800" dirty="0"/>
              <a:t>CASE STUDIES</a:t>
            </a:r>
            <a:br>
              <a:rPr lang="en-US" b="1" dirty="0"/>
            </a:br>
            <a:endParaRPr kumimoji="0" lang="en-US" sz="1400" b="1"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162205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540025" y="258914"/>
            <a:ext cx="11169595" cy="662777"/>
          </a:xfrm>
          <a:prstGeom prst="rect">
            <a:avLst/>
          </a:prstGeom>
          <a:noFill/>
          <a:ln>
            <a:noFill/>
          </a:ln>
        </p:spPr>
        <p:txBody>
          <a:bodyPr spcFirstLastPara="1" wrap="square" lIns="91425" tIns="45700" rIns="91425" bIns="45700" anchor="t" anchorCtr="0">
            <a:noAutofit/>
          </a:bodyPr>
          <a:lstStyle/>
          <a:p>
            <a:pPr lvl="0"/>
            <a:r>
              <a:rPr lang="en-US" dirty="0"/>
              <a:t>Case Study 1: Suburban Land Use project </a:t>
            </a:r>
          </a:p>
        </p:txBody>
      </p:sp>
      <p:sp>
        <p:nvSpPr>
          <p:cNvPr id="4" name="TextBox 3">
            <a:extLst>
              <a:ext uri="{FF2B5EF4-FFF2-40B4-BE49-F238E27FC236}">
                <a16:creationId xmlns:a16="http://schemas.microsoft.com/office/drawing/2014/main" id="{57A45B35-97EC-4337-8C38-549B94A3EE89}"/>
              </a:ext>
            </a:extLst>
          </p:cNvPr>
          <p:cNvSpPr txBox="1"/>
          <p:nvPr/>
        </p:nvSpPr>
        <p:spPr>
          <a:xfrm>
            <a:off x="247920" y="1839556"/>
            <a:ext cx="5578771" cy="4524315"/>
          </a:xfrm>
          <a:prstGeom prst="rect">
            <a:avLst/>
          </a:prstGeom>
          <a:noFill/>
        </p:spPr>
        <p:txBody>
          <a:bodyPr wrap="none" rtlCol="0">
            <a:spAutoFit/>
          </a:bodyPr>
          <a:lstStyle/>
          <a:p>
            <a:pPr marL="285750" indent="-285750">
              <a:buFont typeface="Arial" panose="020B0604020202020204" pitchFamily="34" charset="0"/>
              <a:buChar char="•"/>
            </a:pPr>
            <a:r>
              <a:rPr lang="en-US" sz="2400" dirty="0"/>
              <a:t> 2-Lane Conventional Highway</a:t>
            </a:r>
          </a:p>
          <a:p>
            <a:pPr marL="285750" indent="-285750">
              <a:buFont typeface="Arial" panose="020B0604020202020204" pitchFamily="34" charset="0"/>
              <a:buChar char="•"/>
            </a:pPr>
            <a:r>
              <a:rPr lang="en-US" sz="2400" dirty="0"/>
              <a:t> 12,800 ADT – State Highway</a:t>
            </a:r>
          </a:p>
          <a:p>
            <a:pPr marL="285750" indent="-285750">
              <a:buFont typeface="Arial" panose="020B0604020202020204" pitchFamily="34" charset="0"/>
              <a:buChar char="•"/>
            </a:pPr>
            <a:r>
              <a:rPr lang="en-US" sz="2400" dirty="0"/>
              <a:t> 5,200 ADT – Local Road</a:t>
            </a:r>
          </a:p>
          <a:p>
            <a:pPr marL="285750" indent="-285750">
              <a:buFont typeface="Arial" panose="020B0604020202020204" pitchFamily="34" charset="0"/>
              <a:buChar char="•"/>
            </a:pPr>
            <a:r>
              <a:rPr lang="en-US" sz="2400" dirty="0"/>
              <a:t> Proposed Starbucks Coffee Shop</a:t>
            </a:r>
          </a:p>
          <a:p>
            <a:pPr marL="285750" indent="-285750">
              <a:buFont typeface="Arial" panose="020B0604020202020204" pitchFamily="34" charset="0"/>
              <a:buChar char="•"/>
            </a:pPr>
            <a:r>
              <a:rPr lang="en-US" sz="2400" dirty="0"/>
              <a:t> Access off State Highway and</a:t>
            </a:r>
          </a:p>
          <a:p>
            <a:r>
              <a:rPr lang="en-US" sz="2400" dirty="0"/>
              <a:t>    Local Road</a:t>
            </a:r>
          </a:p>
          <a:p>
            <a:pPr marL="342900" indent="-342900">
              <a:buFont typeface="Arial" panose="020B0604020202020204" pitchFamily="34" charset="0"/>
              <a:buChar char="•"/>
            </a:pPr>
            <a:r>
              <a:rPr lang="en-US" sz="2400" dirty="0"/>
              <a:t>High left turn movement in and out of</a:t>
            </a:r>
          </a:p>
          <a:p>
            <a:r>
              <a:rPr lang="en-US" sz="2400" dirty="0"/>
              <a:t>    both driveway access points </a:t>
            </a:r>
          </a:p>
          <a:p>
            <a:endParaRPr lang="en-US" sz="2400" dirty="0"/>
          </a:p>
          <a:p>
            <a:r>
              <a:rPr lang="en-US" sz="2400" dirty="0"/>
              <a:t>ADD: Two-Way Left Turn Lane and</a:t>
            </a:r>
          </a:p>
          <a:p>
            <a:r>
              <a:rPr lang="en-US" sz="2400" dirty="0"/>
              <a:t>         Left Turn Lane</a:t>
            </a:r>
          </a:p>
          <a:p>
            <a:endParaRPr lang="en-US" sz="2400" dirty="0"/>
          </a:p>
        </p:txBody>
      </p:sp>
      <p:pic>
        <p:nvPicPr>
          <p:cNvPr id="8" name="Picture 7">
            <a:extLst>
              <a:ext uri="{FF2B5EF4-FFF2-40B4-BE49-F238E27FC236}">
                <a16:creationId xmlns:a16="http://schemas.microsoft.com/office/drawing/2014/main" id="{8AB01CEA-8B4E-4867-BEA7-455A0E55BC1F}"/>
              </a:ext>
            </a:extLst>
          </p:cNvPr>
          <p:cNvPicPr>
            <a:picLocks noChangeAspect="1"/>
          </p:cNvPicPr>
          <p:nvPr/>
        </p:nvPicPr>
        <p:blipFill>
          <a:blip r:embed="rId3"/>
          <a:stretch>
            <a:fillRect/>
          </a:stretch>
        </p:blipFill>
        <p:spPr>
          <a:xfrm>
            <a:off x="5810610" y="1737360"/>
            <a:ext cx="5845670" cy="3657600"/>
          </a:xfrm>
          <a:prstGeom prst="rect">
            <a:avLst/>
          </a:prstGeom>
        </p:spPr>
      </p:pic>
    </p:spTree>
    <p:extLst>
      <p:ext uri="{BB962C8B-B14F-4D97-AF65-F5344CB8AC3E}">
        <p14:creationId xmlns:p14="http://schemas.microsoft.com/office/powerpoint/2010/main" val="2431823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540025" y="258914"/>
            <a:ext cx="11169595" cy="662777"/>
          </a:xfrm>
          <a:prstGeom prst="rect">
            <a:avLst/>
          </a:prstGeom>
          <a:noFill/>
          <a:ln>
            <a:noFill/>
          </a:ln>
        </p:spPr>
        <p:txBody>
          <a:bodyPr spcFirstLastPara="1" wrap="square" lIns="91425" tIns="45700" rIns="91425" bIns="45700" anchor="t" anchorCtr="0">
            <a:noAutofit/>
          </a:bodyPr>
          <a:lstStyle/>
          <a:p>
            <a:pPr lvl="0"/>
            <a:r>
              <a:rPr lang="en-US" dirty="0"/>
              <a:t>Case Study 1: Suburban Land Use project </a:t>
            </a:r>
          </a:p>
        </p:txBody>
      </p:sp>
      <p:graphicFrame>
        <p:nvGraphicFramePr>
          <p:cNvPr id="5" name="Table 5">
            <a:extLst>
              <a:ext uri="{FF2B5EF4-FFF2-40B4-BE49-F238E27FC236}">
                <a16:creationId xmlns:a16="http://schemas.microsoft.com/office/drawing/2014/main" id="{8F5007E9-4357-4EB3-8AE9-94028F64F0AE}"/>
              </a:ext>
            </a:extLst>
          </p:cNvPr>
          <p:cNvGraphicFramePr>
            <a:graphicFrameLocks noGrp="1"/>
          </p:cNvGraphicFramePr>
          <p:nvPr>
            <p:extLst>
              <p:ext uri="{D42A27DB-BD31-4B8C-83A1-F6EECF244321}">
                <p14:modId xmlns:p14="http://schemas.microsoft.com/office/powerpoint/2010/main" val="2881836701"/>
              </p:ext>
            </p:extLst>
          </p:nvPr>
        </p:nvGraphicFramePr>
        <p:xfrm>
          <a:off x="2305932" y="2297006"/>
          <a:ext cx="7637780" cy="2138680"/>
        </p:xfrm>
        <a:graphic>
          <a:graphicData uri="http://schemas.openxmlformats.org/drawingml/2006/table">
            <a:tbl>
              <a:tblPr firstRow="1" bandRow="1">
                <a:tableStyleId>{5C22544A-7EE6-4342-B048-85BDC9FD1C3A}</a:tableStyleId>
              </a:tblPr>
              <a:tblGrid>
                <a:gridCol w="2430962">
                  <a:extLst>
                    <a:ext uri="{9D8B030D-6E8A-4147-A177-3AD203B41FA5}">
                      <a16:colId xmlns:a16="http://schemas.microsoft.com/office/drawing/2014/main" val="107709560"/>
                    </a:ext>
                  </a:extLst>
                </a:gridCol>
                <a:gridCol w="1879609">
                  <a:extLst>
                    <a:ext uri="{9D8B030D-6E8A-4147-A177-3AD203B41FA5}">
                      <a16:colId xmlns:a16="http://schemas.microsoft.com/office/drawing/2014/main" val="197172551"/>
                    </a:ext>
                  </a:extLst>
                </a:gridCol>
                <a:gridCol w="1417764">
                  <a:extLst>
                    <a:ext uri="{9D8B030D-6E8A-4147-A177-3AD203B41FA5}">
                      <a16:colId xmlns:a16="http://schemas.microsoft.com/office/drawing/2014/main" val="731442322"/>
                    </a:ext>
                  </a:extLst>
                </a:gridCol>
                <a:gridCol w="1909445">
                  <a:extLst>
                    <a:ext uri="{9D8B030D-6E8A-4147-A177-3AD203B41FA5}">
                      <a16:colId xmlns:a16="http://schemas.microsoft.com/office/drawing/2014/main" val="3141718790"/>
                    </a:ext>
                  </a:extLst>
                </a:gridCol>
              </a:tblGrid>
              <a:tr h="370840">
                <a:tc>
                  <a:txBody>
                    <a:bodyPr/>
                    <a:lstStyle/>
                    <a:p>
                      <a:r>
                        <a:rPr lang="en-US" dirty="0"/>
                        <a:t>Countermeasure</a:t>
                      </a:r>
                    </a:p>
                  </a:txBody>
                  <a:tcPr/>
                </a:tc>
                <a:tc>
                  <a:txBody>
                    <a:bodyPr/>
                    <a:lstStyle/>
                    <a:p>
                      <a:r>
                        <a:rPr lang="en-US" dirty="0"/>
                        <a:t>CMF Description</a:t>
                      </a:r>
                    </a:p>
                  </a:txBody>
                  <a:tcPr/>
                </a:tc>
                <a:tc>
                  <a:txBody>
                    <a:bodyPr/>
                    <a:lstStyle/>
                    <a:p>
                      <a:r>
                        <a:rPr lang="en-US" dirty="0"/>
                        <a:t>CMF ID and CMF Value</a:t>
                      </a:r>
                    </a:p>
                  </a:txBody>
                  <a:tcPr/>
                </a:tc>
                <a:tc>
                  <a:txBody>
                    <a:bodyPr/>
                    <a:lstStyle/>
                    <a:p>
                      <a:r>
                        <a:rPr lang="en-US" dirty="0"/>
                        <a:t>Clearinghouse Applicability Description</a:t>
                      </a:r>
                    </a:p>
                  </a:txBody>
                  <a:tcPr/>
                </a:tc>
                <a:extLst>
                  <a:ext uri="{0D108BD9-81ED-4DB2-BD59-A6C34878D82A}">
                    <a16:rowId xmlns:a16="http://schemas.microsoft.com/office/drawing/2014/main" val="1332160916"/>
                  </a:ext>
                </a:extLst>
              </a:tr>
              <a:tr h="382694">
                <a:tc>
                  <a:txBody>
                    <a:bodyPr/>
                    <a:lstStyle/>
                    <a:p>
                      <a:r>
                        <a:rPr lang="en-US" dirty="0"/>
                        <a:t>Installation of TWLTL</a:t>
                      </a:r>
                    </a:p>
                  </a:txBody>
                  <a:tcPr/>
                </a:tc>
                <a:tc>
                  <a:txBody>
                    <a:bodyPr/>
                    <a:lstStyle/>
                    <a:p>
                      <a:r>
                        <a:rPr lang="en-US" dirty="0"/>
                        <a:t>CMF ID 2341</a:t>
                      </a:r>
                    </a:p>
                    <a:p>
                      <a:r>
                        <a:rPr lang="en-US" dirty="0"/>
                        <a:t>5 Star Rating</a:t>
                      </a:r>
                    </a:p>
                  </a:txBody>
                  <a:tcPr/>
                </a:tc>
                <a:tc>
                  <a:txBody>
                    <a:bodyPr/>
                    <a:lstStyle/>
                    <a:p>
                      <a:r>
                        <a:rPr lang="en-US" dirty="0"/>
                        <a:t>0.797 (20.3)</a:t>
                      </a:r>
                    </a:p>
                  </a:txBody>
                  <a:tcPr/>
                </a:tc>
                <a:tc>
                  <a:txBody>
                    <a:bodyPr/>
                    <a:lstStyle/>
                    <a:p>
                      <a:r>
                        <a:rPr lang="en-US" dirty="0"/>
                        <a:t>TWLTL ON TWO LANE ROAD</a:t>
                      </a:r>
                    </a:p>
                  </a:txBody>
                  <a:tcPr/>
                </a:tc>
                <a:extLst>
                  <a:ext uri="{0D108BD9-81ED-4DB2-BD59-A6C34878D82A}">
                    <a16:rowId xmlns:a16="http://schemas.microsoft.com/office/drawing/2014/main" val="56150116"/>
                  </a:ext>
                </a:extLst>
              </a:tr>
              <a:tr h="370840">
                <a:tc>
                  <a:txBody>
                    <a:bodyPr/>
                    <a:lstStyle/>
                    <a:p>
                      <a:r>
                        <a:rPr lang="en-US" dirty="0"/>
                        <a:t>Installation of LT Lane</a:t>
                      </a:r>
                    </a:p>
                  </a:txBody>
                  <a:tcPr/>
                </a:tc>
                <a:tc>
                  <a:txBody>
                    <a:bodyPr/>
                    <a:lstStyle/>
                    <a:p>
                      <a:r>
                        <a:rPr lang="en-US" dirty="0"/>
                        <a:t>CMF ID 268</a:t>
                      </a:r>
                    </a:p>
                    <a:p>
                      <a:r>
                        <a:rPr lang="en-US" dirty="0"/>
                        <a:t>5 Star Rating</a:t>
                      </a:r>
                    </a:p>
                  </a:txBody>
                  <a:tcPr/>
                </a:tc>
                <a:tc>
                  <a:txBody>
                    <a:bodyPr/>
                    <a:lstStyle/>
                    <a:p>
                      <a:r>
                        <a:rPr lang="en-US" dirty="0"/>
                        <a:t>0.52 (48)</a:t>
                      </a:r>
                    </a:p>
                  </a:txBody>
                  <a:tcPr/>
                </a:tc>
                <a:tc>
                  <a:txBody>
                    <a:bodyPr/>
                    <a:lstStyle/>
                    <a:p>
                      <a:r>
                        <a:rPr lang="en-US" dirty="0"/>
                        <a:t>LEFT TURN LANE</a:t>
                      </a:r>
                    </a:p>
                  </a:txBody>
                  <a:tcPr/>
                </a:tc>
                <a:extLst>
                  <a:ext uri="{0D108BD9-81ED-4DB2-BD59-A6C34878D82A}">
                    <a16:rowId xmlns:a16="http://schemas.microsoft.com/office/drawing/2014/main" val="4180297176"/>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1676467"/>
                  </a:ext>
                </a:extLst>
              </a:tr>
            </a:tbl>
          </a:graphicData>
        </a:graphic>
      </p:graphicFrame>
    </p:spTree>
    <p:extLst>
      <p:ext uri="{BB962C8B-B14F-4D97-AF65-F5344CB8AC3E}">
        <p14:creationId xmlns:p14="http://schemas.microsoft.com/office/powerpoint/2010/main" val="655203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540025" y="258914"/>
            <a:ext cx="11169595" cy="662777"/>
          </a:xfrm>
          <a:prstGeom prst="rect">
            <a:avLst/>
          </a:prstGeom>
          <a:noFill/>
          <a:ln>
            <a:noFill/>
          </a:ln>
        </p:spPr>
        <p:txBody>
          <a:bodyPr spcFirstLastPara="1" wrap="square" lIns="91425" tIns="45700" rIns="91425" bIns="45700" anchor="t" anchorCtr="0">
            <a:noAutofit/>
          </a:bodyPr>
          <a:lstStyle/>
          <a:p>
            <a:pPr lvl="0"/>
            <a:r>
              <a:rPr lang="en-US" dirty="0"/>
              <a:t>Case Study 1: Suburban Land Use project </a:t>
            </a:r>
          </a:p>
        </p:txBody>
      </p:sp>
      <p:graphicFrame>
        <p:nvGraphicFramePr>
          <p:cNvPr id="5" name="Table 4">
            <a:extLst>
              <a:ext uri="{FF2B5EF4-FFF2-40B4-BE49-F238E27FC236}">
                <a16:creationId xmlns:a16="http://schemas.microsoft.com/office/drawing/2014/main" id="{2801B5EB-7210-49DB-8958-2AAA251C777C}"/>
              </a:ext>
            </a:extLst>
          </p:cNvPr>
          <p:cNvGraphicFramePr>
            <a:graphicFrameLocks noGrp="1"/>
          </p:cNvGraphicFramePr>
          <p:nvPr>
            <p:extLst>
              <p:ext uri="{D42A27DB-BD31-4B8C-83A1-F6EECF244321}">
                <p14:modId xmlns:p14="http://schemas.microsoft.com/office/powerpoint/2010/main" val="2782647185"/>
              </p:ext>
            </p:extLst>
          </p:nvPr>
        </p:nvGraphicFramePr>
        <p:xfrm>
          <a:off x="594360" y="1195884"/>
          <a:ext cx="10499338" cy="4815840"/>
        </p:xfrm>
        <a:graphic>
          <a:graphicData uri="http://schemas.openxmlformats.org/drawingml/2006/table">
            <a:tbl>
              <a:tblPr firstRow="1" bandRow="1">
                <a:tableStyleId>{5C22544A-7EE6-4342-B048-85BDC9FD1C3A}</a:tableStyleId>
              </a:tblPr>
              <a:tblGrid>
                <a:gridCol w="1616024">
                  <a:extLst>
                    <a:ext uri="{9D8B030D-6E8A-4147-A177-3AD203B41FA5}">
                      <a16:colId xmlns:a16="http://schemas.microsoft.com/office/drawing/2014/main" val="2609258385"/>
                    </a:ext>
                  </a:extLst>
                </a:gridCol>
                <a:gridCol w="1031760">
                  <a:extLst>
                    <a:ext uri="{9D8B030D-6E8A-4147-A177-3AD203B41FA5}">
                      <a16:colId xmlns:a16="http://schemas.microsoft.com/office/drawing/2014/main" val="2627392439"/>
                    </a:ext>
                  </a:extLst>
                </a:gridCol>
                <a:gridCol w="1102249">
                  <a:extLst>
                    <a:ext uri="{9D8B030D-6E8A-4147-A177-3AD203B41FA5}">
                      <a16:colId xmlns:a16="http://schemas.microsoft.com/office/drawing/2014/main" val="3058751067"/>
                    </a:ext>
                  </a:extLst>
                </a:gridCol>
                <a:gridCol w="1347563">
                  <a:extLst>
                    <a:ext uri="{9D8B030D-6E8A-4147-A177-3AD203B41FA5}">
                      <a16:colId xmlns:a16="http://schemas.microsoft.com/office/drawing/2014/main" val="1102602743"/>
                    </a:ext>
                  </a:extLst>
                </a:gridCol>
                <a:gridCol w="856936">
                  <a:extLst>
                    <a:ext uri="{9D8B030D-6E8A-4147-A177-3AD203B41FA5}">
                      <a16:colId xmlns:a16="http://schemas.microsoft.com/office/drawing/2014/main" val="3574479041"/>
                    </a:ext>
                  </a:extLst>
                </a:gridCol>
                <a:gridCol w="1102249">
                  <a:extLst>
                    <a:ext uri="{9D8B030D-6E8A-4147-A177-3AD203B41FA5}">
                      <a16:colId xmlns:a16="http://schemas.microsoft.com/office/drawing/2014/main" val="2936214033"/>
                    </a:ext>
                  </a:extLst>
                </a:gridCol>
                <a:gridCol w="1349328">
                  <a:extLst>
                    <a:ext uri="{9D8B030D-6E8A-4147-A177-3AD203B41FA5}">
                      <a16:colId xmlns:a16="http://schemas.microsoft.com/office/drawing/2014/main" val="3280919052"/>
                    </a:ext>
                  </a:extLst>
                </a:gridCol>
                <a:gridCol w="1078240">
                  <a:extLst>
                    <a:ext uri="{9D8B030D-6E8A-4147-A177-3AD203B41FA5}">
                      <a16:colId xmlns:a16="http://schemas.microsoft.com/office/drawing/2014/main" val="1277909272"/>
                    </a:ext>
                  </a:extLst>
                </a:gridCol>
                <a:gridCol w="1014989">
                  <a:extLst>
                    <a:ext uri="{9D8B030D-6E8A-4147-A177-3AD203B41FA5}">
                      <a16:colId xmlns:a16="http://schemas.microsoft.com/office/drawing/2014/main" val="706968658"/>
                    </a:ext>
                  </a:extLst>
                </a:gridCol>
              </a:tblGrid>
              <a:tr h="370840">
                <a:tc>
                  <a:txBody>
                    <a:bodyPr/>
                    <a:lstStyle/>
                    <a:p>
                      <a:pPr algn="ctr"/>
                      <a:r>
                        <a:rPr lang="en-US" dirty="0"/>
                        <a:t>Analysis </a:t>
                      </a:r>
                    </a:p>
                  </a:txBody>
                  <a:tcPr/>
                </a:tc>
                <a:tc>
                  <a:txBody>
                    <a:bodyPr/>
                    <a:lstStyle/>
                    <a:p>
                      <a:pPr algn="ctr"/>
                      <a:r>
                        <a:rPr lang="en-US" dirty="0"/>
                        <a:t>Crash Severity</a:t>
                      </a:r>
                    </a:p>
                  </a:txBody>
                  <a:tcPr/>
                </a:tc>
                <a:tc gridSpan="3">
                  <a:txBody>
                    <a:bodyPr/>
                    <a:lstStyle/>
                    <a:p>
                      <a:pPr algn="ctr"/>
                      <a:r>
                        <a:rPr lang="en-US" dirty="0"/>
                        <a:t>Crash Experience</a:t>
                      </a:r>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dirty="0"/>
                        <a:t>Crash Type</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464377903"/>
                  </a:ext>
                </a:extLst>
              </a:tr>
              <a:tr h="370840">
                <a:tc>
                  <a:txBody>
                    <a:bodyPr/>
                    <a:lstStyle/>
                    <a:p>
                      <a:endParaRPr lang="en-US"/>
                    </a:p>
                  </a:txBody>
                  <a:tcPr/>
                </a:tc>
                <a:tc>
                  <a:txBody>
                    <a:bodyPr/>
                    <a:lstStyle/>
                    <a:p>
                      <a:pPr algn="ctr"/>
                      <a:endParaRPr lang="en-US" dirty="0"/>
                    </a:p>
                  </a:txBody>
                  <a:tcPr/>
                </a:tc>
                <a:tc>
                  <a:txBody>
                    <a:bodyPr/>
                    <a:lstStyle/>
                    <a:p>
                      <a:pPr algn="ctr"/>
                      <a:r>
                        <a:rPr lang="en-US" dirty="0"/>
                        <a:t>Segment</a:t>
                      </a:r>
                    </a:p>
                  </a:txBody>
                  <a:tcPr/>
                </a:tc>
                <a:tc>
                  <a:txBody>
                    <a:bodyPr/>
                    <a:lstStyle/>
                    <a:p>
                      <a:pPr algn="ctr"/>
                      <a:r>
                        <a:rPr lang="en-US" dirty="0"/>
                        <a:t>Intersection</a:t>
                      </a:r>
                    </a:p>
                  </a:txBody>
                  <a:tcPr/>
                </a:tc>
                <a:tc>
                  <a:txBody>
                    <a:bodyPr/>
                    <a:lstStyle/>
                    <a:p>
                      <a:pPr algn="ctr"/>
                      <a:r>
                        <a:rPr lang="en-US" dirty="0"/>
                        <a:t>Total</a:t>
                      </a:r>
                    </a:p>
                  </a:txBody>
                  <a:tcPr/>
                </a:tc>
                <a:tc>
                  <a:txBody>
                    <a:bodyPr/>
                    <a:lstStyle/>
                    <a:p>
                      <a:pPr algn="ctr"/>
                      <a:r>
                        <a:rPr lang="en-US" dirty="0"/>
                        <a:t>Left Turn</a:t>
                      </a:r>
                    </a:p>
                    <a:p>
                      <a:pPr algn="ctr"/>
                      <a:r>
                        <a:rPr lang="en-US" dirty="0"/>
                        <a:t>Driveway</a:t>
                      </a:r>
                    </a:p>
                  </a:txBody>
                  <a:tcPr/>
                </a:tc>
                <a:tc>
                  <a:txBody>
                    <a:bodyPr/>
                    <a:lstStyle/>
                    <a:p>
                      <a:pPr algn="ctr"/>
                      <a:r>
                        <a:rPr lang="en-US" dirty="0"/>
                        <a:t>Left  Turn</a:t>
                      </a:r>
                    </a:p>
                    <a:p>
                      <a:pPr algn="ctr"/>
                      <a:r>
                        <a:rPr lang="en-US" dirty="0"/>
                        <a:t>Intersection</a:t>
                      </a:r>
                    </a:p>
                  </a:txBody>
                  <a:tcPr/>
                </a:tc>
                <a:tc>
                  <a:txBody>
                    <a:bodyPr/>
                    <a:lstStyle/>
                    <a:p>
                      <a:pPr algn="ctr"/>
                      <a:r>
                        <a:rPr lang="en-US" dirty="0"/>
                        <a:t>Rear End</a:t>
                      </a:r>
                    </a:p>
                    <a:p>
                      <a:pPr algn="ctr"/>
                      <a:r>
                        <a:rPr lang="en-US" dirty="0"/>
                        <a:t>Segment</a:t>
                      </a:r>
                    </a:p>
                  </a:txBody>
                  <a:tcPr/>
                </a:tc>
                <a:tc>
                  <a:txBody>
                    <a:bodyPr/>
                    <a:lstStyle/>
                    <a:p>
                      <a:pPr algn="ctr"/>
                      <a:r>
                        <a:rPr lang="en-US" dirty="0"/>
                        <a:t>Sideswipe</a:t>
                      </a:r>
                    </a:p>
                  </a:txBody>
                  <a:tcPr/>
                </a:tc>
                <a:extLst>
                  <a:ext uri="{0D108BD9-81ED-4DB2-BD59-A6C34878D82A}">
                    <a16:rowId xmlns:a16="http://schemas.microsoft.com/office/drawing/2014/main" val="3587922732"/>
                  </a:ext>
                </a:extLst>
              </a:tr>
              <a:tr h="370840">
                <a:tc rowSpan="3">
                  <a:txBody>
                    <a:bodyPr/>
                    <a:lstStyle/>
                    <a:p>
                      <a:r>
                        <a:rPr lang="en-US" dirty="0"/>
                        <a:t>Existing</a:t>
                      </a:r>
                    </a:p>
                  </a:txBody>
                  <a:tcPr/>
                </a:tc>
                <a:tc>
                  <a:txBody>
                    <a:bodyPr/>
                    <a:lstStyle/>
                    <a:p>
                      <a:pPr algn="ctr"/>
                      <a:r>
                        <a:rPr lang="en-US" dirty="0"/>
                        <a:t>F+I</a:t>
                      </a:r>
                    </a:p>
                  </a:txBody>
                  <a:tcPr/>
                </a:tc>
                <a:tc>
                  <a:txBody>
                    <a:bodyPr/>
                    <a:lstStyle/>
                    <a:p>
                      <a:pPr algn="ctr"/>
                      <a:r>
                        <a:rPr lang="en-US" dirty="0"/>
                        <a:t>2</a:t>
                      </a:r>
                    </a:p>
                  </a:txBody>
                  <a:tcPr/>
                </a:tc>
                <a:tc>
                  <a:txBody>
                    <a:bodyPr/>
                    <a:lstStyle/>
                    <a:p>
                      <a:pPr algn="ctr"/>
                      <a:r>
                        <a:rPr lang="en-US" dirty="0"/>
                        <a:t>0</a:t>
                      </a:r>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t>N/A</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N/A</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N/A</a:t>
                      </a:r>
                    </a:p>
                    <a:p>
                      <a:pPr algn="ctr"/>
                      <a:endParaRPr lang="en-US" dirty="0"/>
                    </a:p>
                  </a:txBody>
                  <a:tcPr/>
                </a:tc>
                <a:extLst>
                  <a:ext uri="{0D108BD9-81ED-4DB2-BD59-A6C34878D82A}">
                    <a16:rowId xmlns:a16="http://schemas.microsoft.com/office/drawing/2014/main" val="1782717944"/>
                  </a:ext>
                </a:extLst>
              </a:tr>
              <a:tr h="370840">
                <a:tc vMerge="1">
                  <a:txBody>
                    <a:bodyPr/>
                    <a:lstStyle/>
                    <a:p>
                      <a:endParaRPr lang="en-US" dirty="0"/>
                    </a:p>
                  </a:txBody>
                  <a:tcPr/>
                </a:tc>
                <a:tc>
                  <a:txBody>
                    <a:bodyPr/>
                    <a:lstStyle/>
                    <a:p>
                      <a:pPr algn="ctr"/>
                      <a:r>
                        <a:rPr lang="en-US" dirty="0"/>
                        <a:t>PDO</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1</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N/A</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N/A</a:t>
                      </a:r>
                    </a:p>
                    <a:p>
                      <a:pPr algn="ctr"/>
                      <a:endParaRPr lang="en-US" dirty="0"/>
                    </a:p>
                  </a:txBody>
                  <a:tcPr/>
                </a:tc>
                <a:extLst>
                  <a:ext uri="{0D108BD9-81ED-4DB2-BD59-A6C34878D82A}">
                    <a16:rowId xmlns:a16="http://schemas.microsoft.com/office/drawing/2014/main" val="3910801603"/>
                  </a:ext>
                </a:extLst>
              </a:tr>
              <a:tr h="370840">
                <a:tc vMerge="1">
                  <a:txBody>
                    <a:bodyPr/>
                    <a:lstStyle/>
                    <a:p>
                      <a:endParaRPr lang="en-US" dirty="0"/>
                    </a:p>
                  </a:txBody>
                  <a:tcPr/>
                </a:tc>
                <a:tc>
                  <a:txBody>
                    <a:bodyPr/>
                    <a:lstStyle/>
                    <a:p>
                      <a:pPr algn="ctr"/>
                      <a:r>
                        <a:rPr lang="en-US" dirty="0"/>
                        <a:t>Total</a:t>
                      </a:r>
                    </a:p>
                  </a:txBody>
                  <a:tcPr/>
                </a:tc>
                <a:tc>
                  <a:txBody>
                    <a:bodyPr/>
                    <a:lstStyle/>
                    <a:p>
                      <a:pPr algn="ctr"/>
                      <a:r>
                        <a:rPr lang="en-US" dirty="0"/>
                        <a:t>3</a:t>
                      </a:r>
                    </a:p>
                  </a:txBody>
                  <a:tcPr/>
                </a:tc>
                <a:tc>
                  <a:txBody>
                    <a:bodyPr/>
                    <a:lstStyle/>
                    <a:p>
                      <a:pPr algn="ctr"/>
                      <a:r>
                        <a:rPr lang="en-US" dirty="0"/>
                        <a:t>1</a:t>
                      </a:r>
                    </a:p>
                  </a:txBody>
                  <a:tcPr/>
                </a:tc>
                <a:tc>
                  <a:txBody>
                    <a:bodyPr/>
                    <a:lstStyle/>
                    <a:p>
                      <a:pPr algn="ctr"/>
                      <a:r>
                        <a:rPr lang="en-US" dirty="0"/>
                        <a:t>4</a:t>
                      </a:r>
                    </a:p>
                  </a:txBody>
                  <a:tcPr/>
                </a:tc>
                <a:tc>
                  <a:txBody>
                    <a:bodyPr/>
                    <a:lstStyle/>
                    <a:p>
                      <a:pPr algn="ctr"/>
                      <a:r>
                        <a:rPr lang="en-US" dirty="0"/>
                        <a:t>3</a:t>
                      </a:r>
                    </a:p>
                  </a:txBody>
                  <a:tcPr/>
                </a:tc>
                <a:tc>
                  <a:txBody>
                    <a:bodyPr/>
                    <a:lstStyle/>
                    <a:p>
                      <a:pPr algn="ctr"/>
                      <a:r>
                        <a:rPr lang="en-US" dirty="0"/>
                        <a:t>1</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N/A</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N/A</a:t>
                      </a:r>
                    </a:p>
                    <a:p>
                      <a:pPr algn="ctr"/>
                      <a:endParaRPr lang="en-US" dirty="0"/>
                    </a:p>
                  </a:txBody>
                  <a:tcPr/>
                </a:tc>
                <a:extLst>
                  <a:ext uri="{0D108BD9-81ED-4DB2-BD59-A6C34878D82A}">
                    <a16:rowId xmlns:a16="http://schemas.microsoft.com/office/drawing/2014/main" val="1814889233"/>
                  </a:ext>
                </a:extLst>
              </a:tr>
              <a:tr h="370840">
                <a:tc rowSpan="3">
                  <a:txBody>
                    <a:bodyPr/>
                    <a:lstStyle/>
                    <a:p>
                      <a:r>
                        <a:rPr lang="en-US" dirty="0"/>
                        <a:t>Project – No Improvement</a:t>
                      </a:r>
                    </a:p>
                  </a:txBody>
                  <a:tcPr/>
                </a:tc>
                <a:tc>
                  <a:txBody>
                    <a:bodyPr/>
                    <a:lstStyle/>
                    <a:p>
                      <a:pPr algn="ctr"/>
                      <a:r>
                        <a:rPr lang="en-US" dirty="0"/>
                        <a:t>F+I</a:t>
                      </a:r>
                    </a:p>
                  </a:txBody>
                  <a:tcPr/>
                </a:tc>
                <a:tc>
                  <a:txBody>
                    <a:bodyPr/>
                    <a:lstStyle/>
                    <a:p>
                      <a:pPr algn="ctr"/>
                      <a:r>
                        <a:rPr lang="en-US" dirty="0"/>
                        <a:t>7</a:t>
                      </a:r>
                    </a:p>
                  </a:txBody>
                  <a:tcPr/>
                </a:tc>
                <a:tc>
                  <a:txBody>
                    <a:bodyPr/>
                    <a:lstStyle/>
                    <a:p>
                      <a:pPr algn="ctr"/>
                      <a:r>
                        <a:rPr lang="en-US" dirty="0"/>
                        <a:t>2</a:t>
                      </a:r>
                    </a:p>
                  </a:txBody>
                  <a:tcPr/>
                </a:tc>
                <a:tc>
                  <a:txBody>
                    <a:bodyPr/>
                    <a:lstStyle/>
                    <a:p>
                      <a:pPr algn="ctr"/>
                      <a:r>
                        <a:rPr lang="en-US" dirty="0"/>
                        <a:t>9</a:t>
                      </a:r>
                    </a:p>
                  </a:txBody>
                  <a:tcPr/>
                </a:tc>
                <a:tc>
                  <a:txBody>
                    <a:bodyPr/>
                    <a:lstStyle/>
                    <a:p>
                      <a:pPr algn="ctr"/>
                      <a:r>
                        <a:rPr lang="en-US" dirty="0"/>
                        <a:t>6</a:t>
                      </a:r>
                    </a:p>
                  </a:txBody>
                  <a:tcPr/>
                </a:tc>
                <a:tc>
                  <a:txBody>
                    <a:bodyPr/>
                    <a:lstStyle/>
                    <a:p>
                      <a:pPr algn="ctr"/>
                      <a:r>
                        <a:rPr lang="en-US" dirty="0"/>
                        <a:t>2</a:t>
                      </a:r>
                    </a:p>
                  </a:txBody>
                  <a:tcPr/>
                </a:tc>
                <a:tc>
                  <a:txBody>
                    <a:bodyPr/>
                    <a:lstStyle/>
                    <a:p>
                      <a:pPr algn="ctr"/>
                      <a:r>
                        <a:rPr lang="en-US" dirty="0"/>
                        <a:t>1</a:t>
                      </a:r>
                    </a:p>
                  </a:txBody>
                  <a:tcPr/>
                </a:tc>
                <a:tc>
                  <a:txBody>
                    <a:bodyPr/>
                    <a:lstStyle/>
                    <a:p>
                      <a:pPr algn="ctr"/>
                      <a:r>
                        <a:rPr lang="en-US" dirty="0"/>
                        <a:t>N/A</a:t>
                      </a:r>
                    </a:p>
                  </a:txBody>
                  <a:tcPr/>
                </a:tc>
                <a:extLst>
                  <a:ext uri="{0D108BD9-81ED-4DB2-BD59-A6C34878D82A}">
                    <a16:rowId xmlns:a16="http://schemas.microsoft.com/office/drawing/2014/main" val="1626660203"/>
                  </a:ext>
                </a:extLst>
              </a:tr>
              <a:tr h="370840">
                <a:tc vMerge="1">
                  <a:txBody>
                    <a:bodyPr/>
                    <a:lstStyle/>
                    <a:p>
                      <a:endParaRPr lang="en-US" dirty="0"/>
                    </a:p>
                  </a:txBody>
                  <a:tcPr/>
                </a:tc>
                <a:tc>
                  <a:txBody>
                    <a:bodyPr/>
                    <a:lstStyle/>
                    <a:p>
                      <a:pPr algn="ctr"/>
                      <a:r>
                        <a:rPr lang="en-US" dirty="0"/>
                        <a:t>PDO</a:t>
                      </a:r>
                    </a:p>
                  </a:txBody>
                  <a:tcPr/>
                </a:tc>
                <a:tc>
                  <a:txBody>
                    <a:bodyPr/>
                    <a:lstStyle/>
                    <a:p>
                      <a:pPr algn="ctr"/>
                      <a:r>
                        <a:rPr lang="en-US" dirty="0"/>
                        <a:t>6</a:t>
                      </a:r>
                    </a:p>
                  </a:txBody>
                  <a:tcPr/>
                </a:tc>
                <a:tc>
                  <a:txBody>
                    <a:bodyPr/>
                    <a:lstStyle/>
                    <a:p>
                      <a:pPr algn="ctr"/>
                      <a:r>
                        <a:rPr lang="en-US" dirty="0"/>
                        <a:t>8</a:t>
                      </a:r>
                    </a:p>
                  </a:txBody>
                  <a:tcPr/>
                </a:tc>
                <a:tc>
                  <a:txBody>
                    <a:bodyPr/>
                    <a:lstStyle/>
                    <a:p>
                      <a:pPr algn="ctr"/>
                      <a:r>
                        <a:rPr lang="en-US" dirty="0"/>
                        <a:t>14</a:t>
                      </a:r>
                    </a:p>
                  </a:txBody>
                  <a:tcPr/>
                </a:tc>
                <a:tc>
                  <a:txBody>
                    <a:bodyPr/>
                    <a:lstStyle/>
                    <a:p>
                      <a:pPr algn="ctr"/>
                      <a:r>
                        <a:rPr lang="en-US" dirty="0"/>
                        <a:t>6</a:t>
                      </a:r>
                    </a:p>
                  </a:txBody>
                  <a:tcPr/>
                </a:tc>
                <a:tc>
                  <a:txBody>
                    <a:bodyPr/>
                    <a:lstStyle/>
                    <a:p>
                      <a:pPr algn="ctr"/>
                      <a:r>
                        <a:rPr lang="en-US" dirty="0"/>
                        <a:t>8</a:t>
                      </a:r>
                    </a:p>
                  </a:txBody>
                  <a:tcPr/>
                </a:tc>
                <a:tc>
                  <a:txBody>
                    <a:bodyPr/>
                    <a:lstStyle/>
                    <a:p>
                      <a:pPr algn="ctr"/>
                      <a:r>
                        <a:rPr lang="en-US" dirty="0"/>
                        <a:t>N/A</a:t>
                      </a:r>
                    </a:p>
                  </a:txBody>
                  <a:tcPr/>
                </a:tc>
                <a:tc>
                  <a:txBody>
                    <a:bodyPr/>
                    <a:lstStyle/>
                    <a:p>
                      <a:pPr algn="ctr"/>
                      <a:r>
                        <a:rPr lang="en-US" dirty="0"/>
                        <a:t>N/A</a:t>
                      </a:r>
                    </a:p>
                  </a:txBody>
                  <a:tcPr/>
                </a:tc>
                <a:extLst>
                  <a:ext uri="{0D108BD9-81ED-4DB2-BD59-A6C34878D82A}">
                    <a16:rowId xmlns:a16="http://schemas.microsoft.com/office/drawing/2014/main" val="2075287898"/>
                  </a:ext>
                </a:extLst>
              </a:tr>
              <a:tr h="370840">
                <a:tc vMerge="1">
                  <a:txBody>
                    <a:bodyPr/>
                    <a:lstStyle/>
                    <a:p>
                      <a:endParaRPr lang="en-US" dirty="0"/>
                    </a:p>
                  </a:txBody>
                  <a:tcPr/>
                </a:tc>
                <a:tc>
                  <a:txBody>
                    <a:bodyPr/>
                    <a:lstStyle/>
                    <a:p>
                      <a:pPr algn="ctr"/>
                      <a:r>
                        <a:rPr lang="en-US" dirty="0"/>
                        <a:t>Total</a:t>
                      </a:r>
                    </a:p>
                  </a:txBody>
                  <a:tcPr/>
                </a:tc>
                <a:tc>
                  <a:txBody>
                    <a:bodyPr/>
                    <a:lstStyle/>
                    <a:p>
                      <a:pPr algn="ctr"/>
                      <a:r>
                        <a:rPr lang="en-US" dirty="0"/>
                        <a:t>13</a:t>
                      </a:r>
                    </a:p>
                  </a:txBody>
                  <a:tcPr/>
                </a:tc>
                <a:tc>
                  <a:txBody>
                    <a:bodyPr/>
                    <a:lstStyle/>
                    <a:p>
                      <a:pPr algn="ctr"/>
                      <a:r>
                        <a:rPr lang="en-US" dirty="0"/>
                        <a:t>10</a:t>
                      </a:r>
                    </a:p>
                  </a:txBody>
                  <a:tcPr/>
                </a:tc>
                <a:tc>
                  <a:txBody>
                    <a:bodyPr/>
                    <a:lstStyle/>
                    <a:p>
                      <a:pPr algn="ctr"/>
                      <a:r>
                        <a:rPr lang="en-US" dirty="0"/>
                        <a:t>23</a:t>
                      </a:r>
                    </a:p>
                  </a:txBody>
                  <a:tcPr/>
                </a:tc>
                <a:tc>
                  <a:txBody>
                    <a:bodyPr/>
                    <a:lstStyle/>
                    <a:p>
                      <a:pPr algn="ctr"/>
                      <a:r>
                        <a:rPr lang="en-US" dirty="0"/>
                        <a:t>12</a:t>
                      </a:r>
                    </a:p>
                  </a:txBody>
                  <a:tcPr/>
                </a:tc>
                <a:tc>
                  <a:txBody>
                    <a:bodyPr/>
                    <a:lstStyle/>
                    <a:p>
                      <a:pPr algn="ctr"/>
                      <a:r>
                        <a:rPr lang="en-US" dirty="0"/>
                        <a:t>10</a:t>
                      </a:r>
                    </a:p>
                  </a:txBody>
                  <a:tcPr/>
                </a:tc>
                <a:tc>
                  <a:txBody>
                    <a:bodyPr/>
                    <a:lstStyle/>
                    <a:p>
                      <a:pPr algn="ctr"/>
                      <a:r>
                        <a:rPr lang="en-US" dirty="0"/>
                        <a:t>1</a:t>
                      </a:r>
                    </a:p>
                  </a:txBody>
                  <a:tcPr/>
                </a:tc>
                <a:tc>
                  <a:txBody>
                    <a:bodyPr/>
                    <a:lstStyle/>
                    <a:p>
                      <a:pPr algn="ctr"/>
                      <a:r>
                        <a:rPr lang="en-US" dirty="0"/>
                        <a:t>N/A</a:t>
                      </a:r>
                    </a:p>
                  </a:txBody>
                  <a:tcPr/>
                </a:tc>
                <a:extLst>
                  <a:ext uri="{0D108BD9-81ED-4DB2-BD59-A6C34878D82A}">
                    <a16:rowId xmlns:a16="http://schemas.microsoft.com/office/drawing/2014/main" val="1238570197"/>
                  </a:ext>
                </a:extLst>
              </a:tr>
              <a:tr h="370840">
                <a:tc rowSpan="3">
                  <a:txBody>
                    <a:bodyPr/>
                    <a:lstStyle/>
                    <a:p>
                      <a:r>
                        <a:rPr lang="en-US" dirty="0"/>
                        <a:t>Project - Improvement</a:t>
                      </a:r>
                    </a:p>
                  </a:txBody>
                  <a:tcPr/>
                </a:tc>
                <a:tc>
                  <a:txBody>
                    <a:bodyPr/>
                    <a:lstStyle/>
                    <a:p>
                      <a:pPr algn="ctr"/>
                      <a:r>
                        <a:rPr lang="en-US" dirty="0"/>
                        <a:t>F+I</a:t>
                      </a:r>
                    </a:p>
                  </a:txBody>
                  <a:tcPr/>
                </a:tc>
                <a:tc>
                  <a:txBody>
                    <a:bodyPr/>
                    <a:lstStyle/>
                    <a:p>
                      <a:pPr algn="ctr"/>
                      <a:r>
                        <a:rPr lang="en-US" dirty="0"/>
                        <a:t>5</a:t>
                      </a:r>
                    </a:p>
                  </a:txBody>
                  <a:tcPr/>
                </a:tc>
                <a:tc>
                  <a:txBody>
                    <a:bodyPr/>
                    <a:lstStyle/>
                    <a:p>
                      <a:pPr algn="ctr"/>
                      <a:r>
                        <a:rPr lang="en-US" dirty="0"/>
                        <a:t>1</a:t>
                      </a:r>
                    </a:p>
                  </a:txBody>
                  <a:tcPr/>
                </a:tc>
                <a:tc>
                  <a:txBody>
                    <a:bodyPr/>
                    <a:lstStyle/>
                    <a:p>
                      <a:pPr algn="ctr"/>
                      <a:r>
                        <a:rPr lang="en-US" dirty="0"/>
                        <a:t>6</a:t>
                      </a:r>
                    </a:p>
                  </a:txBody>
                  <a:tcPr/>
                </a:tc>
                <a:tc>
                  <a:txBody>
                    <a:bodyPr/>
                    <a:lstStyle/>
                    <a:p>
                      <a:pPr algn="ctr"/>
                      <a:r>
                        <a:rPr lang="en-US" dirty="0"/>
                        <a:t>5</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N/A</a:t>
                      </a:r>
                    </a:p>
                  </a:txBody>
                  <a:tcPr/>
                </a:tc>
                <a:extLst>
                  <a:ext uri="{0D108BD9-81ED-4DB2-BD59-A6C34878D82A}">
                    <a16:rowId xmlns:a16="http://schemas.microsoft.com/office/drawing/2014/main" val="427724905"/>
                  </a:ext>
                </a:extLst>
              </a:tr>
              <a:tr h="370840">
                <a:tc vMerge="1">
                  <a:txBody>
                    <a:bodyPr/>
                    <a:lstStyle/>
                    <a:p>
                      <a:endParaRPr lang="en-US" dirty="0"/>
                    </a:p>
                  </a:txBody>
                  <a:tcPr/>
                </a:tc>
                <a:tc>
                  <a:txBody>
                    <a:bodyPr/>
                    <a:lstStyle/>
                    <a:p>
                      <a:pPr algn="ctr"/>
                      <a:r>
                        <a:rPr lang="en-US" dirty="0"/>
                        <a:t>PDO</a:t>
                      </a:r>
                    </a:p>
                  </a:txBody>
                  <a:tcPr/>
                </a:tc>
                <a:tc>
                  <a:txBody>
                    <a:bodyPr/>
                    <a:lstStyle/>
                    <a:p>
                      <a:pPr algn="ctr"/>
                      <a:r>
                        <a:rPr lang="en-US" dirty="0"/>
                        <a:t>5</a:t>
                      </a:r>
                    </a:p>
                  </a:txBody>
                  <a:tcPr/>
                </a:tc>
                <a:tc>
                  <a:txBody>
                    <a:bodyPr/>
                    <a:lstStyle/>
                    <a:p>
                      <a:pPr algn="ctr"/>
                      <a:r>
                        <a:rPr lang="en-US" dirty="0"/>
                        <a:t>4</a:t>
                      </a:r>
                    </a:p>
                  </a:txBody>
                  <a:tcPr/>
                </a:tc>
                <a:tc>
                  <a:txBody>
                    <a:bodyPr/>
                    <a:lstStyle/>
                    <a:p>
                      <a:pPr algn="ctr"/>
                      <a:r>
                        <a:rPr lang="en-US" dirty="0"/>
                        <a:t>9</a:t>
                      </a:r>
                    </a:p>
                  </a:txBody>
                  <a:tcPr/>
                </a:tc>
                <a:tc>
                  <a:txBody>
                    <a:bodyPr/>
                    <a:lstStyle/>
                    <a:p>
                      <a:pPr algn="ctr"/>
                      <a:r>
                        <a:rPr lang="en-US" dirty="0"/>
                        <a:t>5</a:t>
                      </a:r>
                    </a:p>
                  </a:txBody>
                  <a:tcPr/>
                </a:tc>
                <a:tc>
                  <a:txBody>
                    <a:bodyPr/>
                    <a:lstStyle/>
                    <a:p>
                      <a:pPr algn="ctr"/>
                      <a:r>
                        <a:rPr lang="en-US" dirty="0"/>
                        <a:t>4</a:t>
                      </a:r>
                    </a:p>
                  </a:txBody>
                  <a:tcPr/>
                </a:tc>
                <a:tc>
                  <a:txBody>
                    <a:bodyPr/>
                    <a:lstStyle/>
                    <a:p>
                      <a:pPr algn="ctr"/>
                      <a:r>
                        <a:rPr lang="en-US" dirty="0"/>
                        <a:t>N/A</a:t>
                      </a:r>
                    </a:p>
                  </a:txBody>
                  <a:tcPr/>
                </a:tc>
                <a:tc>
                  <a:txBody>
                    <a:bodyPr/>
                    <a:lstStyle/>
                    <a:p>
                      <a:pPr algn="ctr"/>
                      <a:r>
                        <a:rPr lang="en-US" dirty="0"/>
                        <a:t>N/A</a:t>
                      </a:r>
                    </a:p>
                  </a:txBody>
                  <a:tcPr/>
                </a:tc>
                <a:extLst>
                  <a:ext uri="{0D108BD9-81ED-4DB2-BD59-A6C34878D82A}">
                    <a16:rowId xmlns:a16="http://schemas.microsoft.com/office/drawing/2014/main" val="2748138294"/>
                  </a:ext>
                </a:extLst>
              </a:tr>
              <a:tr h="370840">
                <a:tc vMerge="1">
                  <a:txBody>
                    <a:bodyPr/>
                    <a:lstStyle/>
                    <a:p>
                      <a:endParaRPr lang="en-US" dirty="0"/>
                    </a:p>
                  </a:txBody>
                  <a:tcPr/>
                </a:tc>
                <a:tc>
                  <a:txBody>
                    <a:bodyPr/>
                    <a:lstStyle/>
                    <a:p>
                      <a:pPr algn="ctr"/>
                      <a:r>
                        <a:rPr lang="en-US" dirty="0"/>
                        <a:t>Total</a:t>
                      </a:r>
                    </a:p>
                  </a:txBody>
                  <a:tcPr/>
                </a:tc>
                <a:tc>
                  <a:txBody>
                    <a:bodyPr/>
                    <a:lstStyle/>
                    <a:p>
                      <a:pPr algn="ctr"/>
                      <a:r>
                        <a:rPr lang="en-US" dirty="0"/>
                        <a:t>10</a:t>
                      </a:r>
                    </a:p>
                  </a:txBody>
                  <a:tcPr/>
                </a:tc>
                <a:tc>
                  <a:txBody>
                    <a:bodyPr/>
                    <a:lstStyle/>
                    <a:p>
                      <a:pPr algn="ctr"/>
                      <a:r>
                        <a:rPr lang="en-US" dirty="0"/>
                        <a:t>5</a:t>
                      </a:r>
                    </a:p>
                  </a:txBody>
                  <a:tcPr/>
                </a:tc>
                <a:tc>
                  <a:txBody>
                    <a:bodyPr/>
                    <a:lstStyle/>
                    <a:p>
                      <a:pPr algn="ctr"/>
                      <a:r>
                        <a:rPr lang="en-US" dirty="0"/>
                        <a:t>15</a:t>
                      </a:r>
                    </a:p>
                  </a:txBody>
                  <a:tcPr/>
                </a:tc>
                <a:tc>
                  <a:txBody>
                    <a:bodyPr/>
                    <a:lstStyle/>
                    <a:p>
                      <a:pPr algn="ctr"/>
                      <a:r>
                        <a:rPr lang="en-US" dirty="0"/>
                        <a:t>10</a:t>
                      </a:r>
                    </a:p>
                  </a:txBody>
                  <a:tcPr/>
                </a:tc>
                <a:tc>
                  <a:txBody>
                    <a:bodyPr/>
                    <a:lstStyle/>
                    <a:p>
                      <a:pPr algn="ctr"/>
                      <a:r>
                        <a:rPr lang="en-US" dirty="0"/>
                        <a:t>5</a:t>
                      </a:r>
                    </a:p>
                  </a:txBody>
                  <a:tcPr/>
                </a:tc>
                <a:tc>
                  <a:txBody>
                    <a:bodyPr/>
                    <a:lstStyle/>
                    <a:p>
                      <a:pPr algn="ctr"/>
                      <a:r>
                        <a:rPr lang="en-US" dirty="0"/>
                        <a:t>0</a:t>
                      </a:r>
                    </a:p>
                  </a:txBody>
                  <a:tcPr/>
                </a:tc>
                <a:tc>
                  <a:txBody>
                    <a:bodyPr/>
                    <a:lstStyle/>
                    <a:p>
                      <a:pPr algn="ctr"/>
                      <a:r>
                        <a:rPr lang="en-US" dirty="0"/>
                        <a:t>N/A</a:t>
                      </a:r>
                    </a:p>
                  </a:txBody>
                  <a:tcPr/>
                </a:tc>
                <a:extLst>
                  <a:ext uri="{0D108BD9-81ED-4DB2-BD59-A6C34878D82A}">
                    <a16:rowId xmlns:a16="http://schemas.microsoft.com/office/drawing/2014/main" val="4038738056"/>
                  </a:ext>
                </a:extLst>
              </a:tr>
            </a:tbl>
          </a:graphicData>
        </a:graphic>
      </p:graphicFrame>
      <p:sp>
        <p:nvSpPr>
          <p:cNvPr id="2" name="Rectangle 1">
            <a:extLst>
              <a:ext uri="{FF2B5EF4-FFF2-40B4-BE49-F238E27FC236}">
                <a16:creationId xmlns:a16="http://schemas.microsoft.com/office/drawing/2014/main" id="{9CA36FC0-7D41-47A9-9C0E-6F8D5ACA48D6}"/>
              </a:ext>
            </a:extLst>
          </p:cNvPr>
          <p:cNvSpPr/>
          <p:nvPr/>
        </p:nvSpPr>
        <p:spPr>
          <a:xfrm>
            <a:off x="6553200" y="3756660"/>
            <a:ext cx="4549140" cy="1135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60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540025" y="258914"/>
            <a:ext cx="11169595" cy="662777"/>
          </a:xfrm>
          <a:prstGeom prst="rect">
            <a:avLst/>
          </a:prstGeom>
          <a:noFill/>
          <a:ln>
            <a:noFill/>
          </a:ln>
        </p:spPr>
        <p:txBody>
          <a:bodyPr spcFirstLastPara="1" wrap="square" lIns="91425" tIns="45700" rIns="91425" bIns="45700" anchor="t" anchorCtr="0">
            <a:noAutofit/>
          </a:bodyPr>
          <a:lstStyle/>
          <a:p>
            <a:pPr lvl="0"/>
            <a:r>
              <a:rPr lang="en-US" dirty="0"/>
              <a:t>Results</a:t>
            </a:r>
          </a:p>
        </p:txBody>
      </p:sp>
      <p:sp>
        <p:nvSpPr>
          <p:cNvPr id="90" name="Google Shape;90;p1"/>
          <p:cNvSpPr txBox="1">
            <a:spLocks noGrp="1"/>
          </p:cNvSpPr>
          <p:nvPr>
            <p:ph type="body" idx="1"/>
          </p:nvPr>
        </p:nvSpPr>
        <p:spPr>
          <a:xfrm>
            <a:off x="660655" y="1146917"/>
            <a:ext cx="10928334" cy="4881946"/>
          </a:xfrm>
          <a:prstGeom prst="rect">
            <a:avLst/>
          </a:prstGeom>
          <a:noFill/>
          <a:ln>
            <a:noFill/>
          </a:ln>
        </p:spPr>
        <p:txBody>
          <a:bodyPr spcFirstLastPara="1" wrap="square" lIns="91425" tIns="45700" rIns="91425" bIns="45700" anchor="t" anchorCtr="0">
            <a:noAutofit/>
          </a:bodyPr>
          <a:lstStyle/>
          <a:p>
            <a:pPr marL="609600" indent="-457200">
              <a:lnSpc>
                <a:spcPct val="90000"/>
              </a:lnSpc>
              <a:spcAft>
                <a:spcPts val="0"/>
              </a:spcAft>
              <a:buFont typeface="+mj-lt"/>
              <a:buAutoNum type="arabicPeriod"/>
            </a:pPr>
            <a:r>
              <a:rPr lang="en-US" dirty="0"/>
              <a:t>The results allow us to show a reduction in collisions using the clearinghouse  CMF’s, which supports the recommendations</a:t>
            </a:r>
          </a:p>
          <a:p>
            <a:pPr marL="609600" indent="-457200">
              <a:lnSpc>
                <a:spcPct val="90000"/>
              </a:lnSpc>
              <a:spcAft>
                <a:spcPts val="0"/>
              </a:spcAft>
              <a:buAutoNum type="arabicPeriod" startAt="2"/>
            </a:pPr>
            <a:r>
              <a:rPr lang="en-US" dirty="0"/>
              <a:t>Show the Lead Agency that reductions may occur with the proposed recommendations,</a:t>
            </a:r>
          </a:p>
          <a:p>
            <a:pPr marL="609600" indent="-457200">
              <a:lnSpc>
                <a:spcPct val="90000"/>
              </a:lnSpc>
              <a:spcAft>
                <a:spcPts val="0"/>
              </a:spcAft>
              <a:buAutoNum type="arabicPeriod" startAt="2"/>
            </a:pPr>
            <a:r>
              <a:rPr lang="en-US" dirty="0"/>
              <a:t>Protect the Lead Agency and State from potential tort claims</a:t>
            </a:r>
          </a:p>
          <a:p>
            <a:pPr marL="609600" indent="-457200">
              <a:lnSpc>
                <a:spcPct val="90000"/>
              </a:lnSpc>
              <a:spcAft>
                <a:spcPts val="0"/>
              </a:spcAft>
              <a:buAutoNum type="arabicPeriod" startAt="2"/>
            </a:pPr>
            <a:endParaRPr lang="en-US" dirty="0"/>
          </a:p>
          <a:p>
            <a:pPr marL="228600" lvl="0" indent="-76200" algn="l" rtl="0">
              <a:lnSpc>
                <a:spcPct val="90000"/>
              </a:lnSpc>
              <a:spcBef>
                <a:spcPts val="1000"/>
              </a:spcBef>
              <a:spcAft>
                <a:spcPts val="0"/>
              </a:spcAft>
              <a:buClr>
                <a:srgbClr val="7F7F7F"/>
              </a:buClr>
              <a:buSzPts val="2400"/>
              <a:buNone/>
            </a:pPr>
            <a:endParaRPr dirty="0"/>
          </a:p>
        </p:txBody>
      </p:sp>
    </p:spTree>
    <p:extLst>
      <p:ext uri="{BB962C8B-B14F-4D97-AF65-F5344CB8AC3E}">
        <p14:creationId xmlns:p14="http://schemas.microsoft.com/office/powerpoint/2010/main" val="203954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A36AD-A3EA-46AF-A4A3-DD8A858DF48A}"/>
              </a:ext>
            </a:extLst>
          </p:cNvPr>
          <p:cNvSpPr>
            <a:spLocks noGrp="1"/>
          </p:cNvSpPr>
          <p:nvPr>
            <p:ph type="title"/>
          </p:nvPr>
        </p:nvSpPr>
        <p:spPr>
          <a:xfrm>
            <a:off x="594360" y="1630045"/>
            <a:ext cx="11109960" cy="1325563"/>
          </a:xfrm>
        </p:spPr>
        <p:txBody>
          <a:bodyPr/>
          <a:lstStyle/>
          <a:p>
            <a:pPr algn="ctr"/>
            <a:r>
              <a:rPr lang="en-US" sz="4800" dirty="0"/>
              <a:t>Troy Bucko</a:t>
            </a:r>
            <a:br>
              <a:rPr lang="en-US" sz="4800" dirty="0"/>
            </a:br>
            <a:r>
              <a:rPr lang="en-US" sz="4800" dirty="0"/>
              <a:t>California Department of Transportation</a:t>
            </a:r>
            <a:br>
              <a:rPr lang="en-US" sz="4800" dirty="0"/>
            </a:br>
            <a:r>
              <a:rPr lang="en-US" sz="4800" dirty="0"/>
              <a:t>Division of Safety Programs</a:t>
            </a:r>
          </a:p>
        </p:txBody>
      </p:sp>
      <p:sp>
        <p:nvSpPr>
          <p:cNvPr id="3" name="Slide Number Placeholder 2">
            <a:extLst>
              <a:ext uri="{FF2B5EF4-FFF2-40B4-BE49-F238E27FC236}">
                <a16:creationId xmlns:a16="http://schemas.microsoft.com/office/drawing/2014/main" id="{A00FA9CB-4F2D-4BEB-8177-D653EB2CC8A8}"/>
              </a:ext>
            </a:extLst>
          </p:cNvPr>
          <p:cNvSpPr>
            <a:spLocks noGrp="1"/>
          </p:cNvSpPr>
          <p:nvPr>
            <p:ph type="sldNum" idx="10"/>
          </p:nvPr>
        </p:nvSpPr>
        <p:spPr/>
        <p:txBody>
          <a:bodyPr/>
          <a:lstStyle/>
          <a:p>
            <a:fld id="{00000000-1234-1234-1234-123412341234}" type="slidenum">
              <a:rPr lang="en-US" smtClean="0"/>
              <a:pPr/>
              <a:t>2</a:t>
            </a:fld>
            <a:endParaRPr lang="en-US" dirty="0"/>
          </a:p>
        </p:txBody>
      </p:sp>
    </p:spTree>
    <p:extLst>
      <p:ext uri="{BB962C8B-B14F-4D97-AF65-F5344CB8AC3E}">
        <p14:creationId xmlns:p14="http://schemas.microsoft.com/office/powerpoint/2010/main" val="3441412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5400"/>
              <a:buFont typeface="Century Gothic"/>
              <a:buNone/>
            </a:pPr>
            <a:r>
              <a:rPr lang="en-US" dirty="0"/>
              <a:t>Questions &amp; Answers</a:t>
            </a:r>
            <a:endParaRPr dirty="0"/>
          </a:p>
        </p:txBody>
      </p:sp>
      <p:sp>
        <p:nvSpPr>
          <p:cNvPr id="4" name="Google Shape;61;p45">
            <a:extLst>
              <a:ext uri="{FF2B5EF4-FFF2-40B4-BE49-F238E27FC236}">
                <a16:creationId xmlns:a16="http://schemas.microsoft.com/office/drawing/2014/main" id="{7C6DBCF2-F372-43AC-90E9-835BA80E552B}"/>
              </a:ext>
            </a:extLst>
          </p:cNvPr>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800">
                <a:solidFill>
                  <a:schemeClr val="bg1"/>
                </a:solidFill>
                <a:latin typeface="Century Gothic"/>
                <a:ea typeface="Century Gothic"/>
                <a:cs typeface="Century Gothic"/>
                <a:sym typeface="Century Gothic"/>
              </a:defRPr>
            </a:lvl1pPr>
            <a:lvl2pPr marL="0" marR="0" lvl="1" indent="0" algn="l" rtl="0">
              <a:spcBef>
                <a:spcPts val="0"/>
              </a:spcBef>
              <a:buNone/>
              <a:defRPr sz="1800">
                <a:solidFill>
                  <a:schemeClr val="dk1"/>
                </a:solidFill>
                <a:latin typeface="Century Gothic"/>
                <a:ea typeface="Century Gothic"/>
                <a:cs typeface="Century Gothic"/>
                <a:sym typeface="Century Gothic"/>
              </a:defRPr>
            </a:lvl2pPr>
            <a:lvl3pPr marL="0" marR="0" lvl="2" indent="0" algn="l" rtl="0">
              <a:spcBef>
                <a:spcPts val="0"/>
              </a:spcBef>
              <a:buNone/>
              <a:defRPr sz="1800">
                <a:solidFill>
                  <a:schemeClr val="dk1"/>
                </a:solidFill>
                <a:latin typeface="Century Gothic"/>
                <a:ea typeface="Century Gothic"/>
                <a:cs typeface="Century Gothic"/>
                <a:sym typeface="Century Gothic"/>
              </a:defRPr>
            </a:lvl3pPr>
            <a:lvl4pPr marL="0" marR="0" lvl="3" indent="0" algn="l" rtl="0">
              <a:spcBef>
                <a:spcPts val="0"/>
              </a:spcBef>
              <a:buNone/>
              <a:defRPr sz="1800">
                <a:solidFill>
                  <a:schemeClr val="dk1"/>
                </a:solidFill>
                <a:latin typeface="Century Gothic"/>
                <a:ea typeface="Century Gothic"/>
                <a:cs typeface="Century Gothic"/>
                <a:sym typeface="Century Gothic"/>
              </a:defRPr>
            </a:lvl4pPr>
            <a:lvl5pPr marL="0" marR="0" lvl="4" indent="0" algn="l" rtl="0">
              <a:spcBef>
                <a:spcPts val="0"/>
              </a:spcBef>
              <a:buNone/>
              <a:defRPr sz="1800">
                <a:solidFill>
                  <a:schemeClr val="dk1"/>
                </a:solidFill>
                <a:latin typeface="Century Gothic"/>
                <a:ea typeface="Century Gothic"/>
                <a:cs typeface="Century Gothic"/>
                <a:sym typeface="Century Gothic"/>
              </a:defRPr>
            </a:lvl5pPr>
            <a:lvl6pPr marL="0" marR="0" lvl="5" indent="0" algn="l" rtl="0">
              <a:spcBef>
                <a:spcPts val="0"/>
              </a:spcBef>
              <a:buNone/>
              <a:defRPr sz="1800">
                <a:solidFill>
                  <a:schemeClr val="dk1"/>
                </a:solidFill>
                <a:latin typeface="Century Gothic"/>
                <a:ea typeface="Century Gothic"/>
                <a:cs typeface="Century Gothic"/>
                <a:sym typeface="Century Gothic"/>
              </a:defRPr>
            </a:lvl6pPr>
            <a:lvl7pPr marL="0" marR="0" lvl="6" indent="0" algn="l" rtl="0">
              <a:spcBef>
                <a:spcPts val="0"/>
              </a:spcBef>
              <a:buNone/>
              <a:defRPr sz="1800">
                <a:solidFill>
                  <a:schemeClr val="dk1"/>
                </a:solidFill>
                <a:latin typeface="Century Gothic"/>
                <a:ea typeface="Century Gothic"/>
                <a:cs typeface="Century Gothic"/>
                <a:sym typeface="Century Gothic"/>
              </a:defRPr>
            </a:lvl7pPr>
            <a:lvl8pPr marL="0" marR="0" lvl="7" indent="0" algn="l" rtl="0">
              <a:spcBef>
                <a:spcPts val="0"/>
              </a:spcBef>
              <a:buNone/>
              <a:defRPr sz="1800">
                <a:solidFill>
                  <a:schemeClr val="dk1"/>
                </a:solidFill>
                <a:latin typeface="Century Gothic"/>
                <a:ea typeface="Century Gothic"/>
                <a:cs typeface="Century Gothic"/>
                <a:sym typeface="Century Gothic"/>
              </a:defRPr>
            </a:lvl8pPr>
            <a:lvl9pPr marL="0" marR="0" lvl="8" indent="0" algn="l" rtl="0">
              <a:spcBef>
                <a:spcPts val="0"/>
              </a:spcBef>
              <a:buNone/>
              <a:defRPr sz="1800">
                <a:solidFill>
                  <a:schemeClr val="dk1"/>
                </a:solidFill>
                <a:latin typeface="Century Gothic"/>
                <a:ea typeface="Century Gothic"/>
                <a:cs typeface="Century Gothic"/>
                <a:sym typeface="Century Gothic"/>
              </a:defRPr>
            </a:lvl9pPr>
          </a:lstStyle>
          <a:p>
            <a:fld id="{00000000-1234-1234-1234-123412341234}"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04800" y="0"/>
            <a:ext cx="12496800" cy="6865152"/>
          </a:xfrm>
          <a:prstGeom prst="rect">
            <a:avLst/>
          </a:prstGeom>
          <a:noFill/>
          <a:ln>
            <a:noFill/>
          </a:ln>
        </p:spPr>
      </p:pic>
      <p:pic>
        <p:nvPicPr>
          <p:cNvPr id="98" name="Google Shape;98;p2" descr="Caltrans Logo"/>
          <p:cNvPicPr preferRelativeResize="0"/>
          <p:nvPr/>
        </p:nvPicPr>
        <p:blipFill rotWithShape="1">
          <a:blip r:embed="rId4">
            <a:alphaModFix/>
          </a:blip>
          <a:srcRect/>
          <a:stretch/>
        </p:blipFill>
        <p:spPr>
          <a:xfrm>
            <a:off x="10740526" y="333622"/>
            <a:ext cx="1055234" cy="923330"/>
          </a:xfrm>
          <a:prstGeom prst="rect">
            <a:avLst/>
          </a:prstGeom>
          <a:noFill/>
          <a:ln>
            <a:noFill/>
          </a:ln>
        </p:spPr>
      </p:pic>
      <p:sp>
        <p:nvSpPr>
          <p:cNvPr id="97" name="Google Shape;97;p2"/>
          <p:cNvSpPr txBox="1">
            <a:spLocks noGrp="1"/>
          </p:cNvSpPr>
          <p:nvPr>
            <p:ph type="title"/>
          </p:nvPr>
        </p:nvSpPr>
        <p:spPr>
          <a:xfrm>
            <a:off x="5845534" y="2437057"/>
            <a:ext cx="5950226" cy="376445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lvl="0">
              <a:lnSpc>
                <a:spcPct val="122500"/>
              </a:lnSpc>
              <a:buClr>
                <a:srgbClr val="000000"/>
              </a:buClr>
              <a:buSzTx/>
              <a:defRPr/>
            </a:pPr>
            <a:br>
              <a:rPr lang="en-US" sz="4800" dirty="0"/>
            </a:br>
            <a:r>
              <a:rPr lang="en-US" sz="4800" dirty="0"/>
              <a:t>Thank You!</a:t>
            </a:r>
            <a:br>
              <a:rPr lang="en-US" sz="4800" dirty="0"/>
            </a:br>
            <a:br>
              <a:rPr lang="en-US" sz="4800" dirty="0"/>
            </a:br>
            <a:br>
              <a:rPr lang="en-US" b="1" dirty="0"/>
            </a:br>
            <a:endParaRPr kumimoji="0" lang="en-US" sz="1400" b="1"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11939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lvl="0"/>
            <a:r>
              <a:rPr lang="en-US" dirty="0"/>
              <a:t>Presentation Outline</a:t>
            </a:r>
          </a:p>
        </p:txBody>
      </p:sp>
      <p:sp>
        <p:nvSpPr>
          <p:cNvPr id="90" name="Google Shape;90;p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971550" lvl="1" indent="-514350">
              <a:buClrTx/>
              <a:buSzPts val="2800"/>
            </a:pPr>
            <a:endParaRPr lang="en-US" sz="1600" dirty="0"/>
          </a:p>
          <a:p>
            <a:pPr marL="514350" indent="-514350">
              <a:lnSpc>
                <a:spcPct val="90000"/>
              </a:lnSpc>
              <a:spcAft>
                <a:spcPts val="0"/>
              </a:spcAft>
              <a:buClrTx/>
              <a:buSzPts val="2800"/>
            </a:pPr>
            <a:r>
              <a:rPr lang="en-US" sz="2800" dirty="0"/>
              <a:t>What is the Caltrans role in CEQA reviews?</a:t>
            </a:r>
          </a:p>
          <a:p>
            <a:pPr marL="457200" lvl="1" indent="0">
              <a:buClrTx/>
              <a:buSzPts val="2800"/>
              <a:buNone/>
            </a:pPr>
            <a:r>
              <a:rPr lang="en-US" sz="2800" dirty="0"/>
              <a:t>Commenting, Advisory, and Responsible Agency</a:t>
            </a:r>
          </a:p>
          <a:p>
            <a:pPr marL="457200" lvl="1" indent="0">
              <a:buClrTx/>
              <a:buSzPts val="2800"/>
              <a:buNone/>
            </a:pPr>
            <a:endParaRPr lang="en-US" sz="1400" dirty="0"/>
          </a:p>
          <a:p>
            <a:pPr marL="514350" indent="-514350">
              <a:lnSpc>
                <a:spcPct val="90000"/>
              </a:lnSpc>
              <a:spcAft>
                <a:spcPts val="0"/>
              </a:spcAft>
              <a:buClrTx/>
              <a:buSzPts val="2800"/>
            </a:pPr>
            <a:r>
              <a:rPr lang="en-US" sz="2800" dirty="0"/>
              <a:t>What is new for Caltrans LD-IGR from a Safety Analysis Perspective</a:t>
            </a:r>
          </a:p>
          <a:p>
            <a:pPr marL="514350" indent="-514350">
              <a:lnSpc>
                <a:spcPct val="90000"/>
              </a:lnSpc>
              <a:spcAft>
                <a:spcPts val="0"/>
              </a:spcAft>
              <a:buClrTx/>
              <a:buSzPts val="2800"/>
            </a:pPr>
            <a:endParaRPr lang="en-US" sz="2800" dirty="0"/>
          </a:p>
          <a:p>
            <a:pPr marL="514350" indent="-514350">
              <a:lnSpc>
                <a:spcPct val="90000"/>
              </a:lnSpc>
              <a:spcAft>
                <a:spcPts val="0"/>
              </a:spcAft>
              <a:buClrTx/>
              <a:buSzPts val="2800"/>
            </a:pPr>
            <a:r>
              <a:rPr lang="en-US" sz="2800" dirty="0"/>
              <a:t>How CMF’s can be used in LD-IGR Reviews</a:t>
            </a:r>
          </a:p>
          <a:p>
            <a:pPr marL="228600" lvl="0" indent="-76200" algn="l" rtl="0">
              <a:lnSpc>
                <a:spcPct val="90000"/>
              </a:lnSpc>
              <a:spcBef>
                <a:spcPts val="1000"/>
              </a:spcBef>
              <a:spcAft>
                <a:spcPts val="0"/>
              </a:spcAft>
              <a:buClr>
                <a:srgbClr val="7F7F7F"/>
              </a:buClr>
              <a:buSzPts val="2400"/>
              <a:buNone/>
            </a:pPr>
            <a:endParaRPr dirty="0">
              <a:solidFill>
                <a:srgbClr val="7F7F7F"/>
              </a:solidFill>
            </a:endParaRPr>
          </a:p>
          <a:p>
            <a:pPr marL="457200" lvl="1" indent="0" algn="l" rtl="0">
              <a:lnSpc>
                <a:spcPct val="90000"/>
              </a:lnSpc>
              <a:spcBef>
                <a:spcPts val="500"/>
              </a:spcBef>
              <a:spcAft>
                <a:spcPts val="0"/>
              </a:spcAft>
              <a:buClr>
                <a:srgbClr val="7F7F7F"/>
              </a:buClr>
              <a:buSzPts val="2400"/>
              <a:buNone/>
            </a:pPr>
            <a:endParaRPr dirty="0"/>
          </a:p>
          <a:p>
            <a:pPr marL="228600" lvl="0" indent="-76200" algn="l" rtl="0">
              <a:lnSpc>
                <a:spcPct val="90000"/>
              </a:lnSpc>
              <a:spcBef>
                <a:spcPts val="1000"/>
              </a:spcBef>
              <a:spcAft>
                <a:spcPts val="0"/>
              </a:spcAft>
              <a:buClr>
                <a:srgbClr val="7F7F7F"/>
              </a:buClr>
              <a:buSzPts val="24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lvl="0"/>
            <a:r>
              <a:rPr lang="en-US" dirty="0"/>
              <a:t>CEQA expectations for Safety Impact Analysis?</a:t>
            </a:r>
          </a:p>
        </p:txBody>
      </p:sp>
      <p:sp>
        <p:nvSpPr>
          <p:cNvPr id="90" name="Google Shape;90;p1"/>
          <p:cNvSpPr txBox="1">
            <a:spLocks noGrp="1"/>
          </p:cNvSpPr>
          <p:nvPr>
            <p:ph type="body" idx="1"/>
          </p:nvPr>
        </p:nvSpPr>
        <p:spPr>
          <a:xfrm>
            <a:off x="667247" y="1375517"/>
            <a:ext cx="10915153" cy="4734462"/>
          </a:xfrm>
          <a:prstGeom prst="rect">
            <a:avLst/>
          </a:prstGeom>
          <a:noFill/>
          <a:ln>
            <a:noFill/>
          </a:ln>
        </p:spPr>
        <p:txBody>
          <a:bodyPr spcFirstLastPara="1" wrap="square" lIns="91425" tIns="45700" rIns="91425" bIns="45700" anchor="t" anchorCtr="0">
            <a:noAutofit/>
          </a:bodyPr>
          <a:lstStyle/>
          <a:p>
            <a:pPr marL="514350" indent="-514350">
              <a:lnSpc>
                <a:spcPct val="90000"/>
              </a:lnSpc>
              <a:spcAft>
                <a:spcPts val="0"/>
              </a:spcAft>
              <a:buClrTx/>
              <a:buSzPts val="2800"/>
            </a:pPr>
            <a:endParaRPr lang="en-US" sz="1600" dirty="0"/>
          </a:p>
          <a:p>
            <a:pPr marL="457200" lvl="1" indent="0">
              <a:buClrTx/>
              <a:buSzPts val="2800"/>
              <a:buNone/>
            </a:pPr>
            <a:r>
              <a:rPr lang="en-US" sz="2800" dirty="0"/>
              <a:t>XVII. TRANSPORTATION</a:t>
            </a:r>
          </a:p>
          <a:p>
            <a:pPr lvl="1" indent="-457200">
              <a:buClrTx/>
              <a:buSzPts val="2800"/>
              <a:buFont typeface="+mj-lt"/>
              <a:buAutoNum type="alphaLcParenR"/>
            </a:pPr>
            <a:r>
              <a:rPr lang="en-US" dirty="0">
                <a:highlight>
                  <a:srgbClr val="68CECC"/>
                </a:highlight>
              </a:rPr>
              <a:t>Conflict with program, plan, ordinance or policy addressing the circulation system, including transit, roadway, bicycle and pedestrian facilities?</a:t>
            </a:r>
          </a:p>
          <a:p>
            <a:pPr lvl="1" indent="-457200">
              <a:buClrTx/>
              <a:buSzPts val="2800"/>
              <a:buFont typeface="+mj-lt"/>
              <a:buAutoNum type="alphaLcParenR"/>
            </a:pPr>
            <a:r>
              <a:rPr lang="en-US" dirty="0"/>
              <a:t>Would the project conflict or be inconsistent with CEQA Guidelines section 15064.3, subdivision (b)?</a:t>
            </a:r>
          </a:p>
          <a:p>
            <a:pPr lvl="1" indent="-457200">
              <a:buClrTx/>
              <a:buSzPts val="2800"/>
              <a:buFont typeface="+mj-lt"/>
              <a:buAutoNum type="alphaLcParenR"/>
            </a:pPr>
            <a:r>
              <a:rPr lang="en-US" dirty="0">
                <a:highlight>
                  <a:srgbClr val="68CECC"/>
                </a:highlight>
              </a:rPr>
              <a:t>Substantially increase hazards due to a geometric design feature (e.g., sharp curves or dangerous intersections) or incompatible uses (e.g., farm equipment)?</a:t>
            </a:r>
          </a:p>
          <a:p>
            <a:pPr lvl="1" indent="-457200">
              <a:buClrTx/>
              <a:buSzPts val="2800"/>
              <a:buFont typeface="+mj-lt"/>
              <a:buAutoNum type="alphaLcParenR"/>
            </a:pPr>
            <a:r>
              <a:rPr lang="en-US" dirty="0"/>
              <a:t>Result in inadequate emergency access?</a:t>
            </a:r>
          </a:p>
          <a:p>
            <a:pPr marL="228600" lvl="0" indent="-76200" algn="l" rtl="0">
              <a:lnSpc>
                <a:spcPct val="90000"/>
              </a:lnSpc>
              <a:spcBef>
                <a:spcPts val="1000"/>
              </a:spcBef>
              <a:spcAft>
                <a:spcPts val="0"/>
              </a:spcAft>
              <a:buClr>
                <a:srgbClr val="7F7F7F"/>
              </a:buClr>
              <a:buSzPts val="2400"/>
              <a:buNone/>
            </a:pPr>
            <a:endParaRPr dirty="0">
              <a:solidFill>
                <a:srgbClr val="7F7F7F"/>
              </a:solidFill>
            </a:endParaRPr>
          </a:p>
          <a:p>
            <a:pPr marL="457200" lvl="1" indent="0" algn="l" rtl="0">
              <a:lnSpc>
                <a:spcPct val="90000"/>
              </a:lnSpc>
              <a:spcBef>
                <a:spcPts val="500"/>
              </a:spcBef>
              <a:spcAft>
                <a:spcPts val="0"/>
              </a:spcAft>
              <a:buClr>
                <a:srgbClr val="7F7F7F"/>
              </a:buClr>
              <a:buSzPts val="2400"/>
              <a:buNone/>
            </a:pPr>
            <a:endParaRPr dirty="0"/>
          </a:p>
          <a:p>
            <a:pPr marL="228600" lvl="0" indent="-76200" algn="l" rtl="0">
              <a:lnSpc>
                <a:spcPct val="90000"/>
              </a:lnSpc>
              <a:spcBef>
                <a:spcPts val="1000"/>
              </a:spcBef>
              <a:spcAft>
                <a:spcPts val="0"/>
              </a:spcAft>
              <a:buClr>
                <a:srgbClr val="7F7F7F"/>
              </a:buClr>
              <a:buSzPts val="2400"/>
              <a:buNone/>
            </a:pPr>
            <a:endParaRPr dirty="0"/>
          </a:p>
        </p:txBody>
      </p:sp>
    </p:spTree>
    <p:extLst>
      <p:ext uri="{BB962C8B-B14F-4D97-AF65-F5344CB8AC3E}">
        <p14:creationId xmlns:p14="http://schemas.microsoft.com/office/powerpoint/2010/main" val="3217303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lvl="0"/>
            <a:r>
              <a:rPr lang="en-US" dirty="0"/>
              <a:t>CEQA expectations for Safety Impact Analysis?</a:t>
            </a:r>
          </a:p>
        </p:txBody>
      </p:sp>
      <p:sp>
        <p:nvSpPr>
          <p:cNvPr id="90" name="Google Shape;90;p1"/>
          <p:cNvSpPr txBox="1">
            <a:spLocks noGrp="1"/>
          </p:cNvSpPr>
          <p:nvPr>
            <p:ph type="body" idx="1"/>
          </p:nvPr>
        </p:nvSpPr>
        <p:spPr>
          <a:xfrm>
            <a:off x="667247" y="1375517"/>
            <a:ext cx="10915153" cy="4734462"/>
          </a:xfrm>
          <a:prstGeom prst="rect">
            <a:avLst/>
          </a:prstGeom>
          <a:noFill/>
          <a:ln>
            <a:noFill/>
          </a:ln>
        </p:spPr>
        <p:txBody>
          <a:bodyPr spcFirstLastPara="1" wrap="square" lIns="91425" tIns="45700" rIns="91425" bIns="45700" anchor="t" anchorCtr="0">
            <a:noAutofit/>
          </a:bodyPr>
          <a:lstStyle/>
          <a:p>
            <a:pPr marL="514350" indent="-514350">
              <a:lnSpc>
                <a:spcPct val="90000"/>
              </a:lnSpc>
              <a:spcAft>
                <a:spcPts val="0"/>
              </a:spcAft>
              <a:buClrTx/>
              <a:buSzPts val="2800"/>
            </a:pPr>
            <a:r>
              <a:rPr lang="en-US" sz="2800" dirty="0"/>
              <a:t>New California Senate Bill 743 Legislative Intent</a:t>
            </a:r>
          </a:p>
          <a:p>
            <a:pPr marL="514350" indent="-514350">
              <a:lnSpc>
                <a:spcPct val="90000"/>
              </a:lnSpc>
              <a:spcAft>
                <a:spcPts val="0"/>
              </a:spcAft>
              <a:buClrTx/>
              <a:buSzPts val="2800"/>
            </a:pPr>
            <a:endParaRPr lang="en-US" sz="1600" dirty="0"/>
          </a:p>
          <a:p>
            <a:pPr marL="971550" lvl="1" indent="-514350">
              <a:buClrTx/>
              <a:buSzPts val="2800"/>
              <a:buFont typeface="+mj-lt"/>
              <a:buAutoNum type="arabicParenR"/>
            </a:pPr>
            <a:r>
              <a:rPr lang="en-US" sz="2800" dirty="0"/>
              <a:t>Ensure that the environmental impacts of traffic, such as noise, air pollution, and </a:t>
            </a:r>
            <a:r>
              <a:rPr lang="en-US" sz="2800" b="1" dirty="0">
                <a:solidFill>
                  <a:schemeClr val="tx1"/>
                </a:solidFill>
                <a:highlight>
                  <a:srgbClr val="68CECC"/>
                </a:highlight>
              </a:rPr>
              <a:t>safety concerns</a:t>
            </a:r>
            <a:r>
              <a:rPr lang="en-US" sz="2800" dirty="0">
                <a:highlight>
                  <a:srgbClr val="68CECC"/>
                </a:highlight>
              </a:rPr>
              <a:t>, are properly addressed and mitigated through the California Environmental Quality Act (CEQA).</a:t>
            </a:r>
          </a:p>
          <a:p>
            <a:pPr marL="228600" lvl="0" indent="-76200" algn="l" rtl="0">
              <a:lnSpc>
                <a:spcPct val="90000"/>
              </a:lnSpc>
              <a:spcBef>
                <a:spcPts val="1000"/>
              </a:spcBef>
              <a:spcAft>
                <a:spcPts val="0"/>
              </a:spcAft>
              <a:buClr>
                <a:srgbClr val="7F7F7F"/>
              </a:buClr>
              <a:buSzPts val="2400"/>
              <a:buNone/>
            </a:pPr>
            <a:endParaRPr dirty="0">
              <a:solidFill>
                <a:srgbClr val="7F7F7F"/>
              </a:solidFill>
            </a:endParaRPr>
          </a:p>
          <a:p>
            <a:pPr marL="457200" lvl="1" indent="0" algn="l" rtl="0">
              <a:lnSpc>
                <a:spcPct val="90000"/>
              </a:lnSpc>
              <a:spcBef>
                <a:spcPts val="500"/>
              </a:spcBef>
              <a:spcAft>
                <a:spcPts val="0"/>
              </a:spcAft>
              <a:buClr>
                <a:srgbClr val="7F7F7F"/>
              </a:buClr>
              <a:buSzPts val="2400"/>
              <a:buNone/>
            </a:pPr>
            <a:endParaRPr dirty="0"/>
          </a:p>
          <a:p>
            <a:pPr marL="228600" lvl="0" indent="-76200" algn="l" rtl="0">
              <a:lnSpc>
                <a:spcPct val="90000"/>
              </a:lnSpc>
              <a:spcBef>
                <a:spcPts val="1000"/>
              </a:spcBef>
              <a:spcAft>
                <a:spcPts val="0"/>
              </a:spcAft>
              <a:buClr>
                <a:srgbClr val="7F7F7F"/>
              </a:buClr>
              <a:buSzPts val="2400"/>
              <a:buNone/>
            </a:pPr>
            <a:endParaRPr dirty="0"/>
          </a:p>
        </p:txBody>
      </p:sp>
    </p:spTree>
    <p:extLst>
      <p:ext uri="{BB962C8B-B14F-4D97-AF65-F5344CB8AC3E}">
        <p14:creationId xmlns:p14="http://schemas.microsoft.com/office/powerpoint/2010/main" val="2397373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lvl="0"/>
            <a:r>
              <a:rPr lang="en-US" dirty="0"/>
              <a:t>Caltrans Role in CEQA reviews</a:t>
            </a:r>
          </a:p>
        </p:txBody>
      </p:sp>
      <p:sp>
        <p:nvSpPr>
          <p:cNvPr id="90" name="Google Shape;90;p1"/>
          <p:cNvSpPr txBox="1">
            <a:spLocks noGrp="1"/>
          </p:cNvSpPr>
          <p:nvPr>
            <p:ph type="body" idx="1"/>
          </p:nvPr>
        </p:nvSpPr>
        <p:spPr>
          <a:xfrm>
            <a:off x="667246" y="1375517"/>
            <a:ext cx="11380591" cy="4734462"/>
          </a:xfrm>
          <a:prstGeom prst="rect">
            <a:avLst/>
          </a:prstGeom>
          <a:noFill/>
          <a:ln>
            <a:noFill/>
          </a:ln>
        </p:spPr>
        <p:txBody>
          <a:bodyPr spcFirstLastPara="1" wrap="square" lIns="91425" tIns="45700" rIns="91425" bIns="45700" anchor="t" anchorCtr="0">
            <a:noAutofit/>
          </a:bodyPr>
          <a:lstStyle/>
          <a:p>
            <a:pPr marL="514350" indent="-514350">
              <a:lnSpc>
                <a:spcPct val="90000"/>
              </a:lnSpc>
              <a:spcAft>
                <a:spcPts val="0"/>
              </a:spcAft>
              <a:buClrTx/>
              <a:buSzPts val="2800"/>
            </a:pPr>
            <a:r>
              <a:rPr lang="en-US" sz="2800" b="1" dirty="0"/>
              <a:t>Commenting Agency  </a:t>
            </a:r>
            <a:r>
              <a:rPr lang="en-US" sz="2800" dirty="0">
                <a:solidFill>
                  <a:srgbClr val="7F7F7F"/>
                </a:solidFill>
              </a:rPr>
              <a:t>Any agency interested in the project under review.  </a:t>
            </a:r>
          </a:p>
          <a:p>
            <a:pPr marL="514350" indent="-514350">
              <a:lnSpc>
                <a:spcPct val="90000"/>
              </a:lnSpc>
              <a:spcAft>
                <a:spcPts val="0"/>
              </a:spcAft>
              <a:buClrTx/>
              <a:buSzPts val="2800"/>
            </a:pPr>
            <a:endParaRPr lang="en-US" sz="1600" dirty="0"/>
          </a:p>
          <a:p>
            <a:pPr marL="514350" indent="-514350">
              <a:lnSpc>
                <a:spcPct val="90000"/>
              </a:lnSpc>
              <a:spcAft>
                <a:spcPts val="0"/>
              </a:spcAft>
              <a:buClrTx/>
              <a:buSzPts val="2800"/>
            </a:pPr>
            <a:r>
              <a:rPr lang="en-US" sz="2800" b="1" dirty="0"/>
              <a:t>Responsible Agency  </a:t>
            </a:r>
            <a:r>
              <a:rPr lang="en-US" sz="2800" dirty="0">
                <a:solidFill>
                  <a:srgbClr val="7F7F7F"/>
                </a:solidFill>
              </a:rPr>
              <a:t>Defined by CEQA Guidelines Section 15381. “Responsible Agency” means a public agency which proposes to carry out or approve a project... (</a:t>
            </a:r>
            <a:r>
              <a:rPr lang="en-US" sz="2800" i="1" dirty="0">
                <a:solidFill>
                  <a:srgbClr val="7F7F7F"/>
                </a:solidFill>
              </a:rPr>
              <a:t>Caltrans has approval authority when encroachment permits are required, but otherwise the Local or Lead Agency has final approval authority</a:t>
            </a:r>
            <a:r>
              <a:rPr lang="en-US" sz="2800" dirty="0">
                <a:solidFill>
                  <a:srgbClr val="7F7F7F"/>
                </a:solidFill>
              </a:rPr>
              <a:t>)</a:t>
            </a:r>
          </a:p>
          <a:p>
            <a:pPr marL="514350" indent="-514350">
              <a:lnSpc>
                <a:spcPct val="90000"/>
              </a:lnSpc>
              <a:spcAft>
                <a:spcPts val="0"/>
              </a:spcAft>
              <a:buClrTx/>
              <a:buSzPts val="2800"/>
            </a:pPr>
            <a:endParaRPr lang="en-US" sz="2800" dirty="0"/>
          </a:p>
          <a:p>
            <a:pPr marL="228600" lvl="0" indent="-76200" algn="l" rtl="0">
              <a:lnSpc>
                <a:spcPct val="90000"/>
              </a:lnSpc>
              <a:spcBef>
                <a:spcPts val="1000"/>
              </a:spcBef>
              <a:spcAft>
                <a:spcPts val="0"/>
              </a:spcAft>
              <a:buClr>
                <a:srgbClr val="7F7F7F"/>
              </a:buClr>
              <a:buSzPts val="2400"/>
              <a:buNone/>
            </a:pPr>
            <a:endParaRPr dirty="0">
              <a:solidFill>
                <a:srgbClr val="7F7F7F"/>
              </a:solidFill>
            </a:endParaRPr>
          </a:p>
          <a:p>
            <a:pPr marL="457200" lvl="1" indent="0" algn="l" rtl="0">
              <a:lnSpc>
                <a:spcPct val="90000"/>
              </a:lnSpc>
              <a:spcBef>
                <a:spcPts val="500"/>
              </a:spcBef>
              <a:spcAft>
                <a:spcPts val="0"/>
              </a:spcAft>
              <a:buClr>
                <a:srgbClr val="7F7F7F"/>
              </a:buClr>
              <a:buSzPts val="2400"/>
              <a:buNone/>
            </a:pPr>
            <a:endParaRPr dirty="0"/>
          </a:p>
          <a:p>
            <a:pPr marL="228600" lvl="0" indent="-76200" algn="l" rtl="0">
              <a:lnSpc>
                <a:spcPct val="90000"/>
              </a:lnSpc>
              <a:spcBef>
                <a:spcPts val="1000"/>
              </a:spcBef>
              <a:spcAft>
                <a:spcPts val="0"/>
              </a:spcAft>
              <a:buClr>
                <a:srgbClr val="7F7F7F"/>
              </a:buClr>
              <a:buSzPts val="2400"/>
              <a:buNone/>
            </a:pPr>
            <a:endParaRPr dirty="0"/>
          </a:p>
        </p:txBody>
      </p:sp>
    </p:spTree>
    <p:extLst>
      <p:ext uri="{BB962C8B-B14F-4D97-AF65-F5344CB8AC3E}">
        <p14:creationId xmlns:p14="http://schemas.microsoft.com/office/powerpoint/2010/main" val="231562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lvl="0"/>
            <a:r>
              <a:rPr lang="en-US" dirty="0"/>
              <a:t>Caltrans Role in CEQA reviews</a:t>
            </a:r>
          </a:p>
        </p:txBody>
      </p:sp>
      <p:sp>
        <p:nvSpPr>
          <p:cNvPr id="90" name="Google Shape;90;p1"/>
          <p:cNvSpPr txBox="1">
            <a:spLocks noGrp="1"/>
          </p:cNvSpPr>
          <p:nvPr>
            <p:ph type="body" idx="1"/>
          </p:nvPr>
        </p:nvSpPr>
        <p:spPr>
          <a:xfrm>
            <a:off x="667247" y="1375517"/>
            <a:ext cx="10775110" cy="4734462"/>
          </a:xfrm>
          <a:prstGeom prst="rect">
            <a:avLst/>
          </a:prstGeom>
          <a:noFill/>
          <a:ln>
            <a:noFill/>
          </a:ln>
        </p:spPr>
        <p:txBody>
          <a:bodyPr spcFirstLastPara="1" wrap="square" lIns="91425" tIns="45700" rIns="91425" bIns="45700" anchor="t" anchorCtr="0">
            <a:noAutofit/>
          </a:bodyPr>
          <a:lstStyle/>
          <a:p>
            <a:pPr marL="514350" indent="-514350">
              <a:lnSpc>
                <a:spcPct val="90000"/>
              </a:lnSpc>
              <a:spcAft>
                <a:spcPts val="0"/>
              </a:spcAft>
              <a:buClrTx/>
              <a:buSzPts val="2800"/>
            </a:pPr>
            <a:r>
              <a:rPr lang="en-US" sz="2800" dirty="0"/>
              <a:t>Caltrans Mission Statement</a:t>
            </a:r>
          </a:p>
          <a:p>
            <a:pPr marL="457200" lvl="1" indent="0">
              <a:buClrTx/>
              <a:buSzPts val="2800"/>
              <a:buNone/>
            </a:pPr>
            <a:r>
              <a:rPr lang="en-US" sz="2800" dirty="0"/>
              <a:t>“Provide a safe, sustainable, integrated, and efficient transportation system to enhance California’s economy and livability.”</a:t>
            </a:r>
          </a:p>
          <a:p>
            <a:pPr marL="514350" indent="-514350">
              <a:lnSpc>
                <a:spcPct val="90000"/>
              </a:lnSpc>
              <a:spcAft>
                <a:spcPts val="0"/>
              </a:spcAft>
              <a:buClrTx/>
              <a:buSzPts val="2800"/>
            </a:pPr>
            <a:endParaRPr lang="en-US" sz="1600" dirty="0"/>
          </a:p>
          <a:p>
            <a:pPr marL="514350" indent="-514350">
              <a:lnSpc>
                <a:spcPct val="90000"/>
              </a:lnSpc>
              <a:spcAft>
                <a:spcPts val="0"/>
              </a:spcAft>
              <a:buClrTx/>
              <a:buSzPts val="2800"/>
            </a:pPr>
            <a:r>
              <a:rPr lang="en-US" sz="2800" dirty="0"/>
              <a:t>The mission statement is supported by the following safety goal.</a:t>
            </a:r>
          </a:p>
          <a:p>
            <a:pPr marL="457200" lvl="1" indent="0">
              <a:buClrTx/>
              <a:buSzPts val="2800"/>
              <a:buNone/>
            </a:pPr>
            <a:r>
              <a:rPr lang="en-US" sz="2800" dirty="0"/>
              <a:t>“Provide a safe transportation system for workers and users, and promote health through active transportation and reduced pollution in communities.”</a:t>
            </a:r>
          </a:p>
          <a:p>
            <a:pPr marL="228600" lvl="0" indent="-76200" algn="l" rtl="0">
              <a:lnSpc>
                <a:spcPct val="90000"/>
              </a:lnSpc>
              <a:spcBef>
                <a:spcPts val="1000"/>
              </a:spcBef>
              <a:spcAft>
                <a:spcPts val="0"/>
              </a:spcAft>
              <a:buClr>
                <a:srgbClr val="7F7F7F"/>
              </a:buClr>
              <a:buSzPts val="2400"/>
              <a:buNone/>
            </a:pPr>
            <a:endParaRPr dirty="0">
              <a:solidFill>
                <a:srgbClr val="7F7F7F"/>
              </a:solidFill>
            </a:endParaRPr>
          </a:p>
          <a:p>
            <a:pPr marL="457200" lvl="1" indent="0" algn="l" rtl="0">
              <a:lnSpc>
                <a:spcPct val="90000"/>
              </a:lnSpc>
              <a:spcBef>
                <a:spcPts val="500"/>
              </a:spcBef>
              <a:spcAft>
                <a:spcPts val="0"/>
              </a:spcAft>
              <a:buClr>
                <a:srgbClr val="7F7F7F"/>
              </a:buClr>
              <a:buSzPts val="2400"/>
              <a:buNone/>
            </a:pPr>
            <a:endParaRPr dirty="0"/>
          </a:p>
          <a:p>
            <a:pPr marL="228600" lvl="0" indent="-76200" algn="l" rtl="0">
              <a:lnSpc>
                <a:spcPct val="90000"/>
              </a:lnSpc>
              <a:spcBef>
                <a:spcPts val="1000"/>
              </a:spcBef>
              <a:spcAft>
                <a:spcPts val="0"/>
              </a:spcAft>
              <a:buClr>
                <a:srgbClr val="7F7F7F"/>
              </a:buClr>
              <a:buSzPts val="2400"/>
              <a:buNone/>
            </a:pPr>
            <a:endParaRPr dirty="0"/>
          </a:p>
        </p:txBody>
      </p:sp>
    </p:spTree>
    <p:extLst>
      <p:ext uri="{BB962C8B-B14F-4D97-AF65-F5344CB8AC3E}">
        <p14:creationId xmlns:p14="http://schemas.microsoft.com/office/powerpoint/2010/main" val="3958299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540025" y="258914"/>
            <a:ext cx="11169595" cy="662777"/>
          </a:xfrm>
          <a:prstGeom prst="rect">
            <a:avLst/>
          </a:prstGeom>
          <a:noFill/>
          <a:ln>
            <a:noFill/>
          </a:ln>
        </p:spPr>
        <p:txBody>
          <a:bodyPr spcFirstLastPara="1" wrap="square" lIns="91425" tIns="45700" rIns="91425" bIns="45700" anchor="t" anchorCtr="0">
            <a:noAutofit/>
          </a:bodyPr>
          <a:lstStyle/>
          <a:p>
            <a:pPr lvl="0"/>
            <a:r>
              <a:rPr lang="en-US" dirty="0"/>
              <a:t>What is new for Caltrans LD-IGR and Safety Staff?</a:t>
            </a:r>
          </a:p>
        </p:txBody>
      </p:sp>
      <p:sp>
        <p:nvSpPr>
          <p:cNvPr id="90" name="Google Shape;90;p1"/>
          <p:cNvSpPr txBox="1">
            <a:spLocks noGrp="1"/>
          </p:cNvSpPr>
          <p:nvPr>
            <p:ph type="body" idx="1"/>
          </p:nvPr>
        </p:nvSpPr>
        <p:spPr>
          <a:xfrm>
            <a:off x="667247" y="1375516"/>
            <a:ext cx="11042374" cy="3596843"/>
          </a:xfrm>
          <a:prstGeom prst="rect">
            <a:avLst/>
          </a:prstGeom>
          <a:noFill/>
          <a:ln>
            <a:noFill/>
          </a:ln>
        </p:spPr>
        <p:txBody>
          <a:bodyPr spcFirstLastPara="1" wrap="square" lIns="91425" tIns="45700" rIns="91425" bIns="45700" anchor="t" anchorCtr="0">
            <a:noAutofit/>
          </a:bodyPr>
          <a:lstStyle/>
          <a:p>
            <a:pPr marL="514350" indent="-514350">
              <a:lnSpc>
                <a:spcPct val="90000"/>
              </a:lnSpc>
              <a:spcAft>
                <a:spcPts val="0"/>
              </a:spcAft>
              <a:buClrTx/>
              <a:buSzPts val="2800"/>
            </a:pPr>
            <a:r>
              <a:rPr lang="en-US" sz="2800" dirty="0"/>
              <a:t>Past Practice involved LD-IGR coordinators obtaining technical inputs from Caltrans functional units and integrating the input into a formal comment letter.</a:t>
            </a:r>
            <a:br>
              <a:rPr lang="en-US" sz="2800" dirty="0"/>
            </a:br>
            <a:endParaRPr lang="en-US" sz="2800" dirty="0"/>
          </a:p>
          <a:p>
            <a:pPr marL="514350" indent="-514350">
              <a:lnSpc>
                <a:spcPct val="90000"/>
              </a:lnSpc>
              <a:spcAft>
                <a:spcPts val="0"/>
              </a:spcAft>
              <a:buClrTx/>
              <a:buSzPts val="2800"/>
            </a:pPr>
            <a:r>
              <a:rPr lang="en-US" sz="2800" b="1" dirty="0"/>
              <a:t>New Practice adds Safety Staff and a formal traffic safety review to this process</a:t>
            </a:r>
          </a:p>
          <a:p>
            <a:pPr marL="971550" lvl="1" indent="-514350">
              <a:buClrTx/>
              <a:buSzPts val="2800"/>
            </a:pPr>
            <a:r>
              <a:rPr lang="en-US" sz="2800" b="1" dirty="0">
                <a:solidFill>
                  <a:schemeClr val="tx1"/>
                </a:solidFill>
              </a:rPr>
              <a:t>This replaces the prior Traffic Operations review of land use projects</a:t>
            </a:r>
            <a:endParaRPr lang="en-US" sz="2800" b="1" strike="sngStrike" dirty="0">
              <a:solidFill>
                <a:schemeClr val="tx1"/>
              </a:solidFill>
            </a:endParaRPr>
          </a:p>
          <a:p>
            <a:pPr marL="971550" lvl="1" indent="-514350">
              <a:buClrTx/>
              <a:buSzPts val="2800"/>
            </a:pPr>
            <a:endParaRPr lang="en-US" sz="2800" b="1" dirty="0"/>
          </a:p>
        </p:txBody>
      </p:sp>
    </p:spTree>
    <p:extLst>
      <p:ext uri="{BB962C8B-B14F-4D97-AF65-F5344CB8AC3E}">
        <p14:creationId xmlns:p14="http://schemas.microsoft.com/office/powerpoint/2010/main" val="3789184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540025" y="258914"/>
            <a:ext cx="11169595" cy="662777"/>
          </a:xfrm>
          <a:prstGeom prst="rect">
            <a:avLst/>
          </a:prstGeom>
          <a:noFill/>
          <a:ln>
            <a:noFill/>
          </a:ln>
        </p:spPr>
        <p:txBody>
          <a:bodyPr spcFirstLastPara="1" wrap="square" lIns="91425" tIns="45700" rIns="91425" bIns="45700" anchor="t" anchorCtr="0">
            <a:noAutofit/>
          </a:bodyPr>
          <a:lstStyle/>
          <a:p>
            <a:pPr lvl="0"/>
            <a:r>
              <a:rPr lang="en-US" dirty="0"/>
              <a:t>What constitutes a review?</a:t>
            </a:r>
          </a:p>
        </p:txBody>
      </p:sp>
      <p:sp>
        <p:nvSpPr>
          <p:cNvPr id="90" name="Google Shape;90;p1"/>
          <p:cNvSpPr txBox="1">
            <a:spLocks noGrp="1"/>
          </p:cNvSpPr>
          <p:nvPr>
            <p:ph type="body" idx="1"/>
          </p:nvPr>
        </p:nvSpPr>
        <p:spPr>
          <a:xfrm>
            <a:off x="667247" y="1375516"/>
            <a:ext cx="11042374" cy="3596843"/>
          </a:xfrm>
          <a:prstGeom prst="rect">
            <a:avLst/>
          </a:prstGeom>
          <a:noFill/>
          <a:ln>
            <a:noFill/>
          </a:ln>
        </p:spPr>
        <p:txBody>
          <a:bodyPr spcFirstLastPara="1" wrap="square" lIns="91425" tIns="45700" rIns="91425" bIns="45700" anchor="t" anchorCtr="0">
            <a:noAutofit/>
          </a:bodyPr>
          <a:lstStyle/>
          <a:p>
            <a:pPr marL="76200" indent="0">
              <a:buNone/>
            </a:pPr>
            <a:r>
              <a:rPr lang="en-US" sz="3200" dirty="0">
                <a:solidFill>
                  <a:srgbClr val="000000"/>
                </a:solidFill>
                <a:latin typeface="Century Gothic" panose="020B0502020202020204" pitchFamily="34" charset="0"/>
              </a:rPr>
              <a:t>P</a:t>
            </a:r>
            <a:r>
              <a:rPr lang="en-US" sz="2800" dirty="0">
                <a:solidFill>
                  <a:srgbClr val="000000"/>
                </a:solidFill>
                <a:latin typeface="Century Gothic" panose="020B0502020202020204" pitchFamily="34" charset="0"/>
              </a:rPr>
              <a:t>roposed land use projects and plans affecting the State Highway System. </a:t>
            </a:r>
            <a:endParaRPr lang="en-US" sz="2800" dirty="0"/>
          </a:p>
          <a:p>
            <a:r>
              <a:rPr lang="en-US" dirty="0"/>
              <a:t>May include but are not limited to adding new automobile, bicycle, or pedestrian trips to state roadways; </a:t>
            </a:r>
          </a:p>
          <a:p>
            <a:r>
              <a:rPr lang="en-US" dirty="0"/>
              <a:t>modifying access to state roadways; </a:t>
            </a:r>
            <a:endParaRPr lang="en-US" strike="sngStrike" dirty="0">
              <a:solidFill>
                <a:srgbClr val="FF0000"/>
              </a:solidFill>
            </a:endParaRPr>
          </a:p>
          <a:p>
            <a:r>
              <a:rPr lang="en-US" dirty="0"/>
              <a:t>affecting the safety of connections to or travel on state roadways. </a:t>
            </a:r>
            <a:endParaRPr lang="en-US" sz="2800" b="1" dirty="0"/>
          </a:p>
        </p:txBody>
      </p:sp>
    </p:spTree>
    <p:extLst>
      <p:ext uri="{BB962C8B-B14F-4D97-AF65-F5344CB8AC3E}">
        <p14:creationId xmlns:p14="http://schemas.microsoft.com/office/powerpoint/2010/main" val="309041605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16E1CA22297445B99DF4590DFF6E11" ma:contentTypeVersion="12" ma:contentTypeDescription="Create a new document." ma:contentTypeScope="" ma:versionID="a4a7f8e3fa5a7b8af90108f538d9c4de">
  <xsd:schema xmlns:xsd="http://www.w3.org/2001/XMLSchema" xmlns:xs="http://www.w3.org/2001/XMLSchema" xmlns:p="http://schemas.microsoft.com/office/2006/metadata/properties" xmlns:ns2="6c2a5d45-ecec-4eb8-9b14-12a132e17a24" xmlns:ns3="152bb8f6-9943-4e0b-b149-e0c8655e40cd" targetNamespace="http://schemas.microsoft.com/office/2006/metadata/properties" ma:root="true" ma:fieldsID="78700f9778ecfb7af4f50feb2310486c" ns2:_="" ns3:_="">
    <xsd:import namespace="6c2a5d45-ecec-4eb8-9b14-12a132e17a24"/>
    <xsd:import namespace="152bb8f6-9943-4e0b-b149-e0c8655e40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a5d45-ecec-4eb8-9b14-12a132e17a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2bb8f6-9943-4e0b-b149-e0c8655e40c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88C66D-1A84-4DF3-B746-CA40A871E109}">
  <ds:schemaRefs>
    <ds:schemaRef ds:uri="http://schemas.openxmlformats.org/package/2006/metadata/core-properties"/>
    <ds:schemaRef ds:uri="http://purl.org/dc/elements/1.1/"/>
    <ds:schemaRef ds:uri="http://www.w3.org/XML/1998/namespace"/>
    <ds:schemaRef ds:uri="http://purl.org/dc/dcmitype/"/>
    <ds:schemaRef ds:uri="dfd8b9d8-31ca-492a-97fb-a91b414c933b"/>
    <ds:schemaRef ds:uri="http://schemas.microsoft.com/office/infopath/2007/PartnerControls"/>
    <ds:schemaRef ds:uri="http://schemas.microsoft.com/office/2006/documentManagement/types"/>
    <ds:schemaRef ds:uri="b7c77092-03ac-4a0f-abb0-6153b5a5ccf5"/>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F61EC80-480E-4332-8BF0-5690B8324096}">
  <ds:schemaRefs>
    <ds:schemaRef ds:uri="http://schemas.microsoft.com/sharepoint/v3/contenttype/forms"/>
  </ds:schemaRefs>
</ds:datastoreItem>
</file>

<file path=customXml/itemProps3.xml><?xml version="1.0" encoding="utf-8"?>
<ds:datastoreItem xmlns:ds="http://schemas.openxmlformats.org/officeDocument/2006/customXml" ds:itemID="{93135155-D077-4128-9C6A-E1DE3B0A7AFA}"/>
</file>

<file path=docProps/app.xml><?xml version="1.0" encoding="utf-8"?>
<Properties xmlns="http://schemas.openxmlformats.org/officeDocument/2006/extended-properties" xmlns:vt="http://schemas.openxmlformats.org/officeDocument/2006/docPropsVTypes">
  <TotalTime>1301</TotalTime>
  <Words>2447</Words>
  <Application>Microsoft Office PowerPoint</Application>
  <PresentationFormat>Widescreen</PresentationFormat>
  <Paragraphs>283</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Calibri</vt:lpstr>
      <vt:lpstr>Office Theme</vt:lpstr>
      <vt:lpstr>Caltrans Interim Guidance on LD-IGR Safety Analysis and  CMF Clearinghouse </vt:lpstr>
      <vt:lpstr>Troy Bucko California Department of Transportation Division of Safety Programs</vt:lpstr>
      <vt:lpstr>Presentation Outline</vt:lpstr>
      <vt:lpstr>CEQA expectations for Safety Impact Analysis?</vt:lpstr>
      <vt:lpstr>CEQA expectations for Safety Impact Analysis?</vt:lpstr>
      <vt:lpstr>Caltrans Role in CEQA reviews</vt:lpstr>
      <vt:lpstr>Caltrans Role in CEQA reviews</vt:lpstr>
      <vt:lpstr>What is new for Caltrans LD-IGR and Safety Staff?</vt:lpstr>
      <vt:lpstr>What constitutes a review?</vt:lpstr>
      <vt:lpstr>Safety Review Fundamentals</vt:lpstr>
      <vt:lpstr>Safety Review Fundamentals</vt:lpstr>
      <vt:lpstr>What may be triggers for safety countermeasures?</vt:lpstr>
      <vt:lpstr>General</vt:lpstr>
      <vt:lpstr>Project/Plan Specific</vt:lpstr>
      <vt:lpstr> CASE STUDIES </vt:lpstr>
      <vt:lpstr>Case Study 1: Suburban Land Use project </vt:lpstr>
      <vt:lpstr>Case Study 1: Suburban Land Use project </vt:lpstr>
      <vt:lpstr>Case Study 1: Suburban Land Use project </vt:lpstr>
      <vt:lpstr>Results</vt:lpstr>
      <vt:lpstr>Questions &amp; Answers</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Caltrans Interim Guidance on LD-IGR Safety Analysis and  CMF Clearinghouse</dc:title>
  <dc:creator>Bucko, Troy R@DOT</dc:creator>
  <cp:lastModifiedBy>Bucko, Troy R@DOT</cp:lastModifiedBy>
  <cp:revision>27</cp:revision>
  <dcterms:created xsi:type="dcterms:W3CDTF">2020-12-01T22:37:45Z</dcterms:created>
  <dcterms:modified xsi:type="dcterms:W3CDTF">2020-12-02T20:19:18Z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0x010100C516E1CA22297445B99DF4590DFF6E11</vt:lpwstr>
  </property>
</Properties>
</file>