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58" r:id="rId5"/>
    <p:sldId id="284" r:id="rId6"/>
    <p:sldId id="269" r:id="rId7"/>
    <p:sldId id="402" r:id="rId8"/>
    <p:sldId id="386" r:id="rId9"/>
    <p:sldId id="388" r:id="rId10"/>
    <p:sldId id="395" r:id="rId11"/>
    <p:sldId id="394" r:id="rId12"/>
    <p:sldId id="317" r:id="rId13"/>
    <p:sldId id="396" r:id="rId14"/>
    <p:sldId id="397" r:id="rId15"/>
    <p:sldId id="279" r:id="rId16"/>
    <p:sldId id="398" r:id="rId17"/>
    <p:sldId id="389" r:id="rId18"/>
    <p:sldId id="399" r:id="rId19"/>
    <p:sldId id="271" r:id="rId20"/>
    <p:sldId id="403" r:id="rId21"/>
    <p:sldId id="401" r:id="rId2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urry, Karen (FHWA)" initials="SK(" lastIdx="4" clrIdx="0">
    <p:extLst>
      <p:ext uri="{19B8F6BF-5375-455C-9EA6-DF929625EA0E}">
        <p15:presenceInfo xmlns:p15="http://schemas.microsoft.com/office/powerpoint/2012/main" userId="S-1-5-21-982035342-1880134254-310265210-1383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F19"/>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0" autoAdjust="0"/>
    <p:restoredTop sz="85940" autoAdjust="0"/>
  </p:normalViewPr>
  <p:slideViewPr>
    <p:cSldViewPr>
      <p:cViewPr varScale="1">
        <p:scale>
          <a:sx n="58" d="100"/>
          <a:sy n="58" d="100"/>
        </p:scale>
        <p:origin x="1212"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384"/>
    </p:cViewPr>
  </p:sorterViewPr>
  <p:notesViewPr>
    <p:cSldViewPr>
      <p:cViewPr varScale="1">
        <p:scale>
          <a:sx n="47" d="100"/>
          <a:sy n="47" d="100"/>
        </p:scale>
        <p:origin x="-1968"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9" y="2"/>
            <a:ext cx="3037840" cy="466725"/>
          </a:xfrm>
          <a:prstGeom prst="rect">
            <a:avLst/>
          </a:prstGeom>
        </p:spPr>
        <p:txBody>
          <a:bodyPr vert="horz" lIns="91440" tIns="45720" rIns="91440" bIns="45720" rtlCol="0"/>
          <a:lstStyle>
            <a:lvl1pPr algn="r">
              <a:defRPr sz="1200"/>
            </a:lvl1pPr>
          </a:lstStyle>
          <a:p>
            <a:fld id="{B92CC411-0B90-41EC-BB61-9F73FA81307E}" type="datetimeFigureOut">
              <a:rPr lang="en-US" smtClean="0"/>
              <a:t>12/7/2021</a:t>
            </a:fld>
            <a:endParaRPr lang="en-US"/>
          </a:p>
        </p:txBody>
      </p:sp>
      <p:sp>
        <p:nvSpPr>
          <p:cNvPr id="4" name="Footer Placeholder 3"/>
          <p:cNvSpPr>
            <a:spLocks noGrp="1"/>
          </p:cNvSpPr>
          <p:nvPr>
            <p:ph type="ftr" sz="quarter" idx="2"/>
          </p:nvPr>
        </p:nvSpPr>
        <p:spPr>
          <a:xfrm>
            <a:off x="1" y="8829677"/>
            <a:ext cx="303784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677"/>
            <a:ext cx="3037840" cy="466725"/>
          </a:xfrm>
          <a:prstGeom prst="rect">
            <a:avLst/>
          </a:prstGeom>
        </p:spPr>
        <p:txBody>
          <a:bodyPr vert="horz" lIns="91440" tIns="45720" rIns="91440" bIns="45720" rtlCol="0" anchor="b"/>
          <a:lstStyle>
            <a:lvl1pPr algn="r">
              <a:defRPr sz="1200"/>
            </a:lvl1pPr>
          </a:lstStyle>
          <a:p>
            <a:fld id="{977CA98C-A0E0-4016-92C1-438BBB6A12A8}" type="slidenum">
              <a:rPr lang="en-US" smtClean="0"/>
              <a:t>‹#›</a:t>
            </a:fld>
            <a:endParaRPr lang="en-US"/>
          </a:p>
        </p:txBody>
      </p:sp>
    </p:spTree>
    <p:extLst>
      <p:ext uri="{BB962C8B-B14F-4D97-AF65-F5344CB8AC3E}">
        <p14:creationId xmlns:p14="http://schemas.microsoft.com/office/powerpoint/2010/main" val="1678502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8255" cy="465445"/>
          </a:xfrm>
          <a:prstGeom prst="rect">
            <a:avLst/>
          </a:prstGeom>
        </p:spPr>
        <p:txBody>
          <a:bodyPr vert="horz" lIns="92309" tIns="46154" rIns="92309" bIns="46154" rtlCol="0"/>
          <a:lstStyle>
            <a:lvl1pPr algn="l">
              <a:defRPr sz="1200">
                <a:latin typeface="Arial" charset="0"/>
              </a:defRPr>
            </a:lvl1pPr>
          </a:lstStyle>
          <a:p>
            <a:pPr>
              <a:defRPr/>
            </a:pPr>
            <a:endParaRPr lang="en-US" dirty="0"/>
          </a:p>
        </p:txBody>
      </p:sp>
      <p:sp>
        <p:nvSpPr>
          <p:cNvPr id="3" name="Date Placeholder 2"/>
          <p:cNvSpPr>
            <a:spLocks noGrp="1"/>
          </p:cNvSpPr>
          <p:nvPr>
            <p:ph type="dt" idx="1"/>
          </p:nvPr>
        </p:nvSpPr>
        <p:spPr>
          <a:xfrm>
            <a:off x="3970590" y="2"/>
            <a:ext cx="3038255" cy="465445"/>
          </a:xfrm>
          <a:prstGeom prst="rect">
            <a:avLst/>
          </a:prstGeom>
        </p:spPr>
        <p:txBody>
          <a:bodyPr vert="horz" lIns="92309" tIns="46154" rIns="92309" bIns="46154" rtlCol="0"/>
          <a:lstStyle>
            <a:lvl1pPr algn="r">
              <a:defRPr sz="1200">
                <a:latin typeface="Arial" charset="0"/>
              </a:defRPr>
            </a:lvl1pPr>
          </a:lstStyle>
          <a:p>
            <a:pPr>
              <a:defRPr/>
            </a:pPr>
            <a:fld id="{ABFC7B87-0BA5-45CB-B252-83A74D565B3D}" type="datetimeFigureOut">
              <a:rPr lang="en-US"/>
              <a:pPr>
                <a:defRPr/>
              </a:pPr>
              <a:t>12/7/2021</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2309" tIns="46154" rIns="92309" bIns="46154" rtlCol="0" anchor="ctr"/>
          <a:lstStyle/>
          <a:p>
            <a:pPr lvl="0"/>
            <a:endParaRPr lang="en-US" noProof="0" dirty="0"/>
          </a:p>
        </p:txBody>
      </p:sp>
      <p:sp>
        <p:nvSpPr>
          <p:cNvPr id="5" name="Notes Placeholder 4"/>
          <p:cNvSpPr>
            <a:spLocks noGrp="1"/>
          </p:cNvSpPr>
          <p:nvPr>
            <p:ph type="body" sz="quarter" idx="3"/>
          </p:nvPr>
        </p:nvSpPr>
        <p:spPr>
          <a:xfrm>
            <a:off x="700418" y="4415480"/>
            <a:ext cx="5609565" cy="4184317"/>
          </a:xfrm>
          <a:prstGeom prst="rect">
            <a:avLst/>
          </a:prstGeom>
        </p:spPr>
        <p:txBody>
          <a:bodyPr vert="horz" lIns="92309" tIns="46154" rIns="92309" bIns="4615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396"/>
            <a:ext cx="3038255" cy="465445"/>
          </a:xfrm>
          <a:prstGeom prst="rect">
            <a:avLst/>
          </a:prstGeom>
        </p:spPr>
        <p:txBody>
          <a:bodyPr vert="horz" lIns="92309" tIns="46154" rIns="92309" bIns="46154" rtlCol="0" anchor="b"/>
          <a:lstStyle>
            <a:lvl1pPr algn="l">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590" y="8829396"/>
            <a:ext cx="3038255" cy="465445"/>
          </a:xfrm>
          <a:prstGeom prst="rect">
            <a:avLst/>
          </a:prstGeom>
        </p:spPr>
        <p:txBody>
          <a:bodyPr vert="horz" lIns="92309" tIns="46154" rIns="92309" bIns="46154" rtlCol="0" anchor="b"/>
          <a:lstStyle>
            <a:lvl1pPr algn="r">
              <a:defRPr sz="1200">
                <a:latin typeface="Arial" charset="0"/>
              </a:defRPr>
            </a:lvl1pPr>
          </a:lstStyle>
          <a:p>
            <a:pPr>
              <a:defRPr/>
            </a:pPr>
            <a:fld id="{74F06D2A-F673-4DC8-9D37-E8CA78E30C28}" type="slidenum">
              <a:rPr lang="en-US"/>
              <a:pPr>
                <a:defRPr/>
              </a:pPr>
              <a:t>‹#›</a:t>
            </a:fld>
            <a:endParaRPr lang="en-US" dirty="0"/>
          </a:p>
        </p:txBody>
      </p:sp>
    </p:spTree>
    <p:extLst>
      <p:ext uri="{BB962C8B-B14F-4D97-AF65-F5344CB8AC3E}">
        <p14:creationId xmlns:p14="http://schemas.microsoft.com/office/powerpoint/2010/main" val="8057202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23039" indent="-278092" eaLnBrk="0" hangingPunct="0">
              <a:defRPr>
                <a:solidFill>
                  <a:schemeClr val="tx1"/>
                </a:solidFill>
                <a:latin typeface="Arial" pitchFamily="34" charset="0"/>
              </a:defRPr>
            </a:lvl2pPr>
            <a:lvl3pPr marL="1112368" indent="-222474" eaLnBrk="0" hangingPunct="0">
              <a:defRPr>
                <a:solidFill>
                  <a:schemeClr val="tx1"/>
                </a:solidFill>
                <a:latin typeface="Arial" pitchFamily="34" charset="0"/>
              </a:defRPr>
            </a:lvl3pPr>
            <a:lvl4pPr marL="1557315" indent="-222474" eaLnBrk="0" hangingPunct="0">
              <a:defRPr>
                <a:solidFill>
                  <a:schemeClr val="tx1"/>
                </a:solidFill>
                <a:latin typeface="Arial" pitchFamily="34" charset="0"/>
              </a:defRPr>
            </a:lvl4pPr>
            <a:lvl5pPr marL="2002262" indent="-222474" eaLnBrk="0" hangingPunct="0">
              <a:defRPr>
                <a:solidFill>
                  <a:schemeClr val="tx1"/>
                </a:solidFill>
                <a:latin typeface="Arial" pitchFamily="34" charset="0"/>
              </a:defRPr>
            </a:lvl5pPr>
            <a:lvl6pPr marL="2447209" indent="-222474" eaLnBrk="0" fontAlgn="base" hangingPunct="0">
              <a:spcBef>
                <a:spcPct val="0"/>
              </a:spcBef>
              <a:spcAft>
                <a:spcPct val="0"/>
              </a:spcAft>
              <a:defRPr>
                <a:solidFill>
                  <a:schemeClr val="tx1"/>
                </a:solidFill>
                <a:latin typeface="Arial" pitchFamily="34" charset="0"/>
              </a:defRPr>
            </a:lvl6pPr>
            <a:lvl7pPr marL="2892156" indent="-222474" eaLnBrk="0" fontAlgn="base" hangingPunct="0">
              <a:spcBef>
                <a:spcPct val="0"/>
              </a:spcBef>
              <a:spcAft>
                <a:spcPct val="0"/>
              </a:spcAft>
              <a:defRPr>
                <a:solidFill>
                  <a:schemeClr val="tx1"/>
                </a:solidFill>
                <a:latin typeface="Arial" pitchFamily="34" charset="0"/>
              </a:defRPr>
            </a:lvl7pPr>
            <a:lvl8pPr marL="3337103" indent="-222474" eaLnBrk="0" fontAlgn="base" hangingPunct="0">
              <a:spcBef>
                <a:spcPct val="0"/>
              </a:spcBef>
              <a:spcAft>
                <a:spcPct val="0"/>
              </a:spcAft>
              <a:defRPr>
                <a:solidFill>
                  <a:schemeClr val="tx1"/>
                </a:solidFill>
                <a:latin typeface="Arial" pitchFamily="34" charset="0"/>
              </a:defRPr>
            </a:lvl8pPr>
            <a:lvl9pPr marL="3782050" indent="-222474" eaLnBrk="0" fontAlgn="base" hangingPunct="0">
              <a:spcBef>
                <a:spcPct val="0"/>
              </a:spcBef>
              <a:spcAft>
                <a:spcPct val="0"/>
              </a:spcAft>
              <a:defRPr>
                <a:solidFill>
                  <a:schemeClr val="tx1"/>
                </a:solidFill>
                <a:latin typeface="Arial" pitchFamily="34" charset="0"/>
              </a:defRPr>
            </a:lvl9pPr>
          </a:lstStyle>
          <a:p>
            <a:pPr eaLnBrk="1" hangingPunct="1"/>
            <a:fld id="{AC917B09-D786-4673-8192-FD0782990D18}" type="slidenum">
              <a:rPr lang="en-US" smtClean="0"/>
              <a:pPr eaLnBrk="1" hangingPunct="1"/>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Method 1 uses Excel. This means we have greater flexibility</a:t>
            </a:r>
          </a:p>
        </p:txBody>
      </p:sp>
      <p:sp>
        <p:nvSpPr>
          <p:cNvPr id="4" name="Slide Number Placeholder 3"/>
          <p:cNvSpPr>
            <a:spLocks noGrp="1"/>
          </p:cNvSpPr>
          <p:nvPr>
            <p:ph type="sldNum" sz="quarter" idx="10"/>
          </p:nvPr>
        </p:nvSpPr>
        <p:spPr/>
        <p:txBody>
          <a:bodyPr/>
          <a:lstStyle/>
          <a:p>
            <a:fld id="{BF0701A2-472C-46E7-9C42-0AB74E886525}" type="slidenum">
              <a:rPr lang="en-US" smtClean="0"/>
              <a:t>11</a:t>
            </a:fld>
            <a:endParaRPr lang="en-US"/>
          </a:p>
        </p:txBody>
      </p:sp>
    </p:spTree>
    <p:extLst>
      <p:ext uri="{BB962C8B-B14F-4D97-AF65-F5344CB8AC3E}">
        <p14:creationId xmlns:p14="http://schemas.microsoft.com/office/powerpoint/2010/main" val="2007675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focus more specifically on the problems seen at the location. We can </a:t>
            </a:r>
            <a:r>
              <a:rPr lang="en-US" i="1" dirty="0"/>
              <a:t>target</a:t>
            </a:r>
            <a:r>
              <a:rPr lang="en-US" i="0" dirty="0"/>
              <a:t> crashes by type or severity.</a:t>
            </a:r>
            <a:endParaRPr lang="en-US" dirty="0"/>
          </a:p>
        </p:txBody>
      </p:sp>
      <p:sp>
        <p:nvSpPr>
          <p:cNvPr id="4" name="Slide Number Placeholder 3"/>
          <p:cNvSpPr>
            <a:spLocks noGrp="1"/>
          </p:cNvSpPr>
          <p:nvPr>
            <p:ph type="sldNum" sz="quarter" idx="10"/>
          </p:nvPr>
        </p:nvSpPr>
        <p:spPr/>
        <p:txBody>
          <a:bodyPr/>
          <a:lstStyle/>
          <a:p>
            <a:fld id="{FBADFAF7-D617-4845-94AC-FBE25535612F}" type="slidenum">
              <a:rPr lang="en-US" smtClean="0"/>
              <a:t>12</a:t>
            </a:fld>
            <a:endParaRPr lang="en-US" dirty="0"/>
          </a:p>
        </p:txBody>
      </p:sp>
    </p:spTree>
    <p:extLst>
      <p:ext uri="{BB962C8B-B14F-4D97-AF65-F5344CB8AC3E}">
        <p14:creationId xmlns:p14="http://schemas.microsoft.com/office/powerpoint/2010/main" val="1422840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same example, we can instead have a more specific CMF that targets the runoff the road crashes.</a:t>
            </a:r>
          </a:p>
        </p:txBody>
      </p:sp>
      <p:sp>
        <p:nvSpPr>
          <p:cNvPr id="4" name="Slide Number Placeholder 3"/>
          <p:cNvSpPr>
            <a:spLocks noGrp="1"/>
          </p:cNvSpPr>
          <p:nvPr>
            <p:ph type="sldNum" sz="quarter" idx="10"/>
          </p:nvPr>
        </p:nvSpPr>
        <p:spPr/>
        <p:txBody>
          <a:bodyPr/>
          <a:lstStyle/>
          <a:p>
            <a:fld id="{BF0701A2-472C-46E7-9C42-0AB74E886525}" type="slidenum">
              <a:rPr lang="en-US" smtClean="0"/>
              <a:t>13</a:t>
            </a:fld>
            <a:endParaRPr lang="en-US"/>
          </a:p>
        </p:txBody>
      </p:sp>
    </p:spTree>
    <p:extLst>
      <p:ext uri="{BB962C8B-B14F-4D97-AF65-F5344CB8AC3E}">
        <p14:creationId xmlns:p14="http://schemas.microsoft.com/office/powerpoint/2010/main" val="1701004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Allows WisDOT to be more targeted with improvements</a:t>
            </a:r>
          </a:p>
        </p:txBody>
      </p:sp>
      <p:sp>
        <p:nvSpPr>
          <p:cNvPr id="4" name="Slide Number Placeholder 3"/>
          <p:cNvSpPr>
            <a:spLocks noGrp="1"/>
          </p:cNvSpPr>
          <p:nvPr>
            <p:ph type="sldNum" sz="quarter" idx="10"/>
          </p:nvPr>
        </p:nvSpPr>
        <p:spPr/>
        <p:txBody>
          <a:bodyPr/>
          <a:lstStyle/>
          <a:p>
            <a:fld id="{FBADFAF7-D617-4845-94AC-FBE25535612F}" type="slidenum">
              <a:rPr lang="en-US" smtClean="0"/>
              <a:t>14</a:t>
            </a:fld>
            <a:endParaRPr lang="en-US" dirty="0"/>
          </a:p>
        </p:txBody>
      </p:sp>
    </p:spTree>
    <p:extLst>
      <p:ext uri="{BB962C8B-B14F-4D97-AF65-F5344CB8AC3E}">
        <p14:creationId xmlns:p14="http://schemas.microsoft.com/office/powerpoint/2010/main" val="394559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CMF Clearinghouse is my go-to for CMFs. If they don’t have one, I usually reach out to our university partners to see if they have any information regarding the topic of interest. The TOPS lab has also worked with us to develop Wisconsin specific CMFs.</a:t>
            </a:r>
          </a:p>
          <a:p>
            <a:r>
              <a:rPr lang="en-US" dirty="0"/>
              <a:t>NHI has a very informational course called “Developing Quality CMFs” that has helped me greatly when reviewing CMF studies.</a:t>
            </a:r>
          </a:p>
          <a:p>
            <a:endParaRPr lang="en-US" dirty="0"/>
          </a:p>
          <a:p>
            <a:endParaRPr lang="en-US" dirty="0"/>
          </a:p>
        </p:txBody>
      </p:sp>
      <p:sp>
        <p:nvSpPr>
          <p:cNvPr id="4" name="Slide Number Placeholder 3"/>
          <p:cNvSpPr>
            <a:spLocks noGrp="1"/>
          </p:cNvSpPr>
          <p:nvPr>
            <p:ph type="sldNum" sz="quarter" idx="10"/>
          </p:nvPr>
        </p:nvSpPr>
        <p:spPr/>
        <p:txBody>
          <a:bodyPr/>
          <a:lstStyle/>
          <a:p>
            <a:fld id="{2BD50CA3-2EE0-40A7-9F1C-1DCC38C765B6}" type="slidenum">
              <a:rPr lang="en-US" smtClean="0"/>
              <a:t>16</a:t>
            </a:fld>
            <a:endParaRPr lang="en-US"/>
          </a:p>
        </p:txBody>
      </p:sp>
    </p:spTree>
    <p:extLst>
      <p:ext uri="{BB962C8B-B14F-4D97-AF65-F5344CB8AC3E}">
        <p14:creationId xmlns:p14="http://schemas.microsoft.com/office/powerpoint/2010/main" val="115246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1737B0-C3C0-4CF6-86E1-2B62E1330791}" type="slidenum">
              <a:rPr lang="en-US" smtClean="0"/>
              <a:t>2</a:t>
            </a:fld>
            <a:endParaRPr lang="en-US" dirty="0"/>
          </a:p>
        </p:txBody>
      </p:sp>
    </p:spTree>
    <p:extLst>
      <p:ext uri="{BB962C8B-B14F-4D97-AF65-F5344CB8AC3E}">
        <p14:creationId xmlns:p14="http://schemas.microsoft.com/office/powerpoint/2010/main" val="1685771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A3688F50-7C5E-4630-BBD8-8950DF35ABB8}" type="slidenum">
              <a:rPr lang="en-US" smtClean="0"/>
              <a:t>3</a:t>
            </a:fld>
            <a:endParaRPr lang="en-US"/>
          </a:p>
        </p:txBody>
      </p:sp>
    </p:spTree>
    <p:extLst>
      <p:ext uri="{BB962C8B-B14F-4D97-AF65-F5344CB8AC3E}">
        <p14:creationId xmlns:p14="http://schemas.microsoft.com/office/powerpoint/2010/main" val="739483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 takeaway – primarily use IHSDM for analysis</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
        <p:nvSpPr>
          <p:cNvPr id="7" name="Header Placeholder 6">
            <a:extLst>
              <a:ext uri="{FF2B5EF4-FFF2-40B4-BE49-F238E27FC236}">
                <a16:creationId xmlns:a16="http://schemas.microsoft.com/office/drawing/2014/main" id="{70EE95E9-234F-4EDD-9432-EADEB512DE41}"/>
              </a:ext>
            </a:extLst>
          </p:cNvPr>
          <p:cNvSpPr>
            <a:spLocks noGrp="1"/>
          </p:cNvSpPr>
          <p:nvPr>
            <p:ph type="hdr" sz="quarter" idx="13"/>
          </p:nvPr>
        </p:nvSpPr>
        <p:spPr/>
        <p:txBody>
          <a:bodyPr/>
          <a:lstStyle/>
          <a:p>
            <a:r>
              <a:rPr lang="en-US"/>
              <a:t>IHSDM and WisDOT Safety Analyses</a:t>
            </a:r>
          </a:p>
        </p:txBody>
      </p:sp>
      <p:sp>
        <p:nvSpPr>
          <p:cNvPr id="8" name="Date Placeholder 7">
            <a:extLst>
              <a:ext uri="{FF2B5EF4-FFF2-40B4-BE49-F238E27FC236}">
                <a16:creationId xmlns:a16="http://schemas.microsoft.com/office/drawing/2014/main" id="{30710B90-6D97-4FC6-A752-F05070A26E8A}"/>
              </a:ext>
            </a:extLst>
          </p:cNvPr>
          <p:cNvSpPr>
            <a:spLocks noGrp="1"/>
          </p:cNvSpPr>
          <p:nvPr>
            <p:ph type="dt" idx="14"/>
          </p:nvPr>
        </p:nvSpPr>
        <p:spPr/>
        <p:txBody>
          <a:bodyPr/>
          <a:lstStyle/>
          <a:p>
            <a:fld id="{C034E49A-5846-4F04-8608-02D9DAE0AA4B}" type="datetime1">
              <a:rPr lang="en-US" smtClean="0"/>
              <a:t>12/7/2021</a:t>
            </a:fld>
            <a:endParaRPr lang="en-US"/>
          </a:p>
        </p:txBody>
      </p:sp>
    </p:spTree>
    <p:extLst>
      <p:ext uri="{BB962C8B-B14F-4D97-AF65-F5344CB8AC3E}">
        <p14:creationId xmlns:p14="http://schemas.microsoft.com/office/powerpoint/2010/main" val="1574922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baseline="0" dirty="0"/>
              <a:t>IHSDM will not limit the number of CMFs a user can input, WisDOT policy limits the number of </a:t>
            </a:r>
            <a:r>
              <a:rPr lang="en-US" sz="1050" u="sng" baseline="0" dirty="0"/>
              <a:t>treatments</a:t>
            </a:r>
            <a:r>
              <a:rPr lang="en-US" sz="1050" u="none" baseline="0" dirty="0"/>
              <a:t> to 2</a:t>
            </a:r>
            <a:endParaRPr lang="en-US" sz="1050" baseline="0" dirty="0"/>
          </a:p>
          <a:p>
            <a:pPr marL="171450" indent="-171450">
              <a:buFont typeface="Arial" panose="020B0604020202020204" pitchFamily="34" charset="0"/>
              <a:buChar char="•"/>
            </a:pPr>
            <a:r>
              <a:rPr lang="en-US" sz="1050" baseline="0" dirty="0"/>
              <a:t>Policy is in Chapter 12 of the Traffic Engineering, Operations, and Safety Manual (TEOpS)</a:t>
            </a:r>
          </a:p>
          <a:p>
            <a:pPr marL="171450" indent="-171450">
              <a:buFont typeface="Arial" panose="020B0604020202020204" pitchFamily="34" charset="0"/>
              <a:buChar char="•"/>
            </a:pPr>
            <a:r>
              <a:rPr lang="en-US" sz="1050" u="none" baseline="0" dirty="0"/>
              <a:t>IHSDM does not have a way to store CMFs, will need to enter CMFs for each project separately</a:t>
            </a:r>
          </a:p>
          <a:p>
            <a:pPr marL="171450" indent="-171450">
              <a:buFont typeface="Arial" panose="020B0604020202020204" pitchFamily="34" charset="0"/>
              <a:buChar char="•"/>
            </a:pPr>
            <a:r>
              <a:rPr lang="en-US" sz="1050" u="none" baseline="0" dirty="0"/>
              <a:t>If two treatments target the same crashes (type, severity, location) they are not independent of one another</a:t>
            </a:r>
            <a:endParaRPr lang="en-US" sz="1050" baseline="0" dirty="0"/>
          </a:p>
        </p:txBody>
      </p:sp>
      <p:sp>
        <p:nvSpPr>
          <p:cNvPr id="4" name="Slide Number Placeholder 3"/>
          <p:cNvSpPr>
            <a:spLocks noGrp="1"/>
          </p:cNvSpPr>
          <p:nvPr>
            <p:ph type="sldNum" sz="quarter" idx="10"/>
          </p:nvPr>
        </p:nvSpPr>
        <p:spPr/>
        <p:txBody>
          <a:bodyPr/>
          <a:lstStyle/>
          <a:p>
            <a:fld id="{BF0701A2-472C-46E7-9C42-0AB74E886525}" type="slidenum">
              <a:rPr lang="en-US" smtClean="0"/>
              <a:t>6</a:t>
            </a:fld>
            <a:endParaRPr lang="en-US"/>
          </a:p>
        </p:txBody>
      </p:sp>
    </p:spTree>
    <p:extLst>
      <p:ext uri="{BB962C8B-B14F-4D97-AF65-F5344CB8AC3E}">
        <p14:creationId xmlns:p14="http://schemas.microsoft.com/office/powerpoint/2010/main" val="2631142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2-lane curve experiencing ROR crashes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Add shoulder rumble strips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Add HFST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Could add more treatments, but won’t include CMFs due to uncertainty of combining multiple treatments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Treatments are not independent, they overlap</a:t>
            </a:r>
          </a:p>
          <a:p>
            <a:endParaRPr lang="en-US" dirty="0"/>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A3688F50-7C5E-4630-BBD8-8950DF35ABB8}" type="slidenum">
              <a:rPr lang="en-US" smtClean="0"/>
              <a:t>7</a:t>
            </a:fld>
            <a:endParaRPr lang="en-US"/>
          </a:p>
        </p:txBody>
      </p:sp>
    </p:spTree>
    <p:extLst>
      <p:ext uri="{BB962C8B-B14F-4D97-AF65-F5344CB8AC3E}">
        <p14:creationId xmlns:p14="http://schemas.microsoft.com/office/powerpoint/2010/main" val="4082336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means we need to do a little work before entering in values to IHSDM since IHSDM assumes independence. WisDOT uses either the Dominant Common Residuals Method or the Dominant Effect Method, depending on the CMF values.</a:t>
            </a:r>
          </a:p>
        </p:txBody>
      </p:sp>
      <p:sp>
        <p:nvSpPr>
          <p:cNvPr id="4" name="Slide Number Placeholder 3"/>
          <p:cNvSpPr>
            <a:spLocks noGrp="1"/>
          </p:cNvSpPr>
          <p:nvPr>
            <p:ph type="sldNum" sz="quarter" idx="10"/>
          </p:nvPr>
        </p:nvSpPr>
        <p:spPr/>
        <p:txBody>
          <a:bodyPr/>
          <a:lstStyle/>
          <a:p>
            <a:fld id="{FBADFAF7-D617-4845-94AC-FBE25535612F}" type="slidenum">
              <a:rPr lang="en-US" smtClean="0"/>
              <a:t>8</a:t>
            </a:fld>
            <a:endParaRPr lang="en-US" dirty="0"/>
          </a:p>
        </p:txBody>
      </p:sp>
    </p:spTree>
    <p:extLst>
      <p:ext uri="{BB962C8B-B14F-4D97-AF65-F5344CB8AC3E}">
        <p14:creationId xmlns:p14="http://schemas.microsoft.com/office/powerpoint/2010/main" val="2774965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01A2-472C-46E7-9C42-0AB74E886525}" type="slidenum">
              <a:rPr lang="en-US" smtClean="0"/>
              <a:t>9</a:t>
            </a:fld>
            <a:endParaRPr lang="en-US"/>
          </a:p>
        </p:txBody>
      </p:sp>
    </p:spTree>
    <p:extLst>
      <p:ext uri="{BB962C8B-B14F-4D97-AF65-F5344CB8AC3E}">
        <p14:creationId xmlns:p14="http://schemas.microsoft.com/office/powerpoint/2010/main" val="2511376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01A2-472C-46E7-9C42-0AB74E886525}" type="slidenum">
              <a:rPr lang="en-US" smtClean="0"/>
              <a:t>10</a:t>
            </a:fld>
            <a:endParaRPr lang="en-US"/>
          </a:p>
        </p:txBody>
      </p:sp>
    </p:spTree>
    <p:extLst>
      <p:ext uri="{BB962C8B-B14F-4D97-AF65-F5344CB8AC3E}">
        <p14:creationId xmlns:p14="http://schemas.microsoft.com/office/powerpoint/2010/main" val="2738171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tif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587376"/>
            <a:ext cx="10363200" cy="1470025"/>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828800" y="2289176"/>
            <a:ext cx="8534400" cy="1216025"/>
          </a:xfrm>
        </p:spPr>
        <p:txBody>
          <a:bodyPr/>
          <a:lstStyle>
            <a:lvl1pPr marL="0" indent="0" algn="ctr">
              <a:buFontTx/>
              <a:buNone/>
              <a:defRPr/>
            </a:lvl1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fld id="{65B8DF10-0A02-48F5-8758-6AEDAFE6D0E3}" type="slidenum">
              <a:rPr lang="en-US"/>
              <a:pPr>
                <a:defRPr/>
              </a:pPr>
              <a:t>‹#›</a:t>
            </a:fld>
            <a:endParaRPr lang="en-US" dirty="0"/>
          </a:p>
        </p:txBody>
      </p:sp>
    </p:spTree>
    <p:extLst>
      <p:ext uri="{BB962C8B-B14F-4D97-AF65-F5344CB8AC3E}">
        <p14:creationId xmlns:p14="http://schemas.microsoft.com/office/powerpoint/2010/main" val="91869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3CFD642-4E2D-414A-B7BC-8D9BE30B5847}" type="slidenum">
              <a:rPr lang="en-US"/>
              <a:pPr>
                <a:defRPr/>
              </a:pPr>
              <a:t>‹#›</a:t>
            </a:fld>
            <a:endParaRPr lang="en-US" dirty="0"/>
          </a:p>
        </p:txBody>
      </p:sp>
    </p:spTree>
    <p:extLst>
      <p:ext uri="{BB962C8B-B14F-4D97-AF65-F5344CB8AC3E}">
        <p14:creationId xmlns:p14="http://schemas.microsoft.com/office/powerpoint/2010/main" val="104879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15F9433-5FF0-49D9-A9FE-65FE75CC300F}" type="slidenum">
              <a:rPr lang="en-US"/>
              <a:pPr>
                <a:defRPr/>
              </a:pPr>
              <a:t>‹#›</a:t>
            </a:fld>
            <a:endParaRPr lang="en-US" dirty="0"/>
          </a:p>
        </p:txBody>
      </p:sp>
    </p:spTree>
    <p:extLst>
      <p:ext uri="{BB962C8B-B14F-4D97-AF65-F5344CB8AC3E}">
        <p14:creationId xmlns:p14="http://schemas.microsoft.com/office/powerpoint/2010/main" val="1109893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E0AE773-59CE-49AB-A917-4AEFE835C87C}" type="slidenum">
              <a:rPr lang="en-US"/>
              <a:pPr>
                <a:defRPr/>
              </a:pPr>
              <a:t>‹#›</a:t>
            </a:fld>
            <a:endParaRPr lang="en-US" dirty="0"/>
          </a:p>
        </p:txBody>
      </p:sp>
    </p:spTree>
    <p:extLst>
      <p:ext uri="{BB962C8B-B14F-4D97-AF65-F5344CB8AC3E}">
        <p14:creationId xmlns:p14="http://schemas.microsoft.com/office/powerpoint/2010/main" val="1470937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C258459-B14F-4514-B4B8-7EC1F9CD98D8}" type="slidenum">
              <a:rPr lang="en-US"/>
              <a:pPr>
                <a:defRPr/>
              </a:pPr>
              <a:t>‹#›</a:t>
            </a:fld>
            <a:endParaRPr lang="en-US" dirty="0"/>
          </a:p>
        </p:txBody>
      </p:sp>
    </p:spTree>
    <p:extLst>
      <p:ext uri="{BB962C8B-B14F-4D97-AF65-F5344CB8AC3E}">
        <p14:creationId xmlns:p14="http://schemas.microsoft.com/office/powerpoint/2010/main" val="167889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descr="Shape&#10;&#10;Description automatically generated">
            <a:extLst>
              <a:ext uri="{FF2B5EF4-FFF2-40B4-BE49-F238E27FC236}">
                <a16:creationId xmlns:a16="http://schemas.microsoft.com/office/drawing/2014/main" id="{57C15FA9-5496-DC4B-B312-EA9226F96C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290" y="-76200"/>
            <a:ext cx="12280490" cy="9377828"/>
          </a:xfrm>
          <a:prstGeom prst="rect">
            <a:avLst/>
          </a:prstGeom>
        </p:spPr>
      </p:pic>
      <p:pic>
        <p:nvPicPr>
          <p:cNvPr id="7" name="Picture 6">
            <a:extLst>
              <a:ext uri="{FF2B5EF4-FFF2-40B4-BE49-F238E27FC236}">
                <a16:creationId xmlns:a16="http://schemas.microsoft.com/office/drawing/2014/main" id="{E68804EB-59A4-744B-B8EE-9EB520FA87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342" y="6210713"/>
            <a:ext cx="12384742" cy="685800"/>
          </a:xfrm>
          <a:prstGeom prst="rect">
            <a:avLst/>
          </a:prstGeom>
        </p:spPr>
      </p:pic>
      <p:sp>
        <p:nvSpPr>
          <p:cNvPr id="2" name="Title 1">
            <a:extLst>
              <a:ext uri="{FF2B5EF4-FFF2-40B4-BE49-F238E27FC236}">
                <a16:creationId xmlns:a16="http://schemas.microsoft.com/office/drawing/2014/main" id="{1F643449-5CDF-634A-BEBB-46E54DF3E4B7}"/>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CEA6E12-65AE-DD4E-8E03-1A50EC102A40}"/>
              </a:ext>
            </a:extLst>
          </p:cNvPr>
          <p:cNvSpPr>
            <a:spLocks noGrp="1"/>
          </p:cNvSpPr>
          <p:nvPr>
            <p:ph type="sldNum" sz="quarter" idx="10"/>
          </p:nvPr>
        </p:nvSpPr>
        <p:spPr/>
        <p:txBody>
          <a:bodyPr/>
          <a:lstStyle/>
          <a:p>
            <a:pPr>
              <a:defRPr/>
            </a:pPr>
            <a:fld id="{162F0EAE-8ED3-454F-A1AB-15236E3D21FD}" type="slidenum">
              <a:rPr lang="en-US" smtClean="0"/>
              <a:pPr>
                <a:defRPr/>
              </a:pPr>
              <a:t>‹#›</a:t>
            </a:fld>
            <a:endParaRPr lang="en-US" dirty="0"/>
          </a:p>
        </p:txBody>
      </p:sp>
      <p:pic>
        <p:nvPicPr>
          <p:cNvPr id="6" name="Picture 5">
            <a:extLst>
              <a:ext uri="{FF2B5EF4-FFF2-40B4-BE49-F238E27FC236}">
                <a16:creationId xmlns:a16="http://schemas.microsoft.com/office/drawing/2014/main" id="{99FED4AD-A878-E64F-98BF-7A79322A0A35}"/>
              </a:ext>
            </a:extLst>
          </p:cNvPr>
          <p:cNvPicPr>
            <a:picLocks noChangeAspect="1"/>
          </p:cNvPicPr>
          <p:nvPr userDrawn="1"/>
        </p:nvPicPr>
        <p:blipFill>
          <a:blip r:embed="rId4"/>
          <a:stretch>
            <a:fillRect/>
          </a:stretch>
        </p:blipFill>
        <p:spPr>
          <a:xfrm>
            <a:off x="10972800" y="6324600"/>
            <a:ext cx="1066800" cy="426720"/>
          </a:xfrm>
          <a:prstGeom prst="rect">
            <a:avLst/>
          </a:prstGeom>
        </p:spPr>
      </p:pic>
    </p:spTree>
    <p:extLst>
      <p:ext uri="{BB962C8B-B14F-4D97-AF65-F5344CB8AC3E}">
        <p14:creationId xmlns:p14="http://schemas.microsoft.com/office/powerpoint/2010/main" val="202760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5FCF166-1B79-4625-8B36-6B0AFCCA2B0C}" type="slidenum">
              <a:rPr lang="en-US"/>
              <a:pPr>
                <a:defRPr/>
              </a:pPr>
              <a:t>‹#›</a:t>
            </a:fld>
            <a:endParaRPr lang="en-US" dirty="0"/>
          </a:p>
        </p:txBody>
      </p:sp>
      <p:pic>
        <p:nvPicPr>
          <p:cNvPr id="5" name="Picture 4">
            <a:extLst>
              <a:ext uri="{FF2B5EF4-FFF2-40B4-BE49-F238E27FC236}">
                <a16:creationId xmlns:a16="http://schemas.microsoft.com/office/drawing/2014/main" id="{36D0A6C6-A332-9B4B-9EBB-25B1F6F2C2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342" y="6210713"/>
            <a:ext cx="12384742" cy="685800"/>
          </a:xfrm>
          <a:prstGeom prst="rect">
            <a:avLst/>
          </a:prstGeom>
        </p:spPr>
      </p:pic>
      <p:pic>
        <p:nvPicPr>
          <p:cNvPr id="6" name="Picture 5">
            <a:extLst>
              <a:ext uri="{FF2B5EF4-FFF2-40B4-BE49-F238E27FC236}">
                <a16:creationId xmlns:a16="http://schemas.microsoft.com/office/drawing/2014/main" id="{430BB8E6-8177-494E-8DD4-0CC51A0E956C}"/>
              </a:ext>
            </a:extLst>
          </p:cNvPr>
          <p:cNvPicPr>
            <a:picLocks noChangeAspect="1"/>
          </p:cNvPicPr>
          <p:nvPr userDrawn="1"/>
        </p:nvPicPr>
        <p:blipFill>
          <a:blip r:embed="rId3"/>
          <a:stretch>
            <a:fillRect/>
          </a:stretch>
        </p:blipFill>
        <p:spPr>
          <a:xfrm>
            <a:off x="10972800" y="6324600"/>
            <a:ext cx="1066800" cy="426720"/>
          </a:xfrm>
          <a:prstGeom prst="rect">
            <a:avLst/>
          </a:prstGeom>
        </p:spPr>
      </p:pic>
    </p:spTree>
    <p:extLst>
      <p:ext uri="{BB962C8B-B14F-4D97-AF65-F5344CB8AC3E}">
        <p14:creationId xmlns:p14="http://schemas.microsoft.com/office/powerpoint/2010/main" val="3166884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B2D42-322D-EA48-B4B0-1FFC28E30E8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2FD9D1C-0DB8-A44A-A90F-651A9D910702}"/>
              </a:ext>
            </a:extLst>
          </p:cNvPr>
          <p:cNvSpPr>
            <a:spLocks noGrp="1"/>
          </p:cNvSpPr>
          <p:nvPr>
            <p:ph type="sldNum" sz="quarter" idx="10"/>
          </p:nvPr>
        </p:nvSpPr>
        <p:spPr/>
        <p:txBody>
          <a:bodyPr/>
          <a:lstStyle/>
          <a:p>
            <a:pPr>
              <a:defRPr/>
            </a:pPr>
            <a:fld id="{162F0EAE-8ED3-454F-A1AB-15236E3D21FD}" type="slidenum">
              <a:rPr lang="en-US" smtClean="0"/>
              <a:pPr>
                <a:defRPr/>
              </a:pPr>
              <a:t>‹#›</a:t>
            </a:fld>
            <a:endParaRPr lang="en-US" dirty="0"/>
          </a:p>
        </p:txBody>
      </p:sp>
    </p:spTree>
    <p:extLst>
      <p:ext uri="{BB962C8B-B14F-4D97-AF65-F5344CB8AC3E}">
        <p14:creationId xmlns:p14="http://schemas.microsoft.com/office/powerpoint/2010/main" val="51062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8A20D4B-900B-4BAE-9AD0-9B5FC1E0B642}" type="slidenum">
              <a:rPr lang="en-US"/>
              <a:pPr>
                <a:defRPr/>
              </a:pPr>
              <a:t>‹#›</a:t>
            </a:fld>
            <a:endParaRPr lang="en-US" dirty="0"/>
          </a:p>
        </p:txBody>
      </p:sp>
    </p:spTree>
    <p:extLst>
      <p:ext uri="{BB962C8B-B14F-4D97-AF65-F5344CB8AC3E}">
        <p14:creationId xmlns:p14="http://schemas.microsoft.com/office/powerpoint/2010/main" val="3901851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06053F7C-E91F-4094-8288-F3CE66645228}" type="slidenum">
              <a:rPr lang="en-US"/>
              <a:pPr>
                <a:defRPr/>
              </a:pPr>
              <a:t>‹#›</a:t>
            </a:fld>
            <a:endParaRPr lang="en-US" dirty="0"/>
          </a:p>
        </p:txBody>
      </p:sp>
    </p:spTree>
    <p:extLst>
      <p:ext uri="{BB962C8B-B14F-4D97-AF65-F5344CB8AC3E}">
        <p14:creationId xmlns:p14="http://schemas.microsoft.com/office/powerpoint/2010/main" val="6749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70C830D5-AEC0-4348-A2FB-FEF323BAD391}" type="slidenum">
              <a:rPr lang="en-US"/>
              <a:pPr>
                <a:defRPr/>
              </a:pPr>
              <a:t>‹#›</a:t>
            </a:fld>
            <a:endParaRPr lang="en-US" dirty="0"/>
          </a:p>
        </p:txBody>
      </p:sp>
    </p:spTree>
    <p:extLst>
      <p:ext uri="{BB962C8B-B14F-4D97-AF65-F5344CB8AC3E}">
        <p14:creationId xmlns:p14="http://schemas.microsoft.com/office/powerpoint/2010/main" val="319137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336C0A6-B73B-4871-836B-BDE02CF20217}" type="slidenum">
              <a:rPr lang="en-US"/>
              <a:pPr>
                <a:defRPr/>
              </a:pPr>
              <a:t>‹#›</a:t>
            </a:fld>
            <a:endParaRPr lang="en-US" dirty="0"/>
          </a:p>
        </p:txBody>
      </p:sp>
    </p:spTree>
    <p:extLst>
      <p:ext uri="{BB962C8B-B14F-4D97-AF65-F5344CB8AC3E}">
        <p14:creationId xmlns:p14="http://schemas.microsoft.com/office/powerpoint/2010/main" val="356710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252D5C1-F35B-438A-B0B4-704CABC5A268}" type="slidenum">
              <a:rPr lang="en-US"/>
              <a:pPr>
                <a:defRPr/>
              </a:pPr>
              <a:t>‹#›</a:t>
            </a:fld>
            <a:endParaRPr lang="en-US" dirty="0"/>
          </a:p>
        </p:txBody>
      </p:sp>
    </p:spTree>
    <p:extLst>
      <p:ext uri="{BB962C8B-B14F-4D97-AF65-F5344CB8AC3E}">
        <p14:creationId xmlns:p14="http://schemas.microsoft.com/office/powerpoint/2010/main" val="49674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62F0EAE-8ED3-454F-A1AB-15236E3D21F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45" r:id="rId3"/>
    <p:sldLayoutId id="2147483857"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Kevinm.scopoline@dot.wi.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152400"/>
            <a:ext cx="10972800" cy="3276600"/>
          </a:xfrm>
        </p:spPr>
        <p:txBody>
          <a:bodyPr/>
          <a:lstStyle/>
          <a:p>
            <a:pPr eaLnBrk="1" hangingPunct="1"/>
            <a:r>
              <a:rPr lang="en-US" sz="7200" b="1" i="1" dirty="0">
                <a:solidFill>
                  <a:schemeClr val="bg1"/>
                </a:solidFill>
                <a:latin typeface="Lato" panose="020F0502020204030203" pitchFamily="34" charset="77"/>
              </a:rPr>
              <a:t>WisDOT’s experience using CMFs in DDSA</a:t>
            </a:r>
            <a:endParaRPr lang="en-US" sz="1200" i="1" dirty="0">
              <a:solidFill>
                <a:schemeClr val="bg1"/>
              </a:solidFill>
              <a:latin typeface="Lato" panose="020F0502020204030203" pitchFamily="34" charset="77"/>
            </a:endParaRPr>
          </a:p>
        </p:txBody>
      </p:sp>
      <p:sp>
        <p:nvSpPr>
          <p:cNvPr id="3" name="Text Placeholder 4">
            <a:extLst>
              <a:ext uri="{FF2B5EF4-FFF2-40B4-BE49-F238E27FC236}">
                <a16:creationId xmlns:a16="http://schemas.microsoft.com/office/drawing/2014/main" id="{0CBF05BA-8D44-4A6D-8CAF-2DF0BE627BBA}"/>
              </a:ext>
            </a:extLst>
          </p:cNvPr>
          <p:cNvSpPr txBox="1">
            <a:spLocks/>
          </p:cNvSpPr>
          <p:nvPr/>
        </p:nvSpPr>
        <p:spPr>
          <a:xfrm>
            <a:off x="1981200" y="4904740"/>
            <a:ext cx="8229600" cy="124178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kern="0" dirty="0">
                <a:solidFill>
                  <a:srgbClr val="D8B846"/>
                </a:solidFill>
              </a:rPr>
              <a:t>Kevin M. Scopoline</a:t>
            </a:r>
          </a:p>
          <a:p>
            <a:pPr marL="0" indent="0" algn="ctr">
              <a:buNone/>
            </a:pPr>
            <a:r>
              <a:rPr lang="en-US" kern="0" dirty="0">
                <a:solidFill>
                  <a:srgbClr val="D8B846"/>
                </a:solidFill>
              </a:rPr>
              <a:t>Traffic Safety Engineer, Wisconsin DOT</a:t>
            </a:r>
          </a:p>
          <a:p>
            <a:pPr marL="0" indent="0" algn="ctr">
              <a:buNone/>
            </a:pPr>
            <a:endParaRPr lang="en-US" kern="0" dirty="0">
              <a:solidFill>
                <a:srgbClr val="D8B846"/>
              </a:solidFill>
            </a:endParaRPr>
          </a:p>
        </p:txBody>
      </p:sp>
      <p:sp>
        <p:nvSpPr>
          <p:cNvPr id="4" name="Text Placeholder 12">
            <a:extLst>
              <a:ext uri="{FF2B5EF4-FFF2-40B4-BE49-F238E27FC236}">
                <a16:creationId xmlns:a16="http://schemas.microsoft.com/office/drawing/2014/main" id="{3FC8417F-AAB5-4E6C-A518-BA261464820A}"/>
              </a:ext>
            </a:extLst>
          </p:cNvPr>
          <p:cNvSpPr txBox="1">
            <a:spLocks/>
          </p:cNvSpPr>
          <p:nvPr/>
        </p:nvSpPr>
        <p:spPr>
          <a:xfrm>
            <a:off x="1981200" y="3412375"/>
            <a:ext cx="8229600" cy="147574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kern="0" dirty="0">
                <a:solidFill>
                  <a:schemeClr val="bg1"/>
                </a:solidFill>
              </a:rPr>
              <a:t>CMF Clearinghouse Annual Webinar </a:t>
            </a:r>
          </a:p>
          <a:p>
            <a:pPr marL="0" indent="0" algn="ctr">
              <a:buNone/>
            </a:pPr>
            <a:r>
              <a:rPr lang="en-US" sz="2400" kern="0" dirty="0">
                <a:solidFill>
                  <a:schemeClr val="bg1"/>
                </a:solidFill>
              </a:rPr>
              <a:t>December 8</a:t>
            </a:r>
            <a:r>
              <a:rPr lang="en-US" sz="2400" kern="0" baseline="30000" dirty="0">
                <a:solidFill>
                  <a:schemeClr val="bg1"/>
                </a:solidFill>
              </a:rPr>
              <a:t>th</a:t>
            </a:r>
            <a:r>
              <a:rPr lang="en-US" sz="2400" kern="0" dirty="0">
                <a:solidFill>
                  <a:schemeClr val="bg1"/>
                </a:solidFill>
              </a:rPr>
              <a:t>, 2021</a:t>
            </a:r>
          </a:p>
          <a:p>
            <a:pPr marL="0" indent="0" algn="ctr">
              <a:buNone/>
            </a:pPr>
            <a:endParaRPr lang="en-US"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241C20AD-00D0-49FB-B649-289FA824C724}"/>
              </a:ext>
            </a:extLst>
          </p:cNvPr>
          <p:cNvPicPr>
            <a:picLocks noChangeAspect="1"/>
          </p:cNvPicPr>
          <p:nvPr/>
        </p:nvPicPr>
        <p:blipFill>
          <a:blip r:embed="rId3"/>
          <a:stretch>
            <a:fillRect/>
          </a:stretch>
        </p:blipFill>
        <p:spPr>
          <a:xfrm>
            <a:off x="443335" y="3796154"/>
            <a:ext cx="7848278" cy="1379917"/>
          </a:xfrm>
          <a:prstGeom prst="rect">
            <a:avLst/>
          </a:prstGeom>
        </p:spPr>
      </p:pic>
      <p:sp>
        <p:nvSpPr>
          <p:cNvPr id="2" name="Title 1">
            <a:extLst>
              <a:ext uri="{FF2B5EF4-FFF2-40B4-BE49-F238E27FC236}">
                <a16:creationId xmlns:a16="http://schemas.microsoft.com/office/drawing/2014/main" id="{B2EE3ED3-31D1-47AF-AC55-BE747C6CE885}"/>
              </a:ext>
            </a:extLst>
          </p:cNvPr>
          <p:cNvSpPr>
            <a:spLocks noGrp="1"/>
          </p:cNvSpPr>
          <p:nvPr>
            <p:ph type="title"/>
          </p:nvPr>
        </p:nvSpPr>
        <p:spPr/>
        <p:txBody>
          <a:bodyPr/>
          <a:lstStyle/>
          <a:p>
            <a:r>
              <a:rPr lang="en-US" dirty="0">
                <a:solidFill>
                  <a:schemeClr val="bg1"/>
                </a:solidFill>
              </a:rPr>
              <a:t>SCP CMF Use</a:t>
            </a:r>
          </a:p>
        </p:txBody>
      </p:sp>
      <p:sp>
        <p:nvSpPr>
          <p:cNvPr id="26" name="Content Placeholder 3">
            <a:extLst>
              <a:ext uri="{FF2B5EF4-FFF2-40B4-BE49-F238E27FC236}">
                <a16:creationId xmlns:a16="http://schemas.microsoft.com/office/drawing/2014/main" id="{3A3BBA21-1BDE-433B-A6C0-D291796CF420}"/>
              </a:ext>
            </a:extLst>
          </p:cNvPr>
          <p:cNvSpPr txBox="1">
            <a:spLocks/>
          </p:cNvSpPr>
          <p:nvPr/>
        </p:nvSpPr>
        <p:spPr>
          <a:xfrm>
            <a:off x="2123407" y="5210730"/>
            <a:ext cx="7886700" cy="1416883"/>
          </a:xfrm>
          <a:prstGeom prst="rect">
            <a:avLst/>
          </a:prstGeom>
        </p:spPr>
        <p:txBody>
          <a:bodyPr/>
          <a:lstStyle>
            <a:lvl1pPr marL="228600" indent="-228600" algn="l" defTabSz="914400" rtl="0" eaLnBrk="1" latinLnBrk="0" hangingPunct="1">
              <a:lnSpc>
                <a:spcPct val="90000"/>
              </a:lnSpc>
              <a:spcBef>
                <a:spcPts val="0"/>
              </a:spcBef>
              <a:buFont typeface="Arial" panose="020B0604020202020204" pitchFamily="34" charset="0"/>
              <a:buChar char="•"/>
              <a:defRPr sz="2800" kern="1200" baseline="0">
                <a:solidFill>
                  <a:schemeClr val="bg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baseline="0">
                <a:solidFill>
                  <a:srgbClr val="DCC070"/>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baseline="0">
                <a:solidFill>
                  <a:srgbClr val="D8B85E"/>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CMF = 0.76 for KABC and PDO crashes</a:t>
            </a:r>
          </a:p>
          <a:p>
            <a:r>
              <a:rPr lang="en-US" dirty="0"/>
              <a:t>CMF is entered into IHSDM for length of curve</a:t>
            </a:r>
          </a:p>
        </p:txBody>
      </p:sp>
      <p:sp>
        <p:nvSpPr>
          <p:cNvPr id="20" name="Content Placeholder 3">
            <a:extLst>
              <a:ext uri="{FF2B5EF4-FFF2-40B4-BE49-F238E27FC236}">
                <a16:creationId xmlns:a16="http://schemas.microsoft.com/office/drawing/2014/main" id="{3302DD9A-C423-4F64-8DB7-3411477819EE}"/>
              </a:ext>
            </a:extLst>
          </p:cNvPr>
          <p:cNvSpPr txBox="1">
            <a:spLocks/>
          </p:cNvSpPr>
          <p:nvPr/>
        </p:nvSpPr>
        <p:spPr bwMode="auto">
          <a:xfrm>
            <a:off x="233936" y="1639553"/>
            <a:ext cx="9887997" cy="267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spcBef>
                <a:spcPts val="1000"/>
              </a:spcBef>
            </a:pPr>
            <a:r>
              <a:rPr lang="en-US" kern="1200" dirty="0">
                <a:solidFill>
                  <a:srgbClr val="D8B846"/>
                </a:solidFill>
              </a:rPr>
              <a:t>Shoulder Rumble CMF = 0.92 for KABC crashes</a:t>
            </a:r>
          </a:p>
          <a:p>
            <a:pPr eaLnBrk="1" hangingPunct="1">
              <a:lnSpc>
                <a:spcPct val="90000"/>
              </a:lnSpc>
              <a:spcBef>
                <a:spcPts val="1000"/>
              </a:spcBef>
            </a:pPr>
            <a:endParaRPr lang="en-US" kern="1200" dirty="0">
              <a:solidFill>
                <a:srgbClr val="D8B846"/>
              </a:solidFill>
            </a:endParaRPr>
          </a:p>
          <a:p>
            <a:r>
              <a:rPr lang="en-US" kern="1200" dirty="0">
                <a:solidFill>
                  <a:srgbClr val="D8B846"/>
                </a:solidFill>
              </a:rPr>
              <a:t>HFST on Curves CMF = 0.76 for ALL crashes</a:t>
            </a:r>
          </a:p>
        </p:txBody>
      </p:sp>
      <p:grpSp>
        <p:nvGrpSpPr>
          <p:cNvPr id="21" name="Group 20">
            <a:extLst>
              <a:ext uri="{FF2B5EF4-FFF2-40B4-BE49-F238E27FC236}">
                <a16:creationId xmlns:a16="http://schemas.microsoft.com/office/drawing/2014/main" id="{D5F587AA-034D-4BCF-B285-A35C8589617D}"/>
              </a:ext>
            </a:extLst>
          </p:cNvPr>
          <p:cNvGrpSpPr/>
          <p:nvPr/>
        </p:nvGrpSpPr>
        <p:grpSpPr>
          <a:xfrm>
            <a:off x="7404985" y="3429000"/>
            <a:ext cx="2474187" cy="2310009"/>
            <a:chOff x="7404985" y="3429000"/>
            <a:chExt cx="2474187" cy="2310009"/>
          </a:xfrm>
        </p:grpSpPr>
        <p:grpSp>
          <p:nvGrpSpPr>
            <p:cNvPr id="22" name="Group 21">
              <a:extLst>
                <a:ext uri="{FF2B5EF4-FFF2-40B4-BE49-F238E27FC236}">
                  <a16:creationId xmlns:a16="http://schemas.microsoft.com/office/drawing/2014/main" id="{8DE5AEC9-3055-4A16-A88B-54C9387E21C0}"/>
                </a:ext>
              </a:extLst>
            </p:cNvPr>
            <p:cNvGrpSpPr/>
            <p:nvPr/>
          </p:nvGrpSpPr>
          <p:grpSpPr>
            <a:xfrm>
              <a:off x="7404985" y="3429000"/>
              <a:ext cx="2474187" cy="2310009"/>
              <a:chOff x="5821609" y="3354007"/>
              <a:chExt cx="2474187" cy="2310009"/>
            </a:xfrm>
          </p:grpSpPr>
          <p:grpSp>
            <p:nvGrpSpPr>
              <p:cNvPr id="27" name="Group 26">
                <a:extLst>
                  <a:ext uri="{FF2B5EF4-FFF2-40B4-BE49-F238E27FC236}">
                    <a16:creationId xmlns:a16="http://schemas.microsoft.com/office/drawing/2014/main" id="{39C3442C-FCB6-4625-9881-AB476202AD77}"/>
                  </a:ext>
                </a:extLst>
              </p:cNvPr>
              <p:cNvGrpSpPr/>
              <p:nvPr/>
            </p:nvGrpSpPr>
            <p:grpSpPr>
              <a:xfrm>
                <a:off x="6115374" y="3354007"/>
                <a:ext cx="2180422" cy="2310009"/>
                <a:chOff x="6115374" y="3354007"/>
                <a:chExt cx="2180422" cy="2310009"/>
              </a:xfrm>
            </p:grpSpPr>
            <p:grpSp>
              <p:nvGrpSpPr>
                <p:cNvPr id="32" name="Group 31">
                  <a:extLst>
                    <a:ext uri="{FF2B5EF4-FFF2-40B4-BE49-F238E27FC236}">
                      <a16:creationId xmlns:a16="http://schemas.microsoft.com/office/drawing/2014/main" id="{22D16EB8-3839-4649-A774-330A7B87B980}"/>
                    </a:ext>
                  </a:extLst>
                </p:cNvPr>
                <p:cNvGrpSpPr/>
                <p:nvPr/>
              </p:nvGrpSpPr>
              <p:grpSpPr>
                <a:xfrm>
                  <a:off x="6115374" y="3354007"/>
                  <a:ext cx="2057400" cy="2294787"/>
                  <a:chOff x="7211961" y="3047558"/>
                  <a:chExt cx="2743200" cy="3059716"/>
                </a:xfrm>
              </p:grpSpPr>
              <p:sp>
                <p:nvSpPr>
                  <p:cNvPr id="35" name="Block Arc 34">
                    <a:extLst>
                      <a:ext uri="{FF2B5EF4-FFF2-40B4-BE49-F238E27FC236}">
                        <a16:creationId xmlns:a16="http://schemas.microsoft.com/office/drawing/2014/main" id="{F1F0C0B2-5A06-46B1-B194-1E609E2F38B8}"/>
                      </a:ext>
                    </a:extLst>
                  </p:cNvPr>
                  <p:cNvSpPr/>
                  <p:nvPr/>
                </p:nvSpPr>
                <p:spPr>
                  <a:xfrm>
                    <a:off x="7211961" y="3126658"/>
                    <a:ext cx="2743200" cy="2972891"/>
                  </a:xfrm>
                  <a:prstGeom prst="blockArc">
                    <a:avLst>
                      <a:gd name="adj1" fmla="val 16731318"/>
                      <a:gd name="adj2" fmla="val 3405972"/>
                      <a:gd name="adj3" fmla="val 1677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6" name="Rectangle 35">
                    <a:extLst>
                      <a:ext uri="{FF2B5EF4-FFF2-40B4-BE49-F238E27FC236}">
                        <a16:creationId xmlns:a16="http://schemas.microsoft.com/office/drawing/2014/main" id="{C3DBFE57-70CE-442A-9BE8-A9DCF7D7F410}"/>
                      </a:ext>
                    </a:extLst>
                  </p:cNvPr>
                  <p:cNvSpPr/>
                  <p:nvPr/>
                </p:nvSpPr>
                <p:spPr>
                  <a:xfrm rot="602954">
                    <a:off x="7683567" y="3047558"/>
                    <a:ext cx="1140820" cy="4663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7" name="Rectangle 36">
                    <a:extLst>
                      <a:ext uri="{FF2B5EF4-FFF2-40B4-BE49-F238E27FC236}">
                        <a16:creationId xmlns:a16="http://schemas.microsoft.com/office/drawing/2014/main" id="{208D5B3D-3F30-4793-8125-DEB11BC3973B}"/>
                      </a:ext>
                    </a:extLst>
                  </p:cNvPr>
                  <p:cNvSpPr/>
                  <p:nvPr/>
                </p:nvSpPr>
                <p:spPr>
                  <a:xfrm rot="19445882">
                    <a:off x="8359439" y="5642155"/>
                    <a:ext cx="1084966" cy="4651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33" name="Block Arc 32">
                  <a:extLst>
                    <a:ext uri="{FF2B5EF4-FFF2-40B4-BE49-F238E27FC236}">
                      <a16:creationId xmlns:a16="http://schemas.microsoft.com/office/drawing/2014/main" id="{BA8A054C-753E-4800-BADD-2E170DEA5B48}"/>
                    </a:ext>
                  </a:extLst>
                </p:cNvPr>
                <p:cNvSpPr/>
                <p:nvPr/>
              </p:nvSpPr>
              <p:spPr>
                <a:xfrm>
                  <a:off x="6173375" y="3409058"/>
                  <a:ext cx="2122421" cy="2254958"/>
                </a:xfrm>
                <a:prstGeom prst="blockArc">
                  <a:avLst>
                    <a:gd name="adj1" fmla="val 16731317"/>
                    <a:gd name="adj2" fmla="val 3702827"/>
                    <a:gd name="adj3" fmla="val 28072"/>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34" name="Block Arc 33">
                  <a:extLst>
                    <a:ext uri="{FF2B5EF4-FFF2-40B4-BE49-F238E27FC236}">
                      <a16:creationId xmlns:a16="http://schemas.microsoft.com/office/drawing/2014/main" id="{9B484538-7CE7-4FBD-8A19-07890B37DCC7}"/>
                    </a:ext>
                  </a:extLst>
                </p:cNvPr>
                <p:cNvSpPr/>
                <p:nvPr/>
              </p:nvSpPr>
              <p:spPr>
                <a:xfrm>
                  <a:off x="6115374" y="3413332"/>
                  <a:ext cx="2057400" cy="2229668"/>
                </a:xfrm>
                <a:prstGeom prst="blockArc">
                  <a:avLst>
                    <a:gd name="adj1" fmla="val 16978764"/>
                    <a:gd name="adj2" fmla="val 3398869"/>
                    <a:gd name="adj3" fmla="val 339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grpSp>
            <p:nvGrpSpPr>
              <p:cNvPr id="28" name="Group 27">
                <a:extLst>
                  <a:ext uri="{FF2B5EF4-FFF2-40B4-BE49-F238E27FC236}">
                    <a16:creationId xmlns:a16="http://schemas.microsoft.com/office/drawing/2014/main" id="{E7B15934-F87C-4EB0-90C1-FFF089E2F528}"/>
                  </a:ext>
                </a:extLst>
              </p:cNvPr>
              <p:cNvGrpSpPr/>
              <p:nvPr/>
            </p:nvGrpSpPr>
            <p:grpSpPr>
              <a:xfrm>
                <a:off x="5821609" y="3464758"/>
                <a:ext cx="2180422" cy="2126722"/>
                <a:chOff x="6554804" y="2892462"/>
                <a:chExt cx="2907229" cy="2835629"/>
              </a:xfrm>
            </p:grpSpPr>
            <p:sp>
              <p:nvSpPr>
                <p:cNvPr id="29" name="Block Arc 28">
                  <a:extLst>
                    <a:ext uri="{FF2B5EF4-FFF2-40B4-BE49-F238E27FC236}">
                      <a16:creationId xmlns:a16="http://schemas.microsoft.com/office/drawing/2014/main" id="{EB82623A-821A-40DD-8DDD-B8B85507F9AB}"/>
                    </a:ext>
                  </a:extLst>
                </p:cNvPr>
                <p:cNvSpPr/>
                <p:nvPr/>
              </p:nvSpPr>
              <p:spPr>
                <a:xfrm>
                  <a:off x="6554804" y="2943614"/>
                  <a:ext cx="2907229" cy="2784477"/>
                </a:xfrm>
                <a:prstGeom prst="blockArc">
                  <a:avLst>
                    <a:gd name="adj1" fmla="val 16816708"/>
                    <a:gd name="adj2" fmla="val 3055200"/>
                    <a:gd name="adj3" fmla="val 147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30" name="Rectangle 29">
                  <a:extLst>
                    <a:ext uri="{FF2B5EF4-FFF2-40B4-BE49-F238E27FC236}">
                      <a16:creationId xmlns:a16="http://schemas.microsoft.com/office/drawing/2014/main" id="{D7B96F1E-187C-4F1F-A03A-EB6A858CDE7F}"/>
                    </a:ext>
                  </a:extLst>
                </p:cNvPr>
                <p:cNvSpPr/>
                <p:nvPr/>
              </p:nvSpPr>
              <p:spPr>
                <a:xfrm rot="602954" flipV="1">
                  <a:off x="7437142" y="2892462"/>
                  <a:ext cx="85522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1" name="Rectangle 30">
                  <a:extLst>
                    <a:ext uri="{FF2B5EF4-FFF2-40B4-BE49-F238E27FC236}">
                      <a16:creationId xmlns:a16="http://schemas.microsoft.com/office/drawing/2014/main" id="{A65ED43E-BFD1-4925-9127-A09089CD3931}"/>
                    </a:ext>
                  </a:extLst>
                </p:cNvPr>
                <p:cNvSpPr/>
                <p:nvPr/>
              </p:nvSpPr>
              <p:spPr>
                <a:xfrm rot="19445882" flipV="1">
                  <a:off x="8131146" y="5636423"/>
                  <a:ext cx="85028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sp>
          <p:nvSpPr>
            <p:cNvPr id="23" name="Block Arc 22">
              <a:extLst>
                <a:ext uri="{FF2B5EF4-FFF2-40B4-BE49-F238E27FC236}">
                  <a16:creationId xmlns:a16="http://schemas.microsoft.com/office/drawing/2014/main" id="{33725FA0-5811-4397-BEBC-6FD5B58A2B28}"/>
                </a:ext>
              </a:extLst>
            </p:cNvPr>
            <p:cNvSpPr/>
            <p:nvPr/>
          </p:nvSpPr>
          <p:spPr>
            <a:xfrm>
              <a:off x="7803330" y="3768797"/>
              <a:ext cx="1668866" cy="1669572"/>
            </a:xfrm>
            <a:prstGeom prst="blockArc">
              <a:avLst>
                <a:gd name="adj1" fmla="val 17488868"/>
                <a:gd name="adj2" fmla="val 2993109"/>
                <a:gd name="adj3" fmla="val 36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spTree>
    <p:extLst>
      <p:ext uri="{BB962C8B-B14F-4D97-AF65-F5344CB8AC3E}">
        <p14:creationId xmlns:p14="http://schemas.microsoft.com/office/powerpoint/2010/main" val="538273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3ED3-31D1-47AF-AC55-BE747C6CE885}"/>
              </a:ext>
            </a:extLst>
          </p:cNvPr>
          <p:cNvSpPr>
            <a:spLocks noGrp="1"/>
          </p:cNvSpPr>
          <p:nvPr>
            <p:ph type="title"/>
          </p:nvPr>
        </p:nvSpPr>
        <p:spPr/>
        <p:txBody>
          <a:bodyPr/>
          <a:lstStyle/>
          <a:p>
            <a:r>
              <a:rPr lang="en-US" dirty="0">
                <a:solidFill>
                  <a:schemeClr val="tx1"/>
                </a:solidFill>
              </a:rPr>
              <a:t>HSIP CMF Use</a:t>
            </a:r>
          </a:p>
        </p:txBody>
      </p:sp>
      <p:sp>
        <p:nvSpPr>
          <p:cNvPr id="22" name="Content Placeholder 3">
            <a:extLst>
              <a:ext uri="{FF2B5EF4-FFF2-40B4-BE49-F238E27FC236}">
                <a16:creationId xmlns:a16="http://schemas.microsoft.com/office/drawing/2014/main" id="{CB986DC8-93FF-4DFB-A6B9-AA179275B823}"/>
              </a:ext>
            </a:extLst>
          </p:cNvPr>
          <p:cNvSpPr>
            <a:spLocks noGrp="1"/>
          </p:cNvSpPr>
          <p:nvPr>
            <p:ph idx="1"/>
          </p:nvPr>
        </p:nvSpPr>
        <p:spPr/>
        <p:txBody>
          <a:bodyPr/>
          <a:lstStyle/>
          <a:p>
            <a:r>
              <a:rPr lang="en-US" kern="1200" dirty="0">
                <a:solidFill>
                  <a:srgbClr val="002060"/>
                </a:solidFill>
              </a:rPr>
              <a:t>Same example for comparison</a:t>
            </a:r>
          </a:p>
          <a:p>
            <a:r>
              <a:rPr lang="en-US" kern="1200" dirty="0">
                <a:solidFill>
                  <a:srgbClr val="002060"/>
                </a:solidFill>
              </a:rPr>
              <a:t>HSIP only uses Method 1 (CMF x Observed Crashes)</a:t>
            </a:r>
          </a:p>
          <a:p>
            <a:pPr lvl="1"/>
            <a:r>
              <a:rPr lang="en-US" kern="1200" dirty="0">
                <a:solidFill>
                  <a:srgbClr val="002060"/>
                </a:solidFill>
              </a:rPr>
              <a:t>Using a spreadsheet-based tool</a:t>
            </a:r>
          </a:p>
          <a:p>
            <a:pPr lvl="1"/>
            <a:r>
              <a:rPr lang="en-US" kern="1200" dirty="0">
                <a:solidFill>
                  <a:srgbClr val="002060"/>
                </a:solidFill>
              </a:rPr>
              <a:t>Allows more flexibility in the CMFs</a:t>
            </a:r>
          </a:p>
        </p:txBody>
      </p:sp>
      <p:grpSp>
        <p:nvGrpSpPr>
          <p:cNvPr id="6" name="Group 5">
            <a:extLst>
              <a:ext uri="{FF2B5EF4-FFF2-40B4-BE49-F238E27FC236}">
                <a16:creationId xmlns:a16="http://schemas.microsoft.com/office/drawing/2014/main" id="{2F6DB3E5-E90B-4344-B6D5-057ECADDAA91}"/>
              </a:ext>
            </a:extLst>
          </p:cNvPr>
          <p:cNvGrpSpPr/>
          <p:nvPr/>
        </p:nvGrpSpPr>
        <p:grpSpPr>
          <a:xfrm>
            <a:off x="7345610" y="3354008"/>
            <a:ext cx="2474187" cy="2310009"/>
            <a:chOff x="5821609" y="3354007"/>
            <a:chExt cx="2474187" cy="2310009"/>
          </a:xfrm>
        </p:grpSpPr>
        <p:grpSp>
          <p:nvGrpSpPr>
            <p:cNvPr id="7" name="Group 6">
              <a:extLst>
                <a:ext uri="{FF2B5EF4-FFF2-40B4-BE49-F238E27FC236}">
                  <a16:creationId xmlns:a16="http://schemas.microsoft.com/office/drawing/2014/main" id="{851C7276-1199-47F9-A480-EF7BB3727C5B}"/>
                </a:ext>
              </a:extLst>
            </p:cNvPr>
            <p:cNvGrpSpPr/>
            <p:nvPr/>
          </p:nvGrpSpPr>
          <p:grpSpPr>
            <a:xfrm>
              <a:off x="5821609" y="3354007"/>
              <a:ext cx="2474187" cy="2310009"/>
              <a:chOff x="5821609" y="3354007"/>
              <a:chExt cx="2474187" cy="2310009"/>
            </a:xfrm>
          </p:grpSpPr>
          <p:grpSp>
            <p:nvGrpSpPr>
              <p:cNvPr id="5" name="Group 4">
                <a:extLst>
                  <a:ext uri="{FF2B5EF4-FFF2-40B4-BE49-F238E27FC236}">
                    <a16:creationId xmlns:a16="http://schemas.microsoft.com/office/drawing/2014/main" id="{3A1DC98E-07B0-459B-8795-3D0993047DF5}"/>
                  </a:ext>
                </a:extLst>
              </p:cNvPr>
              <p:cNvGrpSpPr/>
              <p:nvPr/>
            </p:nvGrpSpPr>
            <p:grpSpPr>
              <a:xfrm>
                <a:off x="6115374" y="3354007"/>
                <a:ext cx="2180422" cy="2310009"/>
                <a:chOff x="6115374" y="3354007"/>
                <a:chExt cx="2180422" cy="2310009"/>
              </a:xfrm>
            </p:grpSpPr>
            <p:grpSp>
              <p:nvGrpSpPr>
                <p:cNvPr id="11" name="Group 10">
                  <a:extLst>
                    <a:ext uri="{FF2B5EF4-FFF2-40B4-BE49-F238E27FC236}">
                      <a16:creationId xmlns:a16="http://schemas.microsoft.com/office/drawing/2014/main" id="{FDCAB856-46CB-4AD5-885B-7D3E7CB7DD7F}"/>
                    </a:ext>
                  </a:extLst>
                </p:cNvPr>
                <p:cNvGrpSpPr/>
                <p:nvPr/>
              </p:nvGrpSpPr>
              <p:grpSpPr>
                <a:xfrm>
                  <a:off x="6115374" y="3354007"/>
                  <a:ext cx="2057400" cy="2294787"/>
                  <a:chOff x="7211961" y="3047558"/>
                  <a:chExt cx="2743200" cy="3059716"/>
                </a:xfrm>
              </p:grpSpPr>
              <p:sp>
                <p:nvSpPr>
                  <p:cNvPr id="8" name="Block Arc 7">
                    <a:extLst>
                      <a:ext uri="{FF2B5EF4-FFF2-40B4-BE49-F238E27FC236}">
                        <a16:creationId xmlns:a16="http://schemas.microsoft.com/office/drawing/2014/main" id="{B2A6457F-5C3B-4E9F-BEBF-8B7F060C97C2}"/>
                      </a:ext>
                    </a:extLst>
                  </p:cNvPr>
                  <p:cNvSpPr/>
                  <p:nvPr/>
                </p:nvSpPr>
                <p:spPr>
                  <a:xfrm>
                    <a:off x="7211961" y="3126658"/>
                    <a:ext cx="2743200" cy="2972891"/>
                  </a:xfrm>
                  <a:prstGeom prst="blockArc">
                    <a:avLst>
                      <a:gd name="adj1" fmla="val 16731318"/>
                      <a:gd name="adj2" fmla="val 3405972"/>
                      <a:gd name="adj3" fmla="val 1677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9" name="Rectangle 8">
                    <a:extLst>
                      <a:ext uri="{FF2B5EF4-FFF2-40B4-BE49-F238E27FC236}">
                        <a16:creationId xmlns:a16="http://schemas.microsoft.com/office/drawing/2014/main" id="{AE192BCA-31CD-4E91-9661-A33A0170B67E}"/>
                      </a:ext>
                    </a:extLst>
                  </p:cNvPr>
                  <p:cNvSpPr/>
                  <p:nvPr/>
                </p:nvSpPr>
                <p:spPr>
                  <a:xfrm rot="602954">
                    <a:off x="7683567" y="3047558"/>
                    <a:ext cx="1140820" cy="4663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B906E422-34C9-4F78-A62C-A5EB666C4A99}"/>
                      </a:ext>
                    </a:extLst>
                  </p:cNvPr>
                  <p:cNvSpPr/>
                  <p:nvPr/>
                </p:nvSpPr>
                <p:spPr>
                  <a:xfrm rot="19445882">
                    <a:off x="8359439" y="5642155"/>
                    <a:ext cx="1084966" cy="4651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15" name="Block Arc 14">
                  <a:extLst>
                    <a:ext uri="{FF2B5EF4-FFF2-40B4-BE49-F238E27FC236}">
                      <a16:creationId xmlns:a16="http://schemas.microsoft.com/office/drawing/2014/main" id="{04E2775B-B6EE-4C08-B8C2-76DE02738CA7}"/>
                    </a:ext>
                  </a:extLst>
                </p:cNvPr>
                <p:cNvSpPr/>
                <p:nvPr/>
              </p:nvSpPr>
              <p:spPr>
                <a:xfrm>
                  <a:off x="6173375" y="3409058"/>
                  <a:ext cx="2122421" cy="2254958"/>
                </a:xfrm>
                <a:prstGeom prst="blockArc">
                  <a:avLst>
                    <a:gd name="adj1" fmla="val 16731317"/>
                    <a:gd name="adj2" fmla="val 3702827"/>
                    <a:gd name="adj3" fmla="val 28072"/>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9" name="Block Arc 18">
                  <a:extLst>
                    <a:ext uri="{FF2B5EF4-FFF2-40B4-BE49-F238E27FC236}">
                      <a16:creationId xmlns:a16="http://schemas.microsoft.com/office/drawing/2014/main" id="{6F81514D-F723-4DB8-8E6D-8814368D965D}"/>
                    </a:ext>
                  </a:extLst>
                </p:cNvPr>
                <p:cNvSpPr/>
                <p:nvPr/>
              </p:nvSpPr>
              <p:spPr>
                <a:xfrm>
                  <a:off x="6115374" y="3413332"/>
                  <a:ext cx="2057400" cy="2229668"/>
                </a:xfrm>
                <a:prstGeom prst="blockArc">
                  <a:avLst>
                    <a:gd name="adj1" fmla="val 16978764"/>
                    <a:gd name="adj2" fmla="val 3398869"/>
                    <a:gd name="adj3" fmla="val 339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grpSp>
            <p:nvGrpSpPr>
              <p:cNvPr id="42" name="Group 41">
                <a:extLst>
                  <a:ext uri="{FF2B5EF4-FFF2-40B4-BE49-F238E27FC236}">
                    <a16:creationId xmlns:a16="http://schemas.microsoft.com/office/drawing/2014/main" id="{39654AD4-D591-45F7-8511-F2093152B953}"/>
                  </a:ext>
                </a:extLst>
              </p:cNvPr>
              <p:cNvGrpSpPr/>
              <p:nvPr/>
            </p:nvGrpSpPr>
            <p:grpSpPr>
              <a:xfrm>
                <a:off x="5821609" y="3464758"/>
                <a:ext cx="2180422" cy="2126722"/>
                <a:chOff x="6554804" y="2892462"/>
                <a:chExt cx="2907229" cy="2835629"/>
              </a:xfrm>
            </p:grpSpPr>
            <p:sp>
              <p:nvSpPr>
                <p:cNvPr id="12" name="Block Arc 11">
                  <a:extLst>
                    <a:ext uri="{FF2B5EF4-FFF2-40B4-BE49-F238E27FC236}">
                      <a16:creationId xmlns:a16="http://schemas.microsoft.com/office/drawing/2014/main" id="{D7BF65F3-942E-4248-9EA6-EC700AD66C5A}"/>
                    </a:ext>
                  </a:extLst>
                </p:cNvPr>
                <p:cNvSpPr/>
                <p:nvPr/>
              </p:nvSpPr>
              <p:spPr>
                <a:xfrm>
                  <a:off x="6554804" y="2943614"/>
                  <a:ext cx="2907229" cy="2784477"/>
                </a:xfrm>
                <a:prstGeom prst="blockArc">
                  <a:avLst>
                    <a:gd name="adj1" fmla="val 16816708"/>
                    <a:gd name="adj2" fmla="val 3055200"/>
                    <a:gd name="adj3" fmla="val 147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a:extLst>
                    <a:ext uri="{FF2B5EF4-FFF2-40B4-BE49-F238E27FC236}">
                      <a16:creationId xmlns:a16="http://schemas.microsoft.com/office/drawing/2014/main" id="{D1A30268-21D6-4283-9B52-09C13F5E01D3}"/>
                    </a:ext>
                  </a:extLst>
                </p:cNvPr>
                <p:cNvSpPr/>
                <p:nvPr/>
              </p:nvSpPr>
              <p:spPr>
                <a:xfrm rot="602954" flipV="1">
                  <a:off x="7437142" y="2892462"/>
                  <a:ext cx="85522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715B0313-F347-4BF8-89CE-9E58CB7BD2B2}"/>
                    </a:ext>
                  </a:extLst>
                </p:cNvPr>
                <p:cNvSpPr/>
                <p:nvPr/>
              </p:nvSpPr>
              <p:spPr>
                <a:xfrm rot="19445882" flipV="1">
                  <a:off x="8131146" y="5636423"/>
                  <a:ext cx="85028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sp>
          <p:nvSpPr>
            <p:cNvPr id="25" name="Block Arc 24">
              <a:extLst>
                <a:ext uri="{FF2B5EF4-FFF2-40B4-BE49-F238E27FC236}">
                  <a16:creationId xmlns:a16="http://schemas.microsoft.com/office/drawing/2014/main" id="{016EAFF0-0661-4425-8450-1A70C5C55156}"/>
                </a:ext>
              </a:extLst>
            </p:cNvPr>
            <p:cNvSpPr/>
            <p:nvPr/>
          </p:nvSpPr>
          <p:spPr>
            <a:xfrm>
              <a:off x="6219955" y="3693805"/>
              <a:ext cx="1668866" cy="1669572"/>
            </a:xfrm>
            <a:prstGeom prst="blockArc">
              <a:avLst>
                <a:gd name="adj1" fmla="val 17488868"/>
                <a:gd name="adj2" fmla="val 2993109"/>
                <a:gd name="adj3" fmla="val 36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spTree>
    <p:extLst>
      <p:ext uri="{BB962C8B-B14F-4D97-AF65-F5344CB8AC3E}">
        <p14:creationId xmlns:p14="http://schemas.microsoft.com/office/powerpoint/2010/main" val="4119552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A0E2F0C5-10F0-4530-A26E-79E1821EDC17}"/>
              </a:ext>
            </a:extLst>
          </p:cNvPr>
          <p:cNvPicPr>
            <a:picLocks noChangeAspect="1"/>
          </p:cNvPicPr>
          <p:nvPr/>
        </p:nvPicPr>
        <p:blipFill>
          <a:blip r:embed="rId3"/>
          <a:stretch>
            <a:fillRect/>
          </a:stretch>
        </p:blipFill>
        <p:spPr>
          <a:xfrm>
            <a:off x="1824038" y="1672590"/>
            <a:ext cx="8543925" cy="4591050"/>
          </a:xfrm>
          <a:prstGeom prst="rect">
            <a:avLst/>
          </a:prstGeom>
        </p:spPr>
      </p:pic>
      <p:sp>
        <p:nvSpPr>
          <p:cNvPr id="10" name="Title 9">
            <a:extLst>
              <a:ext uri="{FF2B5EF4-FFF2-40B4-BE49-F238E27FC236}">
                <a16:creationId xmlns:a16="http://schemas.microsoft.com/office/drawing/2014/main" id="{54EFB187-DC53-490C-B53A-DA5A036C3B1E}"/>
              </a:ext>
            </a:extLst>
          </p:cNvPr>
          <p:cNvSpPr>
            <a:spLocks noGrp="1"/>
          </p:cNvSpPr>
          <p:nvPr>
            <p:ph type="title"/>
          </p:nvPr>
        </p:nvSpPr>
        <p:spPr/>
        <p:txBody>
          <a:bodyPr/>
          <a:lstStyle/>
          <a:p>
            <a:r>
              <a:rPr lang="en-US" dirty="0"/>
              <a:t>HSIP CMF Use</a:t>
            </a:r>
          </a:p>
        </p:txBody>
      </p:sp>
      <p:sp>
        <p:nvSpPr>
          <p:cNvPr id="18" name="TextBox 17">
            <a:extLst>
              <a:ext uri="{FF2B5EF4-FFF2-40B4-BE49-F238E27FC236}">
                <a16:creationId xmlns:a16="http://schemas.microsoft.com/office/drawing/2014/main" id="{A6511544-18D1-402D-943F-188F4A042D64}"/>
              </a:ext>
            </a:extLst>
          </p:cNvPr>
          <p:cNvSpPr txBox="1"/>
          <p:nvPr/>
        </p:nvSpPr>
        <p:spPr>
          <a:xfrm>
            <a:off x="4447676" y="4160647"/>
            <a:ext cx="3043991" cy="1200329"/>
          </a:xfrm>
          <a:prstGeom prst="rect">
            <a:avLst/>
          </a:prstGeom>
          <a:solidFill>
            <a:srgbClr val="00416A"/>
          </a:solidFill>
        </p:spPr>
        <p:txBody>
          <a:bodyPr wrap="square" rtlCol="0">
            <a:spAutoFit/>
          </a:bodyPr>
          <a:lstStyle/>
          <a:p>
            <a:r>
              <a:rPr lang="en-US" sz="2400" dirty="0">
                <a:solidFill>
                  <a:schemeClr val="bg1"/>
                </a:solidFill>
              </a:rPr>
              <a:t>CMFs need to consider the crash </a:t>
            </a:r>
            <a:r>
              <a:rPr lang="en-US" sz="2400" b="1" i="1" dirty="0">
                <a:solidFill>
                  <a:schemeClr val="bg1"/>
                </a:solidFill>
              </a:rPr>
              <a:t>severity</a:t>
            </a:r>
          </a:p>
        </p:txBody>
      </p:sp>
      <p:sp>
        <p:nvSpPr>
          <p:cNvPr id="19" name="TextBox 18">
            <a:extLst>
              <a:ext uri="{FF2B5EF4-FFF2-40B4-BE49-F238E27FC236}">
                <a16:creationId xmlns:a16="http://schemas.microsoft.com/office/drawing/2014/main" id="{A90EC2B6-D93D-441D-8A85-D9C19627456E}"/>
              </a:ext>
            </a:extLst>
          </p:cNvPr>
          <p:cNvSpPr txBox="1"/>
          <p:nvPr/>
        </p:nvSpPr>
        <p:spPr>
          <a:xfrm>
            <a:off x="4026567" y="5185411"/>
            <a:ext cx="3043991" cy="1200329"/>
          </a:xfrm>
          <a:prstGeom prst="rect">
            <a:avLst/>
          </a:prstGeom>
          <a:solidFill>
            <a:srgbClr val="00416A"/>
          </a:solidFill>
        </p:spPr>
        <p:txBody>
          <a:bodyPr wrap="square" rtlCol="0">
            <a:spAutoFit/>
          </a:bodyPr>
          <a:lstStyle/>
          <a:p>
            <a:r>
              <a:rPr lang="en-US" sz="2400" dirty="0">
                <a:solidFill>
                  <a:schemeClr val="bg1"/>
                </a:solidFill>
              </a:rPr>
              <a:t>CMFs need to consider the crash </a:t>
            </a:r>
            <a:r>
              <a:rPr lang="en-US" sz="2400" b="1" i="1" dirty="0">
                <a:solidFill>
                  <a:schemeClr val="bg1"/>
                </a:solidFill>
              </a:rPr>
              <a:t>type</a:t>
            </a:r>
          </a:p>
        </p:txBody>
      </p:sp>
      <p:sp>
        <p:nvSpPr>
          <p:cNvPr id="20" name="Right Brace 19">
            <a:extLst>
              <a:ext uri="{FF2B5EF4-FFF2-40B4-BE49-F238E27FC236}">
                <a16:creationId xmlns:a16="http://schemas.microsoft.com/office/drawing/2014/main" id="{C343995C-EFD2-4EFC-97B8-402BBE544128}"/>
              </a:ext>
            </a:extLst>
          </p:cNvPr>
          <p:cNvSpPr/>
          <p:nvPr/>
        </p:nvSpPr>
        <p:spPr>
          <a:xfrm>
            <a:off x="3088106" y="3753854"/>
            <a:ext cx="938461" cy="2358189"/>
          </a:xfrm>
          <a:prstGeom prst="rightBrace">
            <a:avLst>
              <a:gd name="adj1" fmla="val 8333"/>
              <a:gd name="adj2" fmla="val 76531"/>
            </a:avLst>
          </a:prstGeom>
          <a:noFill/>
          <a:ln w="57150">
            <a:solidFill>
              <a:srgbClr val="00416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Right Brace 20">
            <a:extLst>
              <a:ext uri="{FF2B5EF4-FFF2-40B4-BE49-F238E27FC236}">
                <a16:creationId xmlns:a16="http://schemas.microsoft.com/office/drawing/2014/main" id="{34BA9008-2CC5-4868-B800-0E14BF629900}"/>
              </a:ext>
            </a:extLst>
          </p:cNvPr>
          <p:cNvSpPr/>
          <p:nvPr/>
        </p:nvSpPr>
        <p:spPr>
          <a:xfrm rot="5400000">
            <a:off x="5800703" y="2627239"/>
            <a:ext cx="337928" cy="2514600"/>
          </a:xfrm>
          <a:prstGeom prst="rightBrace">
            <a:avLst>
              <a:gd name="adj1" fmla="val 58179"/>
              <a:gd name="adj2" fmla="val 53062"/>
            </a:avLst>
          </a:prstGeom>
          <a:noFill/>
          <a:ln w="57150">
            <a:solidFill>
              <a:srgbClr val="00416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8800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18"/>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9" grpId="0" animBg="1"/>
      <p:bldP spid="20" grpId="0" animBg="1"/>
      <p:bldP spid="21" grpId="0" animBg="1"/>
      <p:bldP spid="21"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3ED3-31D1-47AF-AC55-BE747C6CE885}"/>
              </a:ext>
            </a:extLst>
          </p:cNvPr>
          <p:cNvSpPr>
            <a:spLocks noGrp="1"/>
          </p:cNvSpPr>
          <p:nvPr>
            <p:ph type="title"/>
          </p:nvPr>
        </p:nvSpPr>
        <p:spPr/>
        <p:txBody>
          <a:bodyPr/>
          <a:lstStyle/>
          <a:p>
            <a:r>
              <a:rPr lang="en-US" dirty="0"/>
              <a:t>HSIP CMF Use</a:t>
            </a:r>
          </a:p>
        </p:txBody>
      </p:sp>
      <p:grpSp>
        <p:nvGrpSpPr>
          <p:cNvPr id="6" name="Group 5">
            <a:extLst>
              <a:ext uri="{FF2B5EF4-FFF2-40B4-BE49-F238E27FC236}">
                <a16:creationId xmlns:a16="http://schemas.microsoft.com/office/drawing/2014/main" id="{2F6DB3E5-E90B-4344-B6D5-057ECADDAA91}"/>
              </a:ext>
            </a:extLst>
          </p:cNvPr>
          <p:cNvGrpSpPr/>
          <p:nvPr/>
        </p:nvGrpSpPr>
        <p:grpSpPr>
          <a:xfrm>
            <a:off x="7345610" y="3354008"/>
            <a:ext cx="2474187" cy="2310009"/>
            <a:chOff x="5821609" y="3354007"/>
            <a:chExt cx="2474187" cy="2310009"/>
          </a:xfrm>
        </p:grpSpPr>
        <p:grpSp>
          <p:nvGrpSpPr>
            <p:cNvPr id="7" name="Group 6">
              <a:extLst>
                <a:ext uri="{FF2B5EF4-FFF2-40B4-BE49-F238E27FC236}">
                  <a16:creationId xmlns:a16="http://schemas.microsoft.com/office/drawing/2014/main" id="{851C7276-1199-47F9-A480-EF7BB3727C5B}"/>
                </a:ext>
              </a:extLst>
            </p:cNvPr>
            <p:cNvGrpSpPr/>
            <p:nvPr/>
          </p:nvGrpSpPr>
          <p:grpSpPr>
            <a:xfrm>
              <a:off x="5821609" y="3354007"/>
              <a:ext cx="2474187" cy="2310009"/>
              <a:chOff x="5821609" y="3354007"/>
              <a:chExt cx="2474187" cy="2310009"/>
            </a:xfrm>
          </p:grpSpPr>
          <p:grpSp>
            <p:nvGrpSpPr>
              <p:cNvPr id="5" name="Group 4">
                <a:extLst>
                  <a:ext uri="{FF2B5EF4-FFF2-40B4-BE49-F238E27FC236}">
                    <a16:creationId xmlns:a16="http://schemas.microsoft.com/office/drawing/2014/main" id="{3A1DC98E-07B0-459B-8795-3D0993047DF5}"/>
                  </a:ext>
                </a:extLst>
              </p:cNvPr>
              <p:cNvGrpSpPr/>
              <p:nvPr/>
            </p:nvGrpSpPr>
            <p:grpSpPr>
              <a:xfrm>
                <a:off x="6115374" y="3354007"/>
                <a:ext cx="2180422" cy="2310009"/>
                <a:chOff x="6115374" y="3354007"/>
                <a:chExt cx="2180422" cy="2310009"/>
              </a:xfrm>
            </p:grpSpPr>
            <p:grpSp>
              <p:nvGrpSpPr>
                <p:cNvPr id="11" name="Group 10">
                  <a:extLst>
                    <a:ext uri="{FF2B5EF4-FFF2-40B4-BE49-F238E27FC236}">
                      <a16:creationId xmlns:a16="http://schemas.microsoft.com/office/drawing/2014/main" id="{FDCAB856-46CB-4AD5-885B-7D3E7CB7DD7F}"/>
                    </a:ext>
                  </a:extLst>
                </p:cNvPr>
                <p:cNvGrpSpPr/>
                <p:nvPr/>
              </p:nvGrpSpPr>
              <p:grpSpPr>
                <a:xfrm>
                  <a:off x="6115374" y="3354007"/>
                  <a:ext cx="2057400" cy="2294787"/>
                  <a:chOff x="7211961" y="3047558"/>
                  <a:chExt cx="2743200" cy="3059716"/>
                </a:xfrm>
              </p:grpSpPr>
              <p:sp>
                <p:nvSpPr>
                  <p:cNvPr id="8" name="Block Arc 7">
                    <a:extLst>
                      <a:ext uri="{FF2B5EF4-FFF2-40B4-BE49-F238E27FC236}">
                        <a16:creationId xmlns:a16="http://schemas.microsoft.com/office/drawing/2014/main" id="{B2A6457F-5C3B-4E9F-BEBF-8B7F060C97C2}"/>
                      </a:ext>
                    </a:extLst>
                  </p:cNvPr>
                  <p:cNvSpPr/>
                  <p:nvPr/>
                </p:nvSpPr>
                <p:spPr>
                  <a:xfrm>
                    <a:off x="7211961" y="3126658"/>
                    <a:ext cx="2743200" cy="2972891"/>
                  </a:xfrm>
                  <a:prstGeom prst="blockArc">
                    <a:avLst>
                      <a:gd name="adj1" fmla="val 16731318"/>
                      <a:gd name="adj2" fmla="val 3405972"/>
                      <a:gd name="adj3" fmla="val 1677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9" name="Rectangle 8">
                    <a:extLst>
                      <a:ext uri="{FF2B5EF4-FFF2-40B4-BE49-F238E27FC236}">
                        <a16:creationId xmlns:a16="http://schemas.microsoft.com/office/drawing/2014/main" id="{AE192BCA-31CD-4E91-9661-A33A0170B67E}"/>
                      </a:ext>
                    </a:extLst>
                  </p:cNvPr>
                  <p:cNvSpPr/>
                  <p:nvPr/>
                </p:nvSpPr>
                <p:spPr>
                  <a:xfrm rot="602954">
                    <a:off x="7683567" y="3047558"/>
                    <a:ext cx="1140820" cy="4663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B906E422-34C9-4F78-A62C-A5EB666C4A99}"/>
                      </a:ext>
                    </a:extLst>
                  </p:cNvPr>
                  <p:cNvSpPr/>
                  <p:nvPr/>
                </p:nvSpPr>
                <p:spPr>
                  <a:xfrm rot="19445882">
                    <a:off x="8359439" y="5642155"/>
                    <a:ext cx="1084966" cy="4651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15" name="Block Arc 14">
                  <a:extLst>
                    <a:ext uri="{FF2B5EF4-FFF2-40B4-BE49-F238E27FC236}">
                      <a16:creationId xmlns:a16="http://schemas.microsoft.com/office/drawing/2014/main" id="{04E2775B-B6EE-4C08-B8C2-76DE02738CA7}"/>
                    </a:ext>
                  </a:extLst>
                </p:cNvPr>
                <p:cNvSpPr/>
                <p:nvPr/>
              </p:nvSpPr>
              <p:spPr>
                <a:xfrm>
                  <a:off x="6173375" y="3409058"/>
                  <a:ext cx="2122421" cy="2254958"/>
                </a:xfrm>
                <a:prstGeom prst="blockArc">
                  <a:avLst>
                    <a:gd name="adj1" fmla="val 16731317"/>
                    <a:gd name="adj2" fmla="val 3702827"/>
                    <a:gd name="adj3" fmla="val 28072"/>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9" name="Block Arc 18">
                  <a:extLst>
                    <a:ext uri="{FF2B5EF4-FFF2-40B4-BE49-F238E27FC236}">
                      <a16:creationId xmlns:a16="http://schemas.microsoft.com/office/drawing/2014/main" id="{6F81514D-F723-4DB8-8E6D-8814368D965D}"/>
                    </a:ext>
                  </a:extLst>
                </p:cNvPr>
                <p:cNvSpPr/>
                <p:nvPr/>
              </p:nvSpPr>
              <p:spPr>
                <a:xfrm>
                  <a:off x="6115374" y="3413332"/>
                  <a:ext cx="2057400" cy="2229668"/>
                </a:xfrm>
                <a:prstGeom prst="blockArc">
                  <a:avLst>
                    <a:gd name="adj1" fmla="val 16978764"/>
                    <a:gd name="adj2" fmla="val 3398869"/>
                    <a:gd name="adj3" fmla="val 339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grpSp>
            <p:nvGrpSpPr>
              <p:cNvPr id="42" name="Group 41">
                <a:extLst>
                  <a:ext uri="{FF2B5EF4-FFF2-40B4-BE49-F238E27FC236}">
                    <a16:creationId xmlns:a16="http://schemas.microsoft.com/office/drawing/2014/main" id="{39654AD4-D591-45F7-8511-F2093152B953}"/>
                  </a:ext>
                </a:extLst>
              </p:cNvPr>
              <p:cNvGrpSpPr/>
              <p:nvPr/>
            </p:nvGrpSpPr>
            <p:grpSpPr>
              <a:xfrm>
                <a:off x="5821609" y="3464758"/>
                <a:ext cx="2180422" cy="2126722"/>
                <a:chOff x="6554804" y="2892462"/>
                <a:chExt cx="2907229" cy="2835629"/>
              </a:xfrm>
            </p:grpSpPr>
            <p:sp>
              <p:nvSpPr>
                <p:cNvPr id="12" name="Block Arc 11">
                  <a:extLst>
                    <a:ext uri="{FF2B5EF4-FFF2-40B4-BE49-F238E27FC236}">
                      <a16:creationId xmlns:a16="http://schemas.microsoft.com/office/drawing/2014/main" id="{D7BF65F3-942E-4248-9EA6-EC700AD66C5A}"/>
                    </a:ext>
                  </a:extLst>
                </p:cNvPr>
                <p:cNvSpPr/>
                <p:nvPr/>
              </p:nvSpPr>
              <p:spPr>
                <a:xfrm>
                  <a:off x="6554804" y="2943614"/>
                  <a:ext cx="2907229" cy="2784477"/>
                </a:xfrm>
                <a:prstGeom prst="blockArc">
                  <a:avLst>
                    <a:gd name="adj1" fmla="val 16816708"/>
                    <a:gd name="adj2" fmla="val 3055200"/>
                    <a:gd name="adj3" fmla="val 147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a:extLst>
                    <a:ext uri="{FF2B5EF4-FFF2-40B4-BE49-F238E27FC236}">
                      <a16:creationId xmlns:a16="http://schemas.microsoft.com/office/drawing/2014/main" id="{D1A30268-21D6-4283-9B52-09C13F5E01D3}"/>
                    </a:ext>
                  </a:extLst>
                </p:cNvPr>
                <p:cNvSpPr/>
                <p:nvPr/>
              </p:nvSpPr>
              <p:spPr>
                <a:xfrm rot="602954" flipV="1">
                  <a:off x="7437142" y="2892462"/>
                  <a:ext cx="85522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715B0313-F347-4BF8-89CE-9E58CB7BD2B2}"/>
                    </a:ext>
                  </a:extLst>
                </p:cNvPr>
                <p:cNvSpPr/>
                <p:nvPr/>
              </p:nvSpPr>
              <p:spPr>
                <a:xfrm rot="19445882" flipV="1">
                  <a:off x="8131146" y="5636423"/>
                  <a:ext cx="85028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sp>
          <p:nvSpPr>
            <p:cNvPr id="25" name="Block Arc 24">
              <a:extLst>
                <a:ext uri="{FF2B5EF4-FFF2-40B4-BE49-F238E27FC236}">
                  <a16:creationId xmlns:a16="http://schemas.microsoft.com/office/drawing/2014/main" id="{016EAFF0-0661-4425-8450-1A70C5C55156}"/>
                </a:ext>
              </a:extLst>
            </p:cNvPr>
            <p:cNvSpPr/>
            <p:nvPr/>
          </p:nvSpPr>
          <p:spPr>
            <a:xfrm>
              <a:off x="6219955" y="3693805"/>
              <a:ext cx="1668866" cy="1669572"/>
            </a:xfrm>
            <a:prstGeom prst="blockArc">
              <a:avLst>
                <a:gd name="adj1" fmla="val 17488868"/>
                <a:gd name="adj2" fmla="val 2993109"/>
                <a:gd name="adj3" fmla="val 36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sp>
        <p:nvSpPr>
          <p:cNvPr id="17" name="Content Placeholder 3">
            <a:extLst>
              <a:ext uri="{FF2B5EF4-FFF2-40B4-BE49-F238E27FC236}">
                <a16:creationId xmlns:a16="http://schemas.microsoft.com/office/drawing/2014/main" id="{81865F67-D476-4304-ACFC-3FAEF2B3E2D9}"/>
              </a:ext>
            </a:extLst>
          </p:cNvPr>
          <p:cNvSpPr>
            <a:spLocks noGrp="1"/>
          </p:cNvSpPr>
          <p:nvPr>
            <p:ph idx="1"/>
          </p:nvPr>
        </p:nvSpPr>
        <p:spPr>
          <a:xfrm>
            <a:off x="630351" y="1719970"/>
            <a:ext cx="6992897" cy="4111504"/>
          </a:xfrm>
        </p:spPr>
        <p:txBody>
          <a:bodyPr/>
          <a:lstStyle/>
          <a:p>
            <a:r>
              <a:rPr lang="en-US" dirty="0">
                <a:solidFill>
                  <a:srgbClr val="002060"/>
                </a:solidFill>
              </a:rPr>
              <a:t>HFST on Curves CMF = 0.76 for ALL crashes </a:t>
            </a:r>
            <a:r>
              <a:rPr lang="en-US" dirty="0">
                <a:solidFill>
                  <a:srgbClr val="002060"/>
                </a:solidFill>
                <a:sym typeface="Wingdings" panose="05000000000000000000" pitchFamily="2" charset="2"/>
              </a:rPr>
              <a:t> Same as before</a:t>
            </a:r>
          </a:p>
          <a:p>
            <a:endParaRPr lang="en-US" dirty="0">
              <a:solidFill>
                <a:srgbClr val="002060"/>
              </a:solidFill>
            </a:endParaRPr>
          </a:p>
          <a:p>
            <a:r>
              <a:rPr lang="en-US" dirty="0">
                <a:solidFill>
                  <a:srgbClr val="002060"/>
                </a:solidFill>
              </a:rPr>
              <a:t>Shoulder Rumble CMF = 0.84 for all severities for ROR-Right and ROR-Left crashes</a:t>
            </a:r>
          </a:p>
        </p:txBody>
      </p:sp>
    </p:spTree>
    <p:extLst>
      <p:ext uri="{BB962C8B-B14F-4D97-AF65-F5344CB8AC3E}">
        <p14:creationId xmlns:p14="http://schemas.microsoft.com/office/powerpoint/2010/main" val="1806308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4EFB187-DC53-490C-B53A-DA5A036C3B1E}"/>
              </a:ext>
            </a:extLst>
          </p:cNvPr>
          <p:cNvSpPr>
            <a:spLocks noGrp="1"/>
          </p:cNvSpPr>
          <p:nvPr>
            <p:ph type="title"/>
          </p:nvPr>
        </p:nvSpPr>
        <p:spPr/>
        <p:txBody>
          <a:bodyPr/>
          <a:lstStyle/>
          <a:p>
            <a:r>
              <a:rPr lang="en-US" dirty="0"/>
              <a:t>HSIP CMF Use</a:t>
            </a:r>
          </a:p>
        </p:txBody>
      </p:sp>
      <p:pic>
        <p:nvPicPr>
          <p:cNvPr id="16" name="Picture 15">
            <a:extLst>
              <a:ext uri="{FF2B5EF4-FFF2-40B4-BE49-F238E27FC236}">
                <a16:creationId xmlns:a16="http://schemas.microsoft.com/office/drawing/2014/main" id="{05A2DB6B-9AF6-4D46-9FB4-CD4AE183824F}"/>
              </a:ext>
            </a:extLst>
          </p:cNvPr>
          <p:cNvPicPr>
            <a:picLocks noChangeAspect="1"/>
          </p:cNvPicPr>
          <p:nvPr/>
        </p:nvPicPr>
        <p:blipFill>
          <a:blip r:embed="rId3"/>
          <a:stretch>
            <a:fillRect/>
          </a:stretch>
        </p:blipFill>
        <p:spPr>
          <a:xfrm>
            <a:off x="1819275" y="1405169"/>
            <a:ext cx="8553450" cy="4591050"/>
          </a:xfrm>
          <a:prstGeom prst="rect">
            <a:avLst/>
          </a:prstGeom>
        </p:spPr>
      </p:pic>
    </p:spTree>
    <p:extLst>
      <p:ext uri="{BB962C8B-B14F-4D97-AF65-F5344CB8AC3E}">
        <p14:creationId xmlns:p14="http://schemas.microsoft.com/office/powerpoint/2010/main" val="220352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2880-A905-4A84-97CE-F560D7EB3E83}"/>
              </a:ext>
            </a:extLst>
          </p:cNvPr>
          <p:cNvSpPr>
            <a:spLocks noGrp="1"/>
          </p:cNvSpPr>
          <p:nvPr>
            <p:ph type="title"/>
          </p:nvPr>
        </p:nvSpPr>
        <p:spPr/>
        <p:txBody>
          <a:bodyPr/>
          <a:lstStyle/>
          <a:p>
            <a:r>
              <a:rPr lang="en-US" dirty="0">
                <a:solidFill>
                  <a:schemeClr val="bg1"/>
                </a:solidFill>
              </a:rPr>
              <a:t>WisDOT CMF Uses</a:t>
            </a:r>
          </a:p>
        </p:txBody>
      </p:sp>
      <p:sp>
        <p:nvSpPr>
          <p:cNvPr id="3" name="Content Placeholder 2">
            <a:extLst>
              <a:ext uri="{FF2B5EF4-FFF2-40B4-BE49-F238E27FC236}">
                <a16:creationId xmlns:a16="http://schemas.microsoft.com/office/drawing/2014/main" id="{62972C9E-2E3A-402C-B9C7-CEC22D9D9032}"/>
              </a:ext>
            </a:extLst>
          </p:cNvPr>
          <p:cNvSpPr>
            <a:spLocks noGrp="1"/>
          </p:cNvSpPr>
          <p:nvPr>
            <p:ph idx="4294967295"/>
          </p:nvPr>
        </p:nvSpPr>
        <p:spPr>
          <a:xfrm>
            <a:off x="609600" y="1600200"/>
            <a:ext cx="10972800" cy="4525963"/>
          </a:xfrm>
        </p:spPr>
        <p:txBody>
          <a:bodyPr/>
          <a:lstStyle/>
          <a:p>
            <a:r>
              <a:rPr lang="en-US" kern="1200" dirty="0">
                <a:solidFill>
                  <a:srgbClr val="D8B846"/>
                </a:solidFill>
              </a:rPr>
              <a:t>Depending on the program, can have access to a wider range of CMF options due to software limitations</a:t>
            </a:r>
          </a:p>
          <a:p>
            <a:endParaRPr lang="en-US" kern="1200" dirty="0">
              <a:solidFill>
                <a:srgbClr val="D8B846"/>
              </a:solidFill>
            </a:endParaRPr>
          </a:p>
          <a:p>
            <a:r>
              <a:rPr lang="en-US" kern="1200" dirty="0">
                <a:solidFill>
                  <a:srgbClr val="D8B846"/>
                </a:solidFill>
              </a:rPr>
              <a:t>Can lead to confusion as to what CMF to use, since there are so many to choose from</a:t>
            </a:r>
          </a:p>
          <a:p>
            <a:pPr lvl="1"/>
            <a:r>
              <a:rPr lang="en-US" kern="1200" dirty="0">
                <a:solidFill>
                  <a:schemeClr val="bg1"/>
                </a:solidFill>
                <a:ea typeface="+mn-ea"/>
                <a:cs typeface="+mn-cs"/>
              </a:rPr>
              <a:t>Led to the creation of the WisDOT CMF Table</a:t>
            </a:r>
          </a:p>
        </p:txBody>
      </p:sp>
    </p:spTree>
    <p:extLst>
      <p:ext uri="{BB962C8B-B14F-4D97-AF65-F5344CB8AC3E}">
        <p14:creationId xmlns:p14="http://schemas.microsoft.com/office/powerpoint/2010/main" val="295695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C3A021-A0E4-4391-8AA9-BF46D9F45AB9}"/>
              </a:ext>
            </a:extLst>
          </p:cNvPr>
          <p:cNvSpPr>
            <a:spLocks noGrp="1"/>
          </p:cNvSpPr>
          <p:nvPr>
            <p:ph type="title"/>
          </p:nvPr>
        </p:nvSpPr>
        <p:spPr/>
        <p:txBody>
          <a:bodyPr/>
          <a:lstStyle/>
          <a:p>
            <a:r>
              <a:rPr lang="en-US" dirty="0">
                <a:solidFill>
                  <a:schemeClr val="bg1"/>
                </a:solidFill>
              </a:rPr>
              <a:t>CMF Resources</a:t>
            </a:r>
          </a:p>
        </p:txBody>
      </p:sp>
      <p:sp>
        <p:nvSpPr>
          <p:cNvPr id="8" name="Content Placeholder 7">
            <a:extLst>
              <a:ext uri="{FF2B5EF4-FFF2-40B4-BE49-F238E27FC236}">
                <a16:creationId xmlns:a16="http://schemas.microsoft.com/office/drawing/2014/main" id="{F642B680-3E57-4E7E-9CA7-84658FCFA974}"/>
              </a:ext>
            </a:extLst>
          </p:cNvPr>
          <p:cNvSpPr>
            <a:spLocks noGrp="1"/>
          </p:cNvSpPr>
          <p:nvPr>
            <p:ph idx="4294967295"/>
          </p:nvPr>
        </p:nvSpPr>
        <p:spPr>
          <a:xfrm>
            <a:off x="609600" y="1600200"/>
            <a:ext cx="10972800" cy="4525963"/>
          </a:xfrm>
        </p:spPr>
        <p:txBody>
          <a:bodyPr/>
          <a:lstStyle/>
          <a:p>
            <a:r>
              <a:rPr lang="en-US" kern="1200" dirty="0">
                <a:solidFill>
                  <a:srgbClr val="D8B846"/>
                </a:solidFill>
              </a:rPr>
              <a:t>CMF Clearinghouse</a:t>
            </a:r>
          </a:p>
          <a:p>
            <a:pPr lvl="1"/>
            <a:r>
              <a:rPr lang="en-US" dirty="0">
                <a:solidFill>
                  <a:schemeClr val="bg1"/>
                </a:solidFill>
              </a:rPr>
              <a:t>Repository for CMFs and related materials</a:t>
            </a:r>
          </a:p>
          <a:p>
            <a:r>
              <a:rPr lang="en-US" kern="1200" dirty="0">
                <a:solidFill>
                  <a:srgbClr val="D8B846"/>
                </a:solidFill>
              </a:rPr>
              <a:t>University of Wisconsin TOPS Lab</a:t>
            </a:r>
          </a:p>
          <a:p>
            <a:pPr lvl="1"/>
            <a:r>
              <a:rPr lang="en-US" dirty="0">
                <a:solidFill>
                  <a:schemeClr val="bg1"/>
                </a:solidFill>
              </a:rPr>
              <a:t>Helps create Wisconsin specific CMFs</a:t>
            </a:r>
          </a:p>
          <a:p>
            <a:r>
              <a:rPr lang="en-US" kern="1200" dirty="0">
                <a:solidFill>
                  <a:srgbClr val="D8B846"/>
                </a:solidFill>
              </a:rPr>
              <a:t>NHI courses</a:t>
            </a:r>
          </a:p>
          <a:p>
            <a:pPr lvl="1"/>
            <a:r>
              <a:rPr lang="en-US" dirty="0">
                <a:solidFill>
                  <a:schemeClr val="bg1"/>
                </a:solidFill>
              </a:rPr>
              <a:t>Courses in understanding and developing CMFs</a:t>
            </a:r>
          </a:p>
          <a:p>
            <a:r>
              <a:rPr lang="en-US" kern="1200" dirty="0">
                <a:solidFill>
                  <a:srgbClr val="D8B846"/>
                </a:solidFill>
              </a:rPr>
              <a:t>EDC DDSA webinars and technical support</a:t>
            </a:r>
          </a:p>
          <a:p>
            <a:pPr lvl="1"/>
            <a:r>
              <a:rPr lang="en-US" dirty="0">
                <a:solidFill>
                  <a:schemeClr val="bg1"/>
                </a:solidFill>
              </a:rPr>
              <a:t>Always contains relevant material and willing to assist</a:t>
            </a:r>
          </a:p>
        </p:txBody>
      </p:sp>
    </p:spTree>
    <p:extLst>
      <p:ext uri="{BB962C8B-B14F-4D97-AF65-F5344CB8AC3E}">
        <p14:creationId xmlns:p14="http://schemas.microsoft.com/office/powerpoint/2010/main" val="2137505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6A2347-AB25-4F9D-A617-F7436A2B9B68}"/>
              </a:ext>
            </a:extLst>
          </p:cNvPr>
          <p:cNvSpPr>
            <a:spLocks noGrp="1"/>
          </p:cNvSpPr>
          <p:nvPr>
            <p:ph type="title"/>
          </p:nvPr>
        </p:nvSpPr>
        <p:spPr/>
        <p:txBody>
          <a:bodyPr/>
          <a:lstStyle/>
          <a:p>
            <a:r>
              <a:rPr lang="en-US" dirty="0">
                <a:solidFill>
                  <a:schemeClr val="bg1"/>
                </a:solidFill>
              </a:rPr>
              <a:t>Poll Question 2</a:t>
            </a:r>
          </a:p>
        </p:txBody>
      </p:sp>
      <p:sp>
        <p:nvSpPr>
          <p:cNvPr id="5" name="Content Placeholder 3">
            <a:extLst>
              <a:ext uri="{FF2B5EF4-FFF2-40B4-BE49-F238E27FC236}">
                <a16:creationId xmlns:a16="http://schemas.microsoft.com/office/drawing/2014/main" id="{2027C9A0-F93A-4E95-964F-BBAB46A44657}"/>
              </a:ext>
            </a:extLst>
          </p:cNvPr>
          <p:cNvSpPr txBox="1">
            <a:spLocks/>
          </p:cNvSpPr>
          <p:nvPr/>
        </p:nvSpPr>
        <p:spPr bwMode="auto">
          <a:xfrm>
            <a:off x="1152002" y="1639553"/>
            <a:ext cx="9887997" cy="377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spcBef>
                <a:spcPts val="1000"/>
              </a:spcBef>
              <a:buNone/>
            </a:pPr>
            <a:r>
              <a:rPr lang="en-US" sz="3600" dirty="0">
                <a:solidFill>
                  <a:srgbClr val="D8B846"/>
                </a:solidFill>
              </a:rPr>
              <a:t>Have you developed your own CMF</a:t>
            </a:r>
            <a:r>
              <a:rPr lang="en-US" sz="3600" kern="1200" dirty="0">
                <a:solidFill>
                  <a:srgbClr val="D8B846"/>
                </a:solidFill>
              </a:rPr>
              <a:t>?</a:t>
            </a:r>
          </a:p>
          <a:p>
            <a:pPr marL="0" indent="0" eaLnBrk="1" hangingPunct="1">
              <a:lnSpc>
                <a:spcPct val="90000"/>
              </a:lnSpc>
              <a:spcBef>
                <a:spcPts val="1000"/>
              </a:spcBef>
              <a:buNone/>
            </a:pPr>
            <a:endParaRPr lang="en-US" kern="1200" dirty="0">
              <a:solidFill>
                <a:srgbClr val="D8B846"/>
              </a:solidFill>
            </a:endParaRPr>
          </a:p>
          <a:p>
            <a:pPr marL="514350" indent="-514350" eaLnBrk="1" hangingPunct="1">
              <a:lnSpc>
                <a:spcPct val="90000"/>
              </a:lnSpc>
              <a:spcBef>
                <a:spcPts val="1000"/>
              </a:spcBef>
              <a:buFont typeface="+mj-lt"/>
              <a:buAutoNum type="arabicPeriod"/>
            </a:pPr>
            <a:r>
              <a:rPr lang="en-US" dirty="0">
                <a:solidFill>
                  <a:schemeClr val="bg1"/>
                </a:solidFill>
              </a:rPr>
              <a:t>Yes</a:t>
            </a:r>
          </a:p>
          <a:p>
            <a:pPr marL="514350" indent="-514350" eaLnBrk="1" hangingPunct="1">
              <a:lnSpc>
                <a:spcPct val="90000"/>
              </a:lnSpc>
              <a:spcBef>
                <a:spcPts val="1000"/>
              </a:spcBef>
              <a:buFont typeface="+mj-lt"/>
              <a:buAutoNum type="arabicPeriod"/>
            </a:pPr>
            <a:r>
              <a:rPr lang="en-US" kern="1200" dirty="0">
                <a:solidFill>
                  <a:schemeClr val="bg1"/>
                </a:solidFill>
              </a:rPr>
              <a:t>No</a:t>
            </a:r>
          </a:p>
          <a:p>
            <a:pPr marL="514350" indent="-514350" eaLnBrk="1" hangingPunct="1">
              <a:lnSpc>
                <a:spcPct val="90000"/>
              </a:lnSpc>
              <a:spcBef>
                <a:spcPts val="1000"/>
              </a:spcBef>
              <a:buFont typeface="+mj-lt"/>
              <a:buAutoNum type="arabicPeriod"/>
            </a:pPr>
            <a:r>
              <a:rPr lang="en-US" kern="1200" dirty="0">
                <a:solidFill>
                  <a:schemeClr val="bg1"/>
                </a:solidFill>
              </a:rPr>
              <a:t>Would like to, but don’t have expertise</a:t>
            </a:r>
          </a:p>
          <a:p>
            <a:pPr marL="514350" indent="-514350" eaLnBrk="1" hangingPunct="1">
              <a:lnSpc>
                <a:spcPct val="90000"/>
              </a:lnSpc>
              <a:spcBef>
                <a:spcPts val="1000"/>
              </a:spcBef>
              <a:buFont typeface="+mj-lt"/>
              <a:buAutoNum type="arabicPeriod"/>
            </a:pPr>
            <a:r>
              <a:rPr lang="en-US" dirty="0">
                <a:solidFill>
                  <a:schemeClr val="bg1"/>
                </a:solidFill>
              </a:rPr>
              <a:t>Would like to, but don’t have enough data</a:t>
            </a:r>
            <a:endParaRPr lang="en-US" kern="1200" dirty="0">
              <a:solidFill>
                <a:schemeClr val="bg1"/>
              </a:solidFill>
            </a:endParaRPr>
          </a:p>
        </p:txBody>
      </p:sp>
    </p:spTree>
    <p:extLst>
      <p:ext uri="{BB962C8B-B14F-4D97-AF65-F5344CB8AC3E}">
        <p14:creationId xmlns:p14="http://schemas.microsoft.com/office/powerpoint/2010/main" val="141168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74042-243E-4EB3-BC79-99D677BE21A1}"/>
              </a:ext>
            </a:extLst>
          </p:cNvPr>
          <p:cNvSpPr>
            <a:spLocks noGrp="1"/>
          </p:cNvSpPr>
          <p:nvPr>
            <p:ph type="title"/>
          </p:nvPr>
        </p:nvSpPr>
        <p:spPr/>
        <p:txBody>
          <a:bodyPr/>
          <a:lstStyle/>
          <a:p>
            <a:r>
              <a:rPr lang="en-US" dirty="0">
                <a:solidFill>
                  <a:schemeClr val="bg1"/>
                </a:solidFill>
              </a:rPr>
              <a:t>Questions?</a:t>
            </a:r>
          </a:p>
        </p:txBody>
      </p:sp>
      <p:sp>
        <p:nvSpPr>
          <p:cNvPr id="4" name="Text Placeholder 4">
            <a:extLst>
              <a:ext uri="{FF2B5EF4-FFF2-40B4-BE49-F238E27FC236}">
                <a16:creationId xmlns:a16="http://schemas.microsoft.com/office/drawing/2014/main" id="{33BC6069-FDE6-4B59-9527-7556C495B3EA}"/>
              </a:ext>
            </a:extLst>
          </p:cNvPr>
          <p:cNvSpPr txBox="1">
            <a:spLocks/>
          </p:cNvSpPr>
          <p:nvPr/>
        </p:nvSpPr>
        <p:spPr>
          <a:xfrm>
            <a:off x="1981200" y="2394882"/>
            <a:ext cx="8229600" cy="254319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D8B846"/>
                </a:solidFill>
              </a:rPr>
              <a:t>Kevin M. Scopoline</a:t>
            </a:r>
          </a:p>
          <a:p>
            <a:pPr marL="0" indent="0">
              <a:buNone/>
            </a:pPr>
            <a:r>
              <a:rPr lang="en-US" dirty="0">
                <a:solidFill>
                  <a:srgbClr val="D8B846"/>
                </a:solidFill>
              </a:rPr>
              <a:t>Traffic Safety Engineer</a:t>
            </a:r>
          </a:p>
          <a:p>
            <a:pPr marL="0" indent="0">
              <a:buNone/>
            </a:pPr>
            <a:r>
              <a:rPr lang="en-US" dirty="0">
                <a:solidFill>
                  <a:srgbClr val="D8B846"/>
                </a:solidFill>
              </a:rPr>
              <a:t>Wisconsin DOT</a:t>
            </a:r>
          </a:p>
          <a:p>
            <a:pPr marL="0" indent="0">
              <a:buNone/>
            </a:pPr>
            <a:r>
              <a:rPr lang="en-US" dirty="0">
                <a:solidFill>
                  <a:schemeClr val="bg1"/>
                </a:solidFill>
                <a:hlinkClick r:id="rId2">
                  <a:extLst>
                    <a:ext uri="{A12FA001-AC4F-418D-AE19-62706E023703}">
                      <ahyp:hlinkClr xmlns:ahyp="http://schemas.microsoft.com/office/drawing/2018/hyperlinkcolor" val="tx"/>
                    </a:ext>
                  </a:extLst>
                </a:hlinkClick>
              </a:rPr>
              <a:t>Kevinm.scopoline@dot.wi.gov</a:t>
            </a:r>
            <a:r>
              <a:rPr lang="en-US" dirty="0">
                <a:solidFill>
                  <a:schemeClr val="bg1"/>
                </a:solidFill>
              </a:rPr>
              <a:t> </a:t>
            </a:r>
          </a:p>
        </p:txBody>
      </p:sp>
    </p:spTree>
    <p:extLst>
      <p:ext uri="{BB962C8B-B14F-4D97-AF65-F5344CB8AC3E}">
        <p14:creationId xmlns:p14="http://schemas.microsoft.com/office/powerpoint/2010/main" val="278403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970ACA-4F3D-466C-83A0-B08F51D3F30A}"/>
              </a:ext>
            </a:extLst>
          </p:cNvPr>
          <p:cNvSpPr>
            <a:spLocks noGrp="1"/>
          </p:cNvSpPr>
          <p:nvPr>
            <p:ph type="title"/>
          </p:nvPr>
        </p:nvSpPr>
        <p:spPr/>
        <p:txBody>
          <a:bodyPr/>
          <a:lstStyle/>
          <a:p>
            <a:r>
              <a:rPr lang="en-US" dirty="0"/>
              <a:t>How has safety analysis evolved?</a:t>
            </a:r>
          </a:p>
        </p:txBody>
      </p:sp>
      <p:sp>
        <p:nvSpPr>
          <p:cNvPr id="5" name="Content Placeholder 4">
            <a:extLst>
              <a:ext uri="{FF2B5EF4-FFF2-40B4-BE49-F238E27FC236}">
                <a16:creationId xmlns:a16="http://schemas.microsoft.com/office/drawing/2014/main" id="{DAC0DFBB-677E-450A-A03F-EB14872C18CF}"/>
              </a:ext>
            </a:extLst>
          </p:cNvPr>
          <p:cNvSpPr>
            <a:spLocks noGrp="1"/>
          </p:cNvSpPr>
          <p:nvPr>
            <p:ph idx="1"/>
          </p:nvPr>
        </p:nvSpPr>
        <p:spPr>
          <a:xfrm>
            <a:off x="2346960" y="1930574"/>
            <a:ext cx="7543800" cy="478270"/>
          </a:xfrm>
        </p:spPr>
        <p:txBody>
          <a:bodyPr/>
          <a:lstStyle/>
          <a:p>
            <a:pPr marL="0" indent="0">
              <a:buNone/>
            </a:pPr>
            <a:r>
              <a:rPr lang="en-US" dirty="0"/>
              <a:t>Moving from qualitative to quantitative:</a:t>
            </a:r>
          </a:p>
        </p:txBody>
      </p:sp>
      <p:sp>
        <p:nvSpPr>
          <p:cNvPr id="6" name="Content Placeholder 4">
            <a:extLst>
              <a:ext uri="{FF2B5EF4-FFF2-40B4-BE49-F238E27FC236}">
                <a16:creationId xmlns:a16="http://schemas.microsoft.com/office/drawing/2014/main" id="{16F55775-8E41-4F94-A2C4-439D673EC9DC}"/>
              </a:ext>
            </a:extLst>
          </p:cNvPr>
          <p:cNvSpPr txBox="1">
            <a:spLocks/>
          </p:cNvSpPr>
          <p:nvPr/>
        </p:nvSpPr>
        <p:spPr>
          <a:xfrm>
            <a:off x="2346960" y="2971656"/>
            <a:ext cx="7543800" cy="2499158"/>
          </a:xfrm>
          <a:prstGeom prst="rect">
            <a:avLst/>
          </a:prstGeom>
        </p:spPr>
        <p:txBody>
          <a:bodyPr vert="horz" lIns="0" tIns="34290" rIns="0" bIns="3429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ourier New" panose="02070309020205020404" pitchFamily="49" charset="0"/>
              <a:buChar char="o"/>
              <a:defRPr sz="3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None/>
            </a:pPr>
            <a:r>
              <a:rPr lang="en-US" sz="2700" i="1" dirty="0">
                <a:solidFill>
                  <a:srgbClr val="002060"/>
                </a:solidFill>
              </a:rPr>
              <a:t>“The proposed alternative will improve the safety because it meets standards”</a:t>
            </a:r>
          </a:p>
          <a:p>
            <a:pPr marL="0" indent="0" algn="ctr">
              <a:buNone/>
            </a:pPr>
            <a:r>
              <a:rPr lang="en-US" sz="2400" dirty="0">
                <a:solidFill>
                  <a:schemeClr val="tx1"/>
                </a:solidFill>
              </a:rPr>
              <a:t>to</a:t>
            </a:r>
          </a:p>
          <a:p>
            <a:pPr marL="0" indent="0" algn="ctr">
              <a:buNone/>
            </a:pPr>
            <a:r>
              <a:rPr lang="en-US" sz="2700" i="1" dirty="0">
                <a:solidFill>
                  <a:srgbClr val="002060"/>
                </a:solidFill>
              </a:rPr>
              <a:t>“The number of crashes is expected to be 1.2 per year with the improvement and 3.4 per year without”</a:t>
            </a:r>
          </a:p>
        </p:txBody>
      </p:sp>
    </p:spTree>
    <p:extLst>
      <p:ext uri="{BB962C8B-B14F-4D97-AF65-F5344CB8AC3E}">
        <p14:creationId xmlns:p14="http://schemas.microsoft.com/office/powerpoint/2010/main" val="239337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8CAA652-77AD-474F-8D52-EDF6D09181D9}"/>
              </a:ext>
            </a:extLst>
          </p:cNvPr>
          <p:cNvSpPr>
            <a:spLocks noGrp="1"/>
          </p:cNvSpPr>
          <p:nvPr>
            <p:ph type="title"/>
          </p:nvPr>
        </p:nvSpPr>
        <p:spPr/>
        <p:txBody>
          <a:bodyPr/>
          <a:lstStyle/>
          <a:p>
            <a:r>
              <a:rPr lang="en-US" dirty="0"/>
              <a:t>Two Primary Uses for CMFs</a:t>
            </a:r>
          </a:p>
        </p:txBody>
      </p:sp>
      <p:sp>
        <p:nvSpPr>
          <p:cNvPr id="7" name="Content Placeholder 6">
            <a:extLst>
              <a:ext uri="{FF2B5EF4-FFF2-40B4-BE49-F238E27FC236}">
                <a16:creationId xmlns:a16="http://schemas.microsoft.com/office/drawing/2014/main" id="{EFC2B282-AC11-493C-8656-E43ADC987B7B}"/>
              </a:ext>
            </a:extLst>
          </p:cNvPr>
          <p:cNvSpPr>
            <a:spLocks noGrp="1"/>
          </p:cNvSpPr>
          <p:nvPr>
            <p:ph idx="1"/>
          </p:nvPr>
        </p:nvSpPr>
        <p:spPr>
          <a:xfrm>
            <a:off x="592975" y="1719558"/>
            <a:ext cx="8170025" cy="4351338"/>
          </a:xfrm>
        </p:spPr>
        <p:txBody>
          <a:bodyPr/>
          <a:lstStyle/>
          <a:p>
            <a:r>
              <a:rPr lang="en-US" dirty="0"/>
              <a:t>Safety Certification Process (SCP)</a:t>
            </a:r>
          </a:p>
          <a:p>
            <a:pPr lvl="1"/>
            <a:r>
              <a:rPr lang="en-US" dirty="0"/>
              <a:t>Institutionalized safety analysis for improvement projects</a:t>
            </a:r>
          </a:p>
          <a:p>
            <a:pPr marL="457200" lvl="1" indent="0">
              <a:buNone/>
            </a:pPr>
            <a:endParaRPr lang="en-US" sz="1400" dirty="0"/>
          </a:p>
          <a:p>
            <a:r>
              <a:rPr lang="en-US" dirty="0"/>
              <a:t>Highway Safety Improvement Program (HSIP)</a:t>
            </a:r>
          </a:p>
          <a:p>
            <a:pPr marL="0" indent="0">
              <a:buNone/>
            </a:pPr>
            <a:endParaRPr lang="en-US" sz="1400" dirty="0"/>
          </a:p>
          <a:p>
            <a:r>
              <a:rPr lang="en-US" dirty="0">
                <a:solidFill>
                  <a:srgbClr val="002060"/>
                </a:solidFill>
              </a:rPr>
              <a:t>CMFs needs for each area are different due to analysis software</a:t>
            </a:r>
          </a:p>
        </p:txBody>
      </p:sp>
      <p:pic>
        <p:nvPicPr>
          <p:cNvPr id="1026" name="Picture 2">
            <a:extLst>
              <a:ext uri="{FF2B5EF4-FFF2-40B4-BE49-F238E27FC236}">
                <a16:creationId xmlns:a16="http://schemas.microsoft.com/office/drawing/2014/main" id="{C3FAC901-2C40-4DFB-BEC0-A2A05DB0BF52}"/>
              </a:ext>
            </a:extLst>
          </p:cNvPr>
          <p:cNvPicPr>
            <a:picLocks noChangeAspect="1" noChangeArrowheads="1"/>
          </p:cNvPicPr>
          <p:nvPr/>
        </p:nvPicPr>
        <p:blipFill>
          <a:blip r:embed="rId3">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610600" y="1720943"/>
            <a:ext cx="3223864" cy="3416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50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6A2347-AB25-4F9D-A617-F7436A2B9B68}"/>
              </a:ext>
            </a:extLst>
          </p:cNvPr>
          <p:cNvSpPr>
            <a:spLocks noGrp="1"/>
          </p:cNvSpPr>
          <p:nvPr>
            <p:ph type="title"/>
          </p:nvPr>
        </p:nvSpPr>
        <p:spPr/>
        <p:txBody>
          <a:bodyPr/>
          <a:lstStyle/>
          <a:p>
            <a:r>
              <a:rPr lang="en-US" dirty="0">
                <a:solidFill>
                  <a:schemeClr val="bg1"/>
                </a:solidFill>
              </a:rPr>
              <a:t>Poll Question 1</a:t>
            </a:r>
          </a:p>
        </p:txBody>
      </p:sp>
      <p:sp>
        <p:nvSpPr>
          <p:cNvPr id="5" name="Content Placeholder 3">
            <a:extLst>
              <a:ext uri="{FF2B5EF4-FFF2-40B4-BE49-F238E27FC236}">
                <a16:creationId xmlns:a16="http://schemas.microsoft.com/office/drawing/2014/main" id="{2027C9A0-F93A-4E95-964F-BBAB46A44657}"/>
              </a:ext>
            </a:extLst>
          </p:cNvPr>
          <p:cNvSpPr txBox="1">
            <a:spLocks/>
          </p:cNvSpPr>
          <p:nvPr/>
        </p:nvSpPr>
        <p:spPr bwMode="auto">
          <a:xfrm>
            <a:off x="1152002" y="1639553"/>
            <a:ext cx="9887997" cy="377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90000"/>
              </a:lnSpc>
              <a:spcBef>
                <a:spcPts val="1000"/>
              </a:spcBef>
              <a:buNone/>
            </a:pPr>
            <a:r>
              <a:rPr lang="en-US" sz="3600" kern="1200" dirty="0">
                <a:solidFill>
                  <a:srgbClr val="D8B846"/>
                </a:solidFill>
              </a:rPr>
              <a:t>What software do you use to perform safety analysis when comparing project alternatives?</a:t>
            </a:r>
          </a:p>
          <a:p>
            <a:pPr marL="0" indent="0" eaLnBrk="1" hangingPunct="1">
              <a:lnSpc>
                <a:spcPct val="90000"/>
              </a:lnSpc>
              <a:spcBef>
                <a:spcPts val="1000"/>
              </a:spcBef>
              <a:buNone/>
            </a:pPr>
            <a:endParaRPr lang="en-US" kern="1200" dirty="0">
              <a:solidFill>
                <a:srgbClr val="D8B846"/>
              </a:solidFill>
            </a:endParaRPr>
          </a:p>
          <a:p>
            <a:pPr marL="514350" indent="-514350" eaLnBrk="1" hangingPunct="1">
              <a:lnSpc>
                <a:spcPct val="90000"/>
              </a:lnSpc>
              <a:spcBef>
                <a:spcPts val="1000"/>
              </a:spcBef>
              <a:buFont typeface="+mj-lt"/>
              <a:buAutoNum type="arabicPeriod"/>
            </a:pPr>
            <a:r>
              <a:rPr lang="en-US" dirty="0">
                <a:solidFill>
                  <a:schemeClr val="bg1"/>
                </a:solidFill>
              </a:rPr>
              <a:t>Spreadsheet based tool</a:t>
            </a:r>
          </a:p>
          <a:p>
            <a:pPr marL="514350" indent="-514350" eaLnBrk="1" hangingPunct="1">
              <a:lnSpc>
                <a:spcPct val="90000"/>
              </a:lnSpc>
              <a:spcBef>
                <a:spcPts val="1000"/>
              </a:spcBef>
              <a:buFont typeface="+mj-lt"/>
              <a:buAutoNum type="arabicPeriod"/>
            </a:pPr>
            <a:r>
              <a:rPr lang="en-US" kern="1200" dirty="0">
                <a:solidFill>
                  <a:schemeClr val="bg1"/>
                </a:solidFill>
              </a:rPr>
              <a:t>IHSDM</a:t>
            </a:r>
          </a:p>
          <a:p>
            <a:pPr marL="514350" indent="-514350" eaLnBrk="1" hangingPunct="1">
              <a:lnSpc>
                <a:spcPct val="90000"/>
              </a:lnSpc>
              <a:spcBef>
                <a:spcPts val="1000"/>
              </a:spcBef>
              <a:buFont typeface="+mj-lt"/>
              <a:buAutoNum type="arabicPeriod"/>
            </a:pPr>
            <a:r>
              <a:rPr lang="en-US" kern="1200" dirty="0">
                <a:solidFill>
                  <a:schemeClr val="bg1"/>
                </a:solidFill>
              </a:rPr>
              <a:t>SPF Tool</a:t>
            </a:r>
          </a:p>
          <a:p>
            <a:pPr marL="514350" indent="-514350" eaLnBrk="1" hangingPunct="1">
              <a:lnSpc>
                <a:spcPct val="90000"/>
              </a:lnSpc>
              <a:spcBef>
                <a:spcPts val="1000"/>
              </a:spcBef>
              <a:buFont typeface="+mj-lt"/>
              <a:buAutoNum type="arabicPeriod"/>
            </a:pPr>
            <a:r>
              <a:rPr lang="en-US" kern="1200" dirty="0">
                <a:solidFill>
                  <a:schemeClr val="bg1"/>
                </a:solidFill>
              </a:rPr>
              <a:t>Other</a:t>
            </a:r>
          </a:p>
        </p:txBody>
      </p:sp>
    </p:spTree>
    <p:extLst>
      <p:ext uri="{BB962C8B-B14F-4D97-AF65-F5344CB8AC3E}">
        <p14:creationId xmlns:p14="http://schemas.microsoft.com/office/powerpoint/2010/main" val="772785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3600"/>
              </a:lnSpc>
            </a:pPr>
            <a:r>
              <a:rPr lang="en-US" dirty="0"/>
              <a:t>SCP Analysis Methods</a:t>
            </a:r>
          </a:p>
        </p:txBody>
      </p:sp>
      <p:sp>
        <p:nvSpPr>
          <p:cNvPr id="3" name="Content Placeholder 2"/>
          <p:cNvSpPr>
            <a:spLocks noGrp="1"/>
          </p:cNvSpPr>
          <p:nvPr>
            <p:ph idx="1"/>
          </p:nvPr>
        </p:nvSpPr>
        <p:spPr>
          <a:xfrm>
            <a:off x="1366448" y="1281148"/>
            <a:ext cx="10673154" cy="4754562"/>
          </a:xfrm>
        </p:spPr>
        <p:txBody>
          <a:bodyPr/>
          <a:lstStyle/>
          <a:p>
            <a:r>
              <a:rPr lang="en-US" dirty="0"/>
              <a:t>Use the most reliable safety analysis method</a:t>
            </a:r>
          </a:p>
          <a:p>
            <a:pPr marL="465138" lvl="2" indent="0">
              <a:tabLst>
                <a:tab pos="2406650" algn="l"/>
              </a:tabLst>
            </a:pPr>
            <a:r>
              <a:rPr lang="en-US" dirty="0">
                <a:solidFill>
                  <a:srgbClr val="002060"/>
                </a:solidFill>
              </a:rPr>
              <a:t>Method 1:  </a:t>
            </a:r>
            <a:r>
              <a:rPr lang="en-US" dirty="0"/>
              <a:t>Apply CMF to observed crashes → </a:t>
            </a:r>
            <a:r>
              <a:rPr lang="en-US" u="sng" dirty="0"/>
              <a:t>Estimated</a:t>
            </a:r>
            <a:r>
              <a:rPr lang="en-US" dirty="0"/>
              <a:t> Crashes</a:t>
            </a:r>
          </a:p>
          <a:p>
            <a:pPr marL="465138" lvl="2" indent="0">
              <a:buNone/>
              <a:tabLst>
                <a:tab pos="2406650" algn="l"/>
              </a:tabLst>
            </a:pPr>
            <a:endParaRPr lang="en-US" dirty="0"/>
          </a:p>
          <a:p>
            <a:pPr marL="465138" lvl="2" indent="0">
              <a:tabLst>
                <a:tab pos="2406650" algn="l"/>
              </a:tabLst>
            </a:pPr>
            <a:r>
              <a:rPr lang="en-US" dirty="0">
                <a:solidFill>
                  <a:srgbClr val="002060"/>
                </a:solidFill>
              </a:rPr>
              <a:t>Method 2:  </a:t>
            </a:r>
            <a:r>
              <a:rPr lang="en-US" dirty="0"/>
              <a:t>Use safety performance function → </a:t>
            </a:r>
            <a:r>
              <a:rPr lang="en-US" u="sng" dirty="0"/>
              <a:t>Predicted</a:t>
            </a:r>
            <a:r>
              <a:rPr lang="en-US" dirty="0"/>
              <a:t> Crashes</a:t>
            </a:r>
          </a:p>
          <a:p>
            <a:pPr marL="465138" lvl="2" indent="0">
              <a:tabLst>
                <a:tab pos="2406650" algn="l"/>
              </a:tabLst>
            </a:pPr>
            <a:endParaRPr lang="en-US" dirty="0"/>
          </a:p>
          <a:p>
            <a:pPr marL="465138" lvl="2" indent="0">
              <a:tabLst>
                <a:tab pos="2406650" algn="l"/>
              </a:tabLst>
            </a:pPr>
            <a:r>
              <a:rPr lang="en-US" dirty="0">
                <a:solidFill>
                  <a:srgbClr val="002060"/>
                </a:solidFill>
              </a:rPr>
              <a:t>Method 3:  </a:t>
            </a:r>
            <a:r>
              <a:rPr lang="en-US" dirty="0"/>
              <a:t>Use SPF &amp; empirical Bayes method → </a:t>
            </a:r>
            <a:r>
              <a:rPr lang="en-US" u="sng" dirty="0"/>
              <a:t>Expected</a:t>
            </a:r>
            <a:r>
              <a:rPr lang="en-US" dirty="0"/>
              <a:t> Crashes</a:t>
            </a:r>
          </a:p>
          <a:p>
            <a:endParaRPr lang="en-US" sz="2625" dirty="0"/>
          </a:p>
          <a:p>
            <a:r>
              <a:rPr lang="en-US" sz="2625" dirty="0"/>
              <a:t>“</a:t>
            </a:r>
            <a:r>
              <a:rPr lang="en-US" sz="2625" i="1" dirty="0">
                <a:solidFill>
                  <a:srgbClr val="002060"/>
                </a:solidFill>
              </a:rPr>
              <a:t>External</a:t>
            </a:r>
            <a:r>
              <a:rPr lang="en-US" sz="2625" dirty="0"/>
              <a:t>” CMFs are needed for Method 1 and may be needed for Methods 2 &amp; 3</a:t>
            </a:r>
          </a:p>
        </p:txBody>
      </p:sp>
      <p:grpSp>
        <p:nvGrpSpPr>
          <p:cNvPr id="6" name="Group 5">
            <a:extLst>
              <a:ext uri="{FF2B5EF4-FFF2-40B4-BE49-F238E27FC236}">
                <a16:creationId xmlns:a16="http://schemas.microsoft.com/office/drawing/2014/main" id="{8C87F9D2-E598-47E5-B78A-7D2E3D45313D}"/>
              </a:ext>
            </a:extLst>
          </p:cNvPr>
          <p:cNvGrpSpPr/>
          <p:nvPr/>
        </p:nvGrpSpPr>
        <p:grpSpPr>
          <a:xfrm>
            <a:off x="152398" y="1210172"/>
            <a:ext cx="1424157" cy="3752935"/>
            <a:chOff x="1679493" y="1644114"/>
            <a:chExt cx="1693413" cy="3752935"/>
          </a:xfrm>
        </p:grpSpPr>
        <p:sp>
          <p:nvSpPr>
            <p:cNvPr id="4" name="Arrow: Down 3">
              <a:extLst>
                <a:ext uri="{FF2B5EF4-FFF2-40B4-BE49-F238E27FC236}">
                  <a16:creationId xmlns:a16="http://schemas.microsoft.com/office/drawing/2014/main" id="{52592995-D63B-4901-8656-BB15C8863080}"/>
                </a:ext>
              </a:extLst>
            </p:cNvPr>
            <p:cNvSpPr/>
            <p:nvPr/>
          </p:nvSpPr>
          <p:spPr>
            <a:xfrm>
              <a:off x="1679493" y="2521502"/>
              <a:ext cx="1693413" cy="2875547"/>
            </a:xfrm>
            <a:prstGeom prst="downArrow">
              <a:avLst>
                <a:gd name="adj1" fmla="val 61580"/>
                <a:gd name="adj2" fmla="val 50000"/>
              </a:avLst>
            </a:prstGeom>
            <a:solidFill>
              <a:srgbClr val="D8B84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D8B846"/>
                </a:solidFill>
              </a:endParaRPr>
            </a:p>
          </p:txBody>
        </p:sp>
        <p:sp>
          <p:nvSpPr>
            <p:cNvPr id="5" name="TextBox 4">
              <a:extLst>
                <a:ext uri="{FF2B5EF4-FFF2-40B4-BE49-F238E27FC236}">
                  <a16:creationId xmlns:a16="http://schemas.microsoft.com/office/drawing/2014/main" id="{5D9CE9DC-B4D0-4021-91B3-3AF1755F42CC}"/>
                </a:ext>
              </a:extLst>
            </p:cNvPr>
            <p:cNvSpPr txBox="1"/>
            <p:nvPr/>
          </p:nvSpPr>
          <p:spPr>
            <a:xfrm rot="16200000">
              <a:off x="1054747" y="2441447"/>
              <a:ext cx="2875546" cy="1280880"/>
            </a:xfrm>
            <a:prstGeom prst="rect">
              <a:avLst/>
            </a:prstGeom>
            <a:noFill/>
          </p:spPr>
          <p:txBody>
            <a:bodyPr wrap="square" rtlCol="0">
              <a:spAutoFit/>
            </a:bodyPr>
            <a:lstStyle/>
            <a:p>
              <a:r>
                <a:rPr lang="en-US" sz="3200" dirty="0">
                  <a:solidFill>
                    <a:srgbClr val="00416A"/>
                  </a:solidFill>
                </a:rPr>
                <a:t>Reliability Improves</a:t>
              </a:r>
            </a:p>
          </p:txBody>
        </p:sp>
      </p:grpSp>
    </p:spTree>
    <p:extLst>
      <p:ext uri="{BB962C8B-B14F-4D97-AF65-F5344CB8AC3E}">
        <p14:creationId xmlns:p14="http://schemas.microsoft.com/office/powerpoint/2010/main" val="18426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7D216-B21F-45CE-B478-5483A90B3416}"/>
              </a:ext>
            </a:extLst>
          </p:cNvPr>
          <p:cNvSpPr>
            <a:spLocks noGrp="1"/>
          </p:cNvSpPr>
          <p:nvPr>
            <p:ph type="title"/>
          </p:nvPr>
        </p:nvSpPr>
        <p:spPr/>
        <p:txBody>
          <a:bodyPr/>
          <a:lstStyle/>
          <a:p>
            <a:r>
              <a:rPr lang="en-US" dirty="0"/>
              <a:t>“External” CMFs &amp; IHSDM</a:t>
            </a:r>
          </a:p>
        </p:txBody>
      </p:sp>
      <p:sp>
        <p:nvSpPr>
          <p:cNvPr id="3" name="Content Placeholder 2">
            <a:extLst>
              <a:ext uri="{FF2B5EF4-FFF2-40B4-BE49-F238E27FC236}">
                <a16:creationId xmlns:a16="http://schemas.microsoft.com/office/drawing/2014/main" id="{214C800F-ED21-4232-A3F4-EE66BE8F5EEE}"/>
              </a:ext>
            </a:extLst>
          </p:cNvPr>
          <p:cNvSpPr>
            <a:spLocks noGrp="1"/>
          </p:cNvSpPr>
          <p:nvPr>
            <p:ph idx="1"/>
          </p:nvPr>
        </p:nvSpPr>
        <p:spPr>
          <a:xfrm>
            <a:off x="609600" y="1919924"/>
            <a:ext cx="10972800" cy="4717415"/>
          </a:xfrm>
        </p:spPr>
        <p:txBody>
          <a:bodyPr>
            <a:normAutofit/>
          </a:bodyPr>
          <a:lstStyle/>
          <a:p>
            <a:r>
              <a:rPr lang="en-US" dirty="0"/>
              <a:t>“External” CMFs = HSM Part D CMFs</a:t>
            </a:r>
          </a:p>
          <a:p>
            <a:r>
              <a:rPr lang="en-US" dirty="0"/>
              <a:t>CMFs in IHSDM…</a:t>
            </a:r>
          </a:p>
          <a:p>
            <a:pPr lvl="1"/>
            <a:r>
              <a:rPr lang="en-US" dirty="0"/>
              <a:t>are assumed to be independent of one another</a:t>
            </a:r>
          </a:p>
          <a:p>
            <a:pPr lvl="2"/>
            <a:r>
              <a:rPr lang="en-US" dirty="0"/>
              <a:t>Independent CMFs = treatments do not impact the same crashes</a:t>
            </a:r>
          </a:p>
          <a:p>
            <a:pPr lvl="1"/>
            <a:r>
              <a:rPr lang="en-US" dirty="0"/>
              <a:t>are for specific locations</a:t>
            </a:r>
          </a:p>
          <a:p>
            <a:pPr lvl="2"/>
            <a:r>
              <a:rPr lang="en-US" dirty="0"/>
              <a:t>Segment CMFs for segments, intersection CMFs for intersections</a:t>
            </a:r>
          </a:p>
          <a:p>
            <a:pPr lvl="1"/>
            <a:r>
              <a:rPr lang="en-US" dirty="0"/>
              <a:t>are for TOTAL, FI, or PDO crashes and applied to ALL crash types</a:t>
            </a:r>
          </a:p>
        </p:txBody>
      </p:sp>
    </p:spTree>
    <p:extLst>
      <p:ext uri="{BB962C8B-B14F-4D97-AF65-F5344CB8AC3E}">
        <p14:creationId xmlns:p14="http://schemas.microsoft.com/office/powerpoint/2010/main" val="362855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3ED3-31D1-47AF-AC55-BE747C6CE885}"/>
              </a:ext>
            </a:extLst>
          </p:cNvPr>
          <p:cNvSpPr>
            <a:spLocks noGrp="1"/>
          </p:cNvSpPr>
          <p:nvPr>
            <p:ph type="title"/>
          </p:nvPr>
        </p:nvSpPr>
        <p:spPr/>
        <p:txBody>
          <a:bodyPr/>
          <a:lstStyle/>
          <a:p>
            <a:r>
              <a:rPr lang="en-US" dirty="0">
                <a:solidFill>
                  <a:schemeClr val="bg1"/>
                </a:solidFill>
              </a:rPr>
              <a:t>SCP CMF Use</a:t>
            </a:r>
          </a:p>
        </p:txBody>
      </p:sp>
      <p:grpSp>
        <p:nvGrpSpPr>
          <p:cNvPr id="11" name="Group 10">
            <a:extLst>
              <a:ext uri="{FF2B5EF4-FFF2-40B4-BE49-F238E27FC236}">
                <a16:creationId xmlns:a16="http://schemas.microsoft.com/office/drawing/2014/main" id="{FDCAB856-46CB-4AD5-885B-7D3E7CB7DD7F}"/>
              </a:ext>
            </a:extLst>
          </p:cNvPr>
          <p:cNvGrpSpPr/>
          <p:nvPr/>
        </p:nvGrpSpPr>
        <p:grpSpPr>
          <a:xfrm>
            <a:off x="3036025" y="2426884"/>
            <a:ext cx="2739513" cy="3055604"/>
            <a:chOff x="7211961" y="3047558"/>
            <a:chExt cx="2743200" cy="3059716"/>
          </a:xfrm>
        </p:grpSpPr>
        <p:sp>
          <p:nvSpPr>
            <p:cNvPr id="8" name="Block Arc 7">
              <a:extLst>
                <a:ext uri="{FF2B5EF4-FFF2-40B4-BE49-F238E27FC236}">
                  <a16:creationId xmlns:a16="http://schemas.microsoft.com/office/drawing/2014/main" id="{B2A6457F-5C3B-4E9F-BEBF-8B7F060C97C2}"/>
                </a:ext>
              </a:extLst>
            </p:cNvPr>
            <p:cNvSpPr/>
            <p:nvPr/>
          </p:nvSpPr>
          <p:spPr>
            <a:xfrm>
              <a:off x="7211961" y="3126658"/>
              <a:ext cx="2743200" cy="2972891"/>
            </a:xfrm>
            <a:prstGeom prst="blockArc">
              <a:avLst>
                <a:gd name="adj1" fmla="val 16731318"/>
                <a:gd name="adj2" fmla="val 3405972"/>
                <a:gd name="adj3" fmla="val 1677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9" name="Rectangle 8">
              <a:extLst>
                <a:ext uri="{FF2B5EF4-FFF2-40B4-BE49-F238E27FC236}">
                  <a16:creationId xmlns:a16="http://schemas.microsoft.com/office/drawing/2014/main" id="{AE192BCA-31CD-4E91-9661-A33A0170B67E}"/>
                </a:ext>
              </a:extLst>
            </p:cNvPr>
            <p:cNvSpPr/>
            <p:nvPr/>
          </p:nvSpPr>
          <p:spPr>
            <a:xfrm rot="602954">
              <a:off x="7683567" y="3047558"/>
              <a:ext cx="1140820" cy="4663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B906E422-34C9-4F78-A62C-A5EB666C4A99}"/>
                </a:ext>
              </a:extLst>
            </p:cNvPr>
            <p:cNvSpPr/>
            <p:nvPr/>
          </p:nvSpPr>
          <p:spPr>
            <a:xfrm rot="19445882">
              <a:off x="8359439" y="5642155"/>
              <a:ext cx="1084966" cy="4651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grpSp>
        <p:nvGrpSpPr>
          <p:cNvPr id="42" name="Group 41">
            <a:extLst>
              <a:ext uri="{FF2B5EF4-FFF2-40B4-BE49-F238E27FC236}">
                <a16:creationId xmlns:a16="http://schemas.microsoft.com/office/drawing/2014/main" id="{39654AD4-D591-45F7-8511-F2093152B953}"/>
              </a:ext>
            </a:extLst>
          </p:cNvPr>
          <p:cNvGrpSpPr/>
          <p:nvPr/>
        </p:nvGrpSpPr>
        <p:grpSpPr>
          <a:xfrm>
            <a:off x="2741875" y="2618157"/>
            <a:ext cx="2813633" cy="2744338"/>
            <a:chOff x="6554804" y="2892462"/>
            <a:chExt cx="2907229" cy="2835629"/>
          </a:xfrm>
        </p:grpSpPr>
        <p:sp>
          <p:nvSpPr>
            <p:cNvPr id="12" name="Block Arc 11">
              <a:extLst>
                <a:ext uri="{FF2B5EF4-FFF2-40B4-BE49-F238E27FC236}">
                  <a16:creationId xmlns:a16="http://schemas.microsoft.com/office/drawing/2014/main" id="{D7BF65F3-942E-4248-9EA6-EC700AD66C5A}"/>
                </a:ext>
              </a:extLst>
            </p:cNvPr>
            <p:cNvSpPr/>
            <p:nvPr/>
          </p:nvSpPr>
          <p:spPr>
            <a:xfrm>
              <a:off x="6554804" y="2943614"/>
              <a:ext cx="2907229" cy="2784477"/>
            </a:xfrm>
            <a:prstGeom prst="blockArc">
              <a:avLst>
                <a:gd name="adj1" fmla="val 16816708"/>
                <a:gd name="adj2" fmla="val 3055200"/>
                <a:gd name="adj3" fmla="val 147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a:extLst>
                <a:ext uri="{FF2B5EF4-FFF2-40B4-BE49-F238E27FC236}">
                  <a16:creationId xmlns:a16="http://schemas.microsoft.com/office/drawing/2014/main" id="{D1A30268-21D6-4283-9B52-09C13F5E01D3}"/>
                </a:ext>
              </a:extLst>
            </p:cNvPr>
            <p:cNvSpPr/>
            <p:nvPr/>
          </p:nvSpPr>
          <p:spPr>
            <a:xfrm rot="602954" flipV="1">
              <a:off x="7437142" y="2892462"/>
              <a:ext cx="85522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715B0313-F347-4BF8-89CE-9E58CB7BD2B2}"/>
                </a:ext>
              </a:extLst>
            </p:cNvPr>
            <p:cNvSpPr/>
            <p:nvPr/>
          </p:nvSpPr>
          <p:spPr>
            <a:xfrm rot="19445882" flipV="1">
              <a:off x="8131146" y="5636423"/>
              <a:ext cx="85028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Block Arc 14">
            <a:extLst>
              <a:ext uri="{FF2B5EF4-FFF2-40B4-BE49-F238E27FC236}">
                <a16:creationId xmlns:a16="http://schemas.microsoft.com/office/drawing/2014/main" id="{04E2775B-B6EE-4C08-B8C2-76DE02738CA7}"/>
              </a:ext>
            </a:extLst>
          </p:cNvPr>
          <p:cNvSpPr/>
          <p:nvPr/>
        </p:nvSpPr>
        <p:spPr>
          <a:xfrm>
            <a:off x="3094027" y="2455372"/>
            <a:ext cx="2826091" cy="3002569"/>
          </a:xfrm>
          <a:prstGeom prst="blockArc">
            <a:avLst>
              <a:gd name="adj1" fmla="val 16731317"/>
              <a:gd name="adj2" fmla="val 3702827"/>
              <a:gd name="adj3" fmla="val 28072"/>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9" name="Block Arc 18">
            <a:extLst>
              <a:ext uri="{FF2B5EF4-FFF2-40B4-BE49-F238E27FC236}">
                <a16:creationId xmlns:a16="http://schemas.microsoft.com/office/drawing/2014/main" id="{6F81514D-F723-4DB8-8E6D-8814368D965D}"/>
              </a:ext>
            </a:extLst>
          </p:cNvPr>
          <p:cNvSpPr/>
          <p:nvPr/>
        </p:nvSpPr>
        <p:spPr>
          <a:xfrm>
            <a:off x="3036025" y="2507799"/>
            <a:ext cx="2739513" cy="2968895"/>
          </a:xfrm>
          <a:prstGeom prst="blockArc">
            <a:avLst>
              <a:gd name="adj1" fmla="val 16978764"/>
              <a:gd name="adj2" fmla="val 3398869"/>
              <a:gd name="adj3" fmla="val 339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0" name="TextBox 19">
            <a:extLst>
              <a:ext uri="{FF2B5EF4-FFF2-40B4-BE49-F238E27FC236}">
                <a16:creationId xmlns:a16="http://schemas.microsoft.com/office/drawing/2014/main" id="{844AD877-CF61-4FF1-81C0-627A1DF11177}"/>
              </a:ext>
            </a:extLst>
          </p:cNvPr>
          <p:cNvSpPr txBox="1"/>
          <p:nvPr/>
        </p:nvSpPr>
        <p:spPr>
          <a:xfrm>
            <a:off x="6301196" y="2885284"/>
            <a:ext cx="4079803" cy="523220"/>
          </a:xfrm>
          <a:prstGeom prst="rect">
            <a:avLst/>
          </a:prstGeom>
          <a:noFill/>
        </p:spPr>
        <p:txBody>
          <a:bodyPr wrap="square" rtlCol="0">
            <a:spAutoFit/>
          </a:bodyPr>
          <a:lstStyle/>
          <a:p>
            <a:r>
              <a:rPr lang="en-US" sz="2800" dirty="0">
                <a:solidFill>
                  <a:schemeClr val="bg1"/>
                </a:solidFill>
                <a:latin typeface="Arial Narrow" panose="020B0606020202030204" pitchFamily="34" charset="0"/>
              </a:rPr>
              <a:t>Add shoulder rumble strips</a:t>
            </a:r>
          </a:p>
        </p:txBody>
      </p:sp>
      <p:sp>
        <p:nvSpPr>
          <p:cNvPr id="21" name="TextBox 20">
            <a:extLst>
              <a:ext uri="{FF2B5EF4-FFF2-40B4-BE49-F238E27FC236}">
                <a16:creationId xmlns:a16="http://schemas.microsoft.com/office/drawing/2014/main" id="{2EF9C7AA-30B3-4FCD-B83C-54AF0BC257F4}"/>
              </a:ext>
            </a:extLst>
          </p:cNvPr>
          <p:cNvSpPr txBox="1"/>
          <p:nvPr/>
        </p:nvSpPr>
        <p:spPr>
          <a:xfrm>
            <a:off x="6257380" y="3790325"/>
            <a:ext cx="3484511" cy="954107"/>
          </a:xfrm>
          <a:prstGeom prst="rect">
            <a:avLst/>
          </a:prstGeom>
          <a:noFill/>
        </p:spPr>
        <p:txBody>
          <a:bodyPr wrap="square" rtlCol="0">
            <a:spAutoFit/>
          </a:bodyPr>
          <a:lstStyle/>
          <a:p>
            <a:r>
              <a:rPr lang="en-US" sz="2800" dirty="0">
                <a:solidFill>
                  <a:schemeClr val="bg1"/>
                </a:solidFill>
                <a:latin typeface="Arial Narrow" panose="020B0606020202030204" pitchFamily="34" charset="0"/>
              </a:rPr>
              <a:t>Add high friction surface treatment (HFST)</a:t>
            </a:r>
          </a:p>
        </p:txBody>
      </p:sp>
      <p:sp>
        <p:nvSpPr>
          <p:cNvPr id="25" name="Block Arc 24">
            <a:extLst>
              <a:ext uri="{FF2B5EF4-FFF2-40B4-BE49-F238E27FC236}">
                <a16:creationId xmlns:a16="http://schemas.microsoft.com/office/drawing/2014/main" id="{016EAFF0-0661-4425-8450-1A70C5C55156}"/>
              </a:ext>
            </a:extLst>
          </p:cNvPr>
          <p:cNvSpPr/>
          <p:nvPr/>
        </p:nvSpPr>
        <p:spPr>
          <a:xfrm>
            <a:off x="3130787" y="2882501"/>
            <a:ext cx="2222164" cy="2223104"/>
          </a:xfrm>
          <a:prstGeom prst="blockArc">
            <a:avLst>
              <a:gd name="adj1" fmla="val 17488868"/>
              <a:gd name="adj2" fmla="val 2993109"/>
              <a:gd name="adj3" fmla="val 36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Tree>
    <p:extLst>
      <p:ext uri="{BB962C8B-B14F-4D97-AF65-F5344CB8AC3E}">
        <p14:creationId xmlns:p14="http://schemas.microsoft.com/office/powerpoint/2010/main" val="167389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20" grpId="0"/>
      <p:bldP spid="21" grpId="0"/>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4EFB187-DC53-490C-B53A-DA5A036C3B1E}"/>
              </a:ext>
            </a:extLst>
          </p:cNvPr>
          <p:cNvSpPr>
            <a:spLocks noGrp="1"/>
          </p:cNvSpPr>
          <p:nvPr>
            <p:ph type="title"/>
          </p:nvPr>
        </p:nvSpPr>
        <p:spPr/>
        <p:txBody>
          <a:bodyPr/>
          <a:lstStyle/>
          <a:p>
            <a:r>
              <a:rPr lang="en-US" dirty="0"/>
              <a:t>SCP CMF Use</a:t>
            </a:r>
          </a:p>
        </p:txBody>
      </p:sp>
      <p:sp>
        <p:nvSpPr>
          <p:cNvPr id="7" name="Content Placeholder 6">
            <a:extLst>
              <a:ext uri="{FF2B5EF4-FFF2-40B4-BE49-F238E27FC236}">
                <a16:creationId xmlns:a16="http://schemas.microsoft.com/office/drawing/2014/main" id="{A03E5D0B-C8EC-4C8B-A793-6E9CA0AB7CDA}"/>
              </a:ext>
            </a:extLst>
          </p:cNvPr>
          <p:cNvSpPr>
            <a:spLocks noGrp="1"/>
          </p:cNvSpPr>
          <p:nvPr>
            <p:ph idx="1"/>
          </p:nvPr>
        </p:nvSpPr>
        <p:spPr/>
        <p:txBody>
          <a:bodyPr/>
          <a:lstStyle/>
          <a:p>
            <a:r>
              <a:rPr lang="en-US" dirty="0"/>
              <a:t>Dominant Common Residuals Method</a:t>
            </a:r>
          </a:p>
          <a:p>
            <a:endParaRPr lang="en-US" dirty="0"/>
          </a:p>
          <a:p>
            <a:endParaRPr lang="en-US" dirty="0"/>
          </a:p>
          <a:p>
            <a:endParaRPr lang="en-US" dirty="0"/>
          </a:p>
          <a:p>
            <a:endParaRPr lang="en-US" dirty="0"/>
          </a:p>
          <a:p>
            <a:endParaRPr lang="en-US" sz="1400" dirty="0"/>
          </a:p>
          <a:p>
            <a:r>
              <a:rPr lang="en-US" dirty="0"/>
              <a:t>Dominant Effect Method</a:t>
            </a:r>
          </a:p>
          <a:p>
            <a:pPr lvl="1"/>
            <a:r>
              <a:rPr lang="en-US" dirty="0"/>
              <a:t>Uses the most effective treatment only</a:t>
            </a:r>
          </a:p>
        </p:txBody>
      </p:sp>
      <p:pic>
        <p:nvPicPr>
          <p:cNvPr id="3" name="Picture 2">
            <a:extLst>
              <a:ext uri="{FF2B5EF4-FFF2-40B4-BE49-F238E27FC236}">
                <a16:creationId xmlns:a16="http://schemas.microsoft.com/office/drawing/2014/main" id="{B1D48214-55E5-4AA9-9871-23E69EDCB566}"/>
              </a:ext>
            </a:extLst>
          </p:cNvPr>
          <p:cNvPicPr>
            <a:picLocks noChangeAspect="1"/>
          </p:cNvPicPr>
          <p:nvPr/>
        </p:nvPicPr>
        <p:blipFill>
          <a:blip r:embed="rId3"/>
          <a:stretch>
            <a:fillRect/>
          </a:stretch>
        </p:blipFill>
        <p:spPr>
          <a:xfrm>
            <a:off x="1295400" y="2362200"/>
            <a:ext cx="9964027" cy="1920291"/>
          </a:xfrm>
          <a:prstGeom prst="rect">
            <a:avLst/>
          </a:prstGeom>
          <a:ln w="12700">
            <a:solidFill>
              <a:schemeClr val="tx1"/>
            </a:solidFill>
          </a:ln>
        </p:spPr>
      </p:pic>
    </p:spTree>
    <p:extLst>
      <p:ext uri="{BB962C8B-B14F-4D97-AF65-F5344CB8AC3E}">
        <p14:creationId xmlns:p14="http://schemas.microsoft.com/office/powerpoint/2010/main" val="1134394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3ED3-31D1-47AF-AC55-BE747C6CE885}"/>
              </a:ext>
            </a:extLst>
          </p:cNvPr>
          <p:cNvSpPr>
            <a:spLocks noGrp="1"/>
          </p:cNvSpPr>
          <p:nvPr>
            <p:ph type="title"/>
          </p:nvPr>
        </p:nvSpPr>
        <p:spPr/>
        <p:txBody>
          <a:bodyPr/>
          <a:lstStyle/>
          <a:p>
            <a:r>
              <a:rPr lang="en-US" dirty="0">
                <a:solidFill>
                  <a:schemeClr val="bg1"/>
                </a:solidFill>
              </a:rPr>
              <a:t>SCP CMF Use</a:t>
            </a:r>
          </a:p>
        </p:txBody>
      </p:sp>
      <p:sp>
        <p:nvSpPr>
          <p:cNvPr id="43" name="Content Placeholder 3">
            <a:extLst>
              <a:ext uri="{FF2B5EF4-FFF2-40B4-BE49-F238E27FC236}">
                <a16:creationId xmlns:a16="http://schemas.microsoft.com/office/drawing/2014/main" id="{8A7DEF5F-C68C-48BB-BE77-1E1EBA1DE56C}"/>
              </a:ext>
            </a:extLst>
          </p:cNvPr>
          <p:cNvSpPr>
            <a:spLocks noGrp="1"/>
          </p:cNvSpPr>
          <p:nvPr>
            <p:ph idx="4294967295"/>
          </p:nvPr>
        </p:nvSpPr>
        <p:spPr>
          <a:xfrm>
            <a:off x="233936" y="1639553"/>
            <a:ext cx="9887997" cy="2677517"/>
          </a:xfrm>
        </p:spPr>
        <p:txBody>
          <a:bodyPr/>
          <a:lstStyle/>
          <a:p>
            <a:pPr eaLnBrk="1" hangingPunct="1">
              <a:lnSpc>
                <a:spcPct val="90000"/>
              </a:lnSpc>
              <a:spcBef>
                <a:spcPts val="1000"/>
              </a:spcBef>
            </a:pPr>
            <a:r>
              <a:rPr lang="en-US" kern="1200" dirty="0">
                <a:solidFill>
                  <a:srgbClr val="D8B846"/>
                </a:solidFill>
              </a:rPr>
              <a:t>Shoulder Rumble CMF = 0.92 for KABC crashes</a:t>
            </a:r>
          </a:p>
          <a:p>
            <a:pPr eaLnBrk="1" hangingPunct="1">
              <a:lnSpc>
                <a:spcPct val="90000"/>
              </a:lnSpc>
              <a:spcBef>
                <a:spcPts val="1000"/>
              </a:spcBef>
            </a:pPr>
            <a:endParaRPr lang="en-US" kern="1200" dirty="0">
              <a:solidFill>
                <a:srgbClr val="D8B846"/>
              </a:solidFill>
            </a:endParaRPr>
          </a:p>
          <a:p>
            <a:r>
              <a:rPr lang="en-US" kern="1200" dirty="0">
                <a:solidFill>
                  <a:srgbClr val="D8B846"/>
                </a:solidFill>
              </a:rPr>
              <a:t>HFST on Curves CMF = 0.76 for ALL crashes</a:t>
            </a:r>
          </a:p>
        </p:txBody>
      </p:sp>
      <p:grpSp>
        <p:nvGrpSpPr>
          <p:cNvPr id="22" name="Group 21">
            <a:extLst>
              <a:ext uri="{FF2B5EF4-FFF2-40B4-BE49-F238E27FC236}">
                <a16:creationId xmlns:a16="http://schemas.microsoft.com/office/drawing/2014/main" id="{173521C6-0828-46E3-B4B5-29FBAE0D646C}"/>
              </a:ext>
            </a:extLst>
          </p:cNvPr>
          <p:cNvGrpSpPr/>
          <p:nvPr/>
        </p:nvGrpSpPr>
        <p:grpSpPr>
          <a:xfrm>
            <a:off x="7404985" y="3429000"/>
            <a:ext cx="2474187" cy="2310009"/>
            <a:chOff x="7404985" y="3429000"/>
            <a:chExt cx="2474187" cy="2310009"/>
          </a:xfrm>
        </p:grpSpPr>
        <p:grpSp>
          <p:nvGrpSpPr>
            <p:cNvPr id="7" name="Group 6">
              <a:extLst>
                <a:ext uri="{FF2B5EF4-FFF2-40B4-BE49-F238E27FC236}">
                  <a16:creationId xmlns:a16="http://schemas.microsoft.com/office/drawing/2014/main" id="{851C7276-1199-47F9-A480-EF7BB3727C5B}"/>
                </a:ext>
              </a:extLst>
            </p:cNvPr>
            <p:cNvGrpSpPr/>
            <p:nvPr/>
          </p:nvGrpSpPr>
          <p:grpSpPr>
            <a:xfrm>
              <a:off x="7404985" y="3429000"/>
              <a:ext cx="2474187" cy="2310009"/>
              <a:chOff x="5821609" y="3354007"/>
              <a:chExt cx="2474187" cy="2310009"/>
            </a:xfrm>
          </p:grpSpPr>
          <p:grpSp>
            <p:nvGrpSpPr>
              <p:cNvPr id="5" name="Group 4">
                <a:extLst>
                  <a:ext uri="{FF2B5EF4-FFF2-40B4-BE49-F238E27FC236}">
                    <a16:creationId xmlns:a16="http://schemas.microsoft.com/office/drawing/2014/main" id="{3A1DC98E-07B0-459B-8795-3D0993047DF5}"/>
                  </a:ext>
                </a:extLst>
              </p:cNvPr>
              <p:cNvGrpSpPr/>
              <p:nvPr/>
            </p:nvGrpSpPr>
            <p:grpSpPr>
              <a:xfrm>
                <a:off x="6115374" y="3354007"/>
                <a:ext cx="2180422" cy="2310009"/>
                <a:chOff x="6115374" y="3354007"/>
                <a:chExt cx="2180422" cy="2310009"/>
              </a:xfrm>
            </p:grpSpPr>
            <p:grpSp>
              <p:nvGrpSpPr>
                <p:cNvPr id="11" name="Group 10">
                  <a:extLst>
                    <a:ext uri="{FF2B5EF4-FFF2-40B4-BE49-F238E27FC236}">
                      <a16:creationId xmlns:a16="http://schemas.microsoft.com/office/drawing/2014/main" id="{FDCAB856-46CB-4AD5-885B-7D3E7CB7DD7F}"/>
                    </a:ext>
                  </a:extLst>
                </p:cNvPr>
                <p:cNvGrpSpPr/>
                <p:nvPr/>
              </p:nvGrpSpPr>
              <p:grpSpPr>
                <a:xfrm>
                  <a:off x="6115374" y="3354007"/>
                  <a:ext cx="2057400" cy="2294787"/>
                  <a:chOff x="7211961" y="3047558"/>
                  <a:chExt cx="2743200" cy="3059716"/>
                </a:xfrm>
              </p:grpSpPr>
              <p:sp>
                <p:nvSpPr>
                  <p:cNvPr id="8" name="Block Arc 7">
                    <a:extLst>
                      <a:ext uri="{FF2B5EF4-FFF2-40B4-BE49-F238E27FC236}">
                        <a16:creationId xmlns:a16="http://schemas.microsoft.com/office/drawing/2014/main" id="{B2A6457F-5C3B-4E9F-BEBF-8B7F060C97C2}"/>
                      </a:ext>
                    </a:extLst>
                  </p:cNvPr>
                  <p:cNvSpPr/>
                  <p:nvPr/>
                </p:nvSpPr>
                <p:spPr>
                  <a:xfrm>
                    <a:off x="7211961" y="3126658"/>
                    <a:ext cx="2743200" cy="2972891"/>
                  </a:xfrm>
                  <a:prstGeom prst="blockArc">
                    <a:avLst>
                      <a:gd name="adj1" fmla="val 16731318"/>
                      <a:gd name="adj2" fmla="val 3405972"/>
                      <a:gd name="adj3" fmla="val 1677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9" name="Rectangle 8">
                    <a:extLst>
                      <a:ext uri="{FF2B5EF4-FFF2-40B4-BE49-F238E27FC236}">
                        <a16:creationId xmlns:a16="http://schemas.microsoft.com/office/drawing/2014/main" id="{AE192BCA-31CD-4E91-9661-A33A0170B67E}"/>
                      </a:ext>
                    </a:extLst>
                  </p:cNvPr>
                  <p:cNvSpPr/>
                  <p:nvPr/>
                </p:nvSpPr>
                <p:spPr>
                  <a:xfrm rot="602954">
                    <a:off x="7683567" y="3047558"/>
                    <a:ext cx="1140820" cy="4663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B906E422-34C9-4F78-A62C-A5EB666C4A99}"/>
                      </a:ext>
                    </a:extLst>
                  </p:cNvPr>
                  <p:cNvSpPr/>
                  <p:nvPr/>
                </p:nvSpPr>
                <p:spPr>
                  <a:xfrm rot="19445882">
                    <a:off x="8359439" y="5642155"/>
                    <a:ext cx="1084966" cy="4651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15" name="Block Arc 14">
                  <a:extLst>
                    <a:ext uri="{FF2B5EF4-FFF2-40B4-BE49-F238E27FC236}">
                      <a16:creationId xmlns:a16="http://schemas.microsoft.com/office/drawing/2014/main" id="{04E2775B-B6EE-4C08-B8C2-76DE02738CA7}"/>
                    </a:ext>
                  </a:extLst>
                </p:cNvPr>
                <p:cNvSpPr/>
                <p:nvPr/>
              </p:nvSpPr>
              <p:spPr>
                <a:xfrm>
                  <a:off x="6173375" y="3409058"/>
                  <a:ext cx="2122421" cy="2254958"/>
                </a:xfrm>
                <a:prstGeom prst="blockArc">
                  <a:avLst>
                    <a:gd name="adj1" fmla="val 16731317"/>
                    <a:gd name="adj2" fmla="val 3702827"/>
                    <a:gd name="adj3" fmla="val 28072"/>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9" name="Block Arc 18">
                  <a:extLst>
                    <a:ext uri="{FF2B5EF4-FFF2-40B4-BE49-F238E27FC236}">
                      <a16:creationId xmlns:a16="http://schemas.microsoft.com/office/drawing/2014/main" id="{6F81514D-F723-4DB8-8E6D-8814368D965D}"/>
                    </a:ext>
                  </a:extLst>
                </p:cNvPr>
                <p:cNvSpPr/>
                <p:nvPr/>
              </p:nvSpPr>
              <p:spPr>
                <a:xfrm>
                  <a:off x="6115374" y="3413332"/>
                  <a:ext cx="2057400" cy="2229668"/>
                </a:xfrm>
                <a:prstGeom prst="blockArc">
                  <a:avLst>
                    <a:gd name="adj1" fmla="val 16978764"/>
                    <a:gd name="adj2" fmla="val 3398869"/>
                    <a:gd name="adj3" fmla="val 339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grpSp>
            <p:nvGrpSpPr>
              <p:cNvPr id="42" name="Group 41">
                <a:extLst>
                  <a:ext uri="{FF2B5EF4-FFF2-40B4-BE49-F238E27FC236}">
                    <a16:creationId xmlns:a16="http://schemas.microsoft.com/office/drawing/2014/main" id="{39654AD4-D591-45F7-8511-F2093152B953}"/>
                  </a:ext>
                </a:extLst>
              </p:cNvPr>
              <p:cNvGrpSpPr/>
              <p:nvPr/>
            </p:nvGrpSpPr>
            <p:grpSpPr>
              <a:xfrm>
                <a:off x="5821609" y="3464758"/>
                <a:ext cx="2180422" cy="2126722"/>
                <a:chOff x="6554804" y="2892462"/>
                <a:chExt cx="2907229" cy="2835629"/>
              </a:xfrm>
            </p:grpSpPr>
            <p:sp>
              <p:nvSpPr>
                <p:cNvPr id="12" name="Block Arc 11">
                  <a:extLst>
                    <a:ext uri="{FF2B5EF4-FFF2-40B4-BE49-F238E27FC236}">
                      <a16:creationId xmlns:a16="http://schemas.microsoft.com/office/drawing/2014/main" id="{D7BF65F3-942E-4248-9EA6-EC700AD66C5A}"/>
                    </a:ext>
                  </a:extLst>
                </p:cNvPr>
                <p:cNvSpPr/>
                <p:nvPr/>
              </p:nvSpPr>
              <p:spPr>
                <a:xfrm>
                  <a:off x="6554804" y="2943614"/>
                  <a:ext cx="2907229" cy="2784477"/>
                </a:xfrm>
                <a:prstGeom prst="blockArc">
                  <a:avLst>
                    <a:gd name="adj1" fmla="val 16816708"/>
                    <a:gd name="adj2" fmla="val 3055200"/>
                    <a:gd name="adj3" fmla="val 147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3" name="Rectangle 12">
                  <a:extLst>
                    <a:ext uri="{FF2B5EF4-FFF2-40B4-BE49-F238E27FC236}">
                      <a16:creationId xmlns:a16="http://schemas.microsoft.com/office/drawing/2014/main" id="{D1A30268-21D6-4283-9B52-09C13F5E01D3}"/>
                    </a:ext>
                  </a:extLst>
                </p:cNvPr>
                <p:cNvSpPr/>
                <p:nvPr/>
              </p:nvSpPr>
              <p:spPr>
                <a:xfrm rot="602954" flipV="1">
                  <a:off x="7437142" y="2892462"/>
                  <a:ext cx="85522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FF2B5EF4-FFF2-40B4-BE49-F238E27FC236}">
                      <a16:creationId xmlns:a16="http://schemas.microsoft.com/office/drawing/2014/main" id="{715B0313-F347-4BF8-89CE-9E58CB7BD2B2}"/>
                    </a:ext>
                  </a:extLst>
                </p:cNvPr>
                <p:cNvSpPr/>
                <p:nvPr/>
              </p:nvSpPr>
              <p:spPr>
                <a:xfrm rot="19445882" flipV="1">
                  <a:off x="8131146" y="5636423"/>
                  <a:ext cx="850289" cy="457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sp>
          <p:nvSpPr>
            <p:cNvPr id="25" name="Block Arc 24">
              <a:extLst>
                <a:ext uri="{FF2B5EF4-FFF2-40B4-BE49-F238E27FC236}">
                  <a16:creationId xmlns:a16="http://schemas.microsoft.com/office/drawing/2014/main" id="{016EAFF0-0661-4425-8450-1A70C5C55156}"/>
                </a:ext>
              </a:extLst>
            </p:cNvPr>
            <p:cNvSpPr/>
            <p:nvPr/>
          </p:nvSpPr>
          <p:spPr>
            <a:xfrm>
              <a:off x="7803330" y="3768797"/>
              <a:ext cx="1668866" cy="1669572"/>
            </a:xfrm>
            <a:prstGeom prst="blockArc">
              <a:avLst>
                <a:gd name="adj1" fmla="val 17488868"/>
                <a:gd name="adj2" fmla="val 2993109"/>
                <a:gd name="adj3" fmla="val 361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grpSp>
      <p:pic>
        <p:nvPicPr>
          <p:cNvPr id="3" name="Picture 2">
            <a:extLst>
              <a:ext uri="{FF2B5EF4-FFF2-40B4-BE49-F238E27FC236}">
                <a16:creationId xmlns:a16="http://schemas.microsoft.com/office/drawing/2014/main" id="{0BCE1C4D-48B5-49F2-A7A2-66E2AEEFEBD2}"/>
              </a:ext>
            </a:extLst>
          </p:cNvPr>
          <p:cNvPicPr>
            <a:picLocks noChangeAspect="1"/>
          </p:cNvPicPr>
          <p:nvPr/>
        </p:nvPicPr>
        <p:blipFill>
          <a:blip r:embed="rId3"/>
          <a:stretch>
            <a:fillRect/>
          </a:stretch>
        </p:blipFill>
        <p:spPr>
          <a:xfrm>
            <a:off x="555548" y="3938240"/>
            <a:ext cx="7504820" cy="1329838"/>
          </a:xfrm>
          <a:prstGeom prst="rect">
            <a:avLst/>
          </a:prstGeom>
        </p:spPr>
      </p:pic>
      <p:grpSp>
        <p:nvGrpSpPr>
          <p:cNvPr id="51" name="Group 50">
            <a:extLst>
              <a:ext uri="{FF2B5EF4-FFF2-40B4-BE49-F238E27FC236}">
                <a16:creationId xmlns:a16="http://schemas.microsoft.com/office/drawing/2014/main" id="{793053C9-0400-4780-9F7E-2D1BDA595F1D}"/>
              </a:ext>
            </a:extLst>
          </p:cNvPr>
          <p:cNvGrpSpPr/>
          <p:nvPr/>
        </p:nvGrpSpPr>
        <p:grpSpPr>
          <a:xfrm>
            <a:off x="2312828" y="1556612"/>
            <a:ext cx="3890560" cy="2982373"/>
            <a:chOff x="143951" y="2228114"/>
            <a:chExt cx="5187413" cy="3976500"/>
          </a:xfrm>
        </p:grpSpPr>
        <p:sp>
          <p:nvSpPr>
            <p:cNvPr id="16" name="Oval 15">
              <a:extLst>
                <a:ext uri="{FF2B5EF4-FFF2-40B4-BE49-F238E27FC236}">
                  <a16:creationId xmlns:a16="http://schemas.microsoft.com/office/drawing/2014/main" id="{E2F63256-0F81-4C80-8603-37D1E43F5702}"/>
                </a:ext>
              </a:extLst>
            </p:cNvPr>
            <p:cNvSpPr/>
            <p:nvPr/>
          </p:nvSpPr>
          <p:spPr>
            <a:xfrm>
              <a:off x="3865539" y="2228114"/>
              <a:ext cx="1465825" cy="91284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46" name="Straight Arrow Connector 45">
              <a:extLst>
                <a:ext uri="{FF2B5EF4-FFF2-40B4-BE49-F238E27FC236}">
                  <a16:creationId xmlns:a16="http://schemas.microsoft.com/office/drawing/2014/main" id="{A517BF5E-4FFC-42A0-9061-62ADFAC356CC}"/>
                </a:ext>
              </a:extLst>
            </p:cNvPr>
            <p:cNvCxnSpPr>
              <a:cxnSpLocks/>
              <a:stCxn id="16" idx="2"/>
            </p:cNvCxnSpPr>
            <p:nvPr/>
          </p:nvCxnSpPr>
          <p:spPr>
            <a:xfrm flipH="1">
              <a:off x="143951" y="2684534"/>
              <a:ext cx="3721588" cy="352008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82EDBDA9-C348-4B6A-8702-092E839A885D}"/>
              </a:ext>
            </a:extLst>
          </p:cNvPr>
          <p:cNvGrpSpPr/>
          <p:nvPr/>
        </p:nvGrpSpPr>
        <p:grpSpPr>
          <a:xfrm>
            <a:off x="4038600" y="2685936"/>
            <a:ext cx="2057400" cy="2045990"/>
            <a:chOff x="2239846" y="3000503"/>
            <a:chExt cx="2743198" cy="2727986"/>
          </a:xfrm>
        </p:grpSpPr>
        <p:sp>
          <p:nvSpPr>
            <p:cNvPr id="44" name="Oval 43">
              <a:extLst>
                <a:ext uri="{FF2B5EF4-FFF2-40B4-BE49-F238E27FC236}">
                  <a16:creationId xmlns:a16="http://schemas.microsoft.com/office/drawing/2014/main" id="{00B04627-36A2-4ECF-9B25-18B18F4D5316}"/>
                </a:ext>
              </a:extLst>
            </p:cNvPr>
            <p:cNvSpPr/>
            <p:nvPr/>
          </p:nvSpPr>
          <p:spPr>
            <a:xfrm>
              <a:off x="3518873" y="3000503"/>
              <a:ext cx="1464171" cy="894794"/>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47" name="Straight Arrow Connector 46">
              <a:extLst>
                <a:ext uri="{FF2B5EF4-FFF2-40B4-BE49-F238E27FC236}">
                  <a16:creationId xmlns:a16="http://schemas.microsoft.com/office/drawing/2014/main" id="{609C8F55-2A30-4390-953B-01C9EAAB78CC}"/>
                </a:ext>
              </a:extLst>
            </p:cNvPr>
            <p:cNvCxnSpPr>
              <a:cxnSpLocks/>
              <a:stCxn id="44" idx="2"/>
            </p:cNvCxnSpPr>
            <p:nvPr/>
          </p:nvCxnSpPr>
          <p:spPr>
            <a:xfrm flipH="1">
              <a:off x="2239846" y="3447900"/>
              <a:ext cx="1279027" cy="228058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7876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16E1CA22297445B99DF4590DFF6E11" ma:contentTypeVersion="13" ma:contentTypeDescription="Create a new document." ma:contentTypeScope="" ma:versionID="86dccfa7c922d19c3726bac8a46ef9aa">
  <xsd:schema xmlns:xsd="http://www.w3.org/2001/XMLSchema" xmlns:xs="http://www.w3.org/2001/XMLSchema" xmlns:p="http://schemas.microsoft.com/office/2006/metadata/properties" xmlns:ns2="6c2a5d45-ecec-4eb8-9b14-12a132e17a24" xmlns:ns3="152bb8f6-9943-4e0b-b149-e0c8655e40cd" targetNamespace="http://schemas.microsoft.com/office/2006/metadata/properties" ma:root="true" ma:fieldsID="79fc43b214aeb56ab1c8c723a2fd06a3" ns2:_="" ns3:_="">
    <xsd:import namespace="6c2a5d45-ecec-4eb8-9b14-12a132e17a24"/>
    <xsd:import namespace="152bb8f6-9943-4e0b-b149-e0c8655e40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a5d45-ecec-4eb8-9b14-12a132e17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52bb8f6-9943-4e0b-b149-e0c8655e40c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2A998C-D35D-4796-BF25-9B2BA497395B}"/>
</file>

<file path=customXml/itemProps2.xml><?xml version="1.0" encoding="utf-8"?>
<ds:datastoreItem xmlns:ds="http://schemas.openxmlformats.org/officeDocument/2006/customXml" ds:itemID="{462FAA98-1D84-4A53-A378-53BB3F28733D}">
  <ds:schemaRefs>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152bb8f6-9943-4e0b-b149-e0c8655e40cd"/>
    <ds:schemaRef ds:uri="http://schemas.microsoft.com/office/infopath/2007/PartnerControls"/>
    <ds:schemaRef ds:uri="http://purl.org/dc/terms/"/>
    <ds:schemaRef ds:uri="6c2a5d45-ecec-4eb8-9b14-12a132e17a24"/>
    <ds:schemaRef ds:uri="http://purl.org/dc/dcmitype/"/>
    <ds:schemaRef ds:uri="http://purl.org/dc/elements/1.1/"/>
  </ds:schemaRefs>
</ds:datastoreItem>
</file>

<file path=customXml/itemProps3.xml><?xml version="1.0" encoding="utf-8"?>
<ds:datastoreItem xmlns:ds="http://schemas.openxmlformats.org/officeDocument/2006/customXml" ds:itemID="{02FE8270-A1C6-4099-A8EA-30A7401BF6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7227</TotalTime>
  <Words>895</Words>
  <Application>Microsoft Office PowerPoint</Application>
  <PresentationFormat>Widescreen</PresentationFormat>
  <Paragraphs>140</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Narrow</vt:lpstr>
      <vt:lpstr>Calibri</vt:lpstr>
      <vt:lpstr>Courier New</vt:lpstr>
      <vt:lpstr>Lato</vt:lpstr>
      <vt:lpstr>Default Design</vt:lpstr>
      <vt:lpstr>WisDOT’s experience using CMFs in DDSA</vt:lpstr>
      <vt:lpstr>How has safety analysis evolved?</vt:lpstr>
      <vt:lpstr>Two Primary Uses for CMFs</vt:lpstr>
      <vt:lpstr>Poll Question 1</vt:lpstr>
      <vt:lpstr>SCP Analysis Methods</vt:lpstr>
      <vt:lpstr>“External” CMFs &amp; IHSDM</vt:lpstr>
      <vt:lpstr>SCP CMF Use</vt:lpstr>
      <vt:lpstr>SCP CMF Use</vt:lpstr>
      <vt:lpstr>SCP CMF Use</vt:lpstr>
      <vt:lpstr>SCP CMF Use</vt:lpstr>
      <vt:lpstr>HSIP CMF Use</vt:lpstr>
      <vt:lpstr>HSIP CMF Use</vt:lpstr>
      <vt:lpstr>HSIP CMF Use</vt:lpstr>
      <vt:lpstr>HSIP CMF Use</vt:lpstr>
      <vt:lpstr>WisDOT CMF Uses</vt:lpstr>
      <vt:lpstr>CMF Resources</vt:lpstr>
      <vt:lpstr>Poll Question 2</vt:lpstr>
      <vt:lpstr>Questions?</vt:lpstr>
    </vt:vector>
  </TitlesOfParts>
  <Company>UNC HSRC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Daul</dc:creator>
  <cp:lastModifiedBy>Scopoline, Kevin M - DOT (BTO)</cp:lastModifiedBy>
  <cp:revision>305</cp:revision>
  <cp:lastPrinted>2019-12-16T14:56:50Z</cp:lastPrinted>
  <dcterms:created xsi:type="dcterms:W3CDTF">2009-11-10T22:43:56Z</dcterms:created>
  <dcterms:modified xsi:type="dcterms:W3CDTF">2021-12-07T21:22:23Z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0x010100C516E1CA22297445B99DF4590DFF6E11</vt:lpwstr>
  </property>
</Properties>
</file>