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8" r:id="rId5"/>
    <p:sldId id="456" r:id="rId6"/>
    <p:sldId id="457" r:id="rId7"/>
    <p:sldId id="458" r:id="rId8"/>
    <p:sldId id="460" r:id="rId9"/>
    <p:sldId id="459" r:id="rId10"/>
    <p:sldId id="461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7" r:id="rId23"/>
    <p:sldId id="481" r:id="rId24"/>
    <p:sldId id="480" r:id="rId25"/>
    <p:sldId id="479" r:id="rId26"/>
    <p:sldId id="476" r:id="rId27"/>
    <p:sldId id="463" r:id="rId28"/>
    <p:sldId id="464" r:id="rId2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urry, Karen (FHWA)" initials="SK(" lastIdx="4" clrIdx="0">
    <p:extLst>
      <p:ext uri="{19B8F6BF-5375-455C-9EA6-DF929625EA0E}">
        <p15:presenceInfo xmlns:p15="http://schemas.microsoft.com/office/powerpoint/2012/main" userId="S-1-5-21-982035342-1880134254-310265210-138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85940" autoAdjust="0"/>
  </p:normalViewPr>
  <p:slideViewPr>
    <p:cSldViewPr>
      <p:cViewPr varScale="1">
        <p:scale>
          <a:sx n="62" d="100"/>
          <a:sy n="62" d="100"/>
        </p:scale>
        <p:origin x="73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384"/>
    </p:cViewPr>
  </p:sorterViewPr>
  <p:notesViewPr>
    <p:cSldViewPr>
      <p:cViewPr varScale="1">
        <p:scale>
          <a:sx n="47" d="100"/>
          <a:sy n="47" d="100"/>
        </p:scale>
        <p:origin x="-1968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C411-0B90-41EC-BB61-9F73FA81307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7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CA98C-A0E0-4016-92C1-438BBB6A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2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90" y="2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C7B87-0BA5-45CB-B252-83A74D565B3D}" type="datetimeFigureOut">
              <a:rPr lang="en-US"/>
              <a:pPr>
                <a:defRPr/>
              </a:pPr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8" y="4415480"/>
            <a:ext cx="5609565" cy="418431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396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90" y="8829396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F06D2A-F673-4DC8-9D37-E8CA78E30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2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3039" indent="-27809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2368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7315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02262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7209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2156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37103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82050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917B09-D786-4673-8192-FD0782990D18}" type="slidenum">
              <a:rPr lang="en-US" smtClean="0"/>
              <a:pPr eaLnBrk="1" hangingPunct="1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1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5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6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9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3039" indent="-27809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2368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7315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02262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7209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2156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37103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82050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917B09-D786-4673-8192-FD0782990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2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8737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89176"/>
            <a:ext cx="8534400" cy="12160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F10-0A02-48F5-8758-6AEDAFE6D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D642-4E2D-414A-B7BC-8D9BE30B5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9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9433-5FF0-49D9-A9FE-65FE75CC3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E773-59CE-49AB-A917-4AEFE835C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3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8459-B14F-4514-B4B8-7EC1F9CD9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7C15FA9-5496-DC4B-B312-EA9226F96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-76200"/>
            <a:ext cx="12280490" cy="937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804EB-59A4-744B-B8EE-9EB520FA87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2" y="6210713"/>
            <a:ext cx="12384742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43449-5CDF-634A-BEBB-46E54DF3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A6E12-65AE-DD4E-8E03-1A50EC102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F0EAE-8ED3-454F-A1AB-15236E3D21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ED4AD-A878-E64F-98BF-7A79322A0A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2800" y="6324600"/>
            <a:ext cx="106680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0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F166-1B79-4625-8B36-6B0AFCCA2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0A6C6-A332-9B4B-9EBB-25B1F6F2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2" y="6210713"/>
            <a:ext cx="12384742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BB8E6-8177-494E-8DD4-0CC51A0E95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0" y="6324600"/>
            <a:ext cx="106680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2D42-322D-EA48-B4B0-1FFC28E3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D9D1C-0DB8-A44A-A90F-651A9D9107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F0EAE-8ED3-454F-A1AB-15236E3D21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2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0D4B-900B-4BAE-9AD0-9B5FC1E0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53F7C-E91F-4094-8288-F3CE66645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30D5-AEC0-4348-A2FB-FEF323BAD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6C0A6-B73B-4871-836B-BDE02CF20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0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2D5C1-F35B-438A-B0B4-704CABC5A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4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2F0EAE-8ED3-454F-A1AB-15236E3D2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45" r:id="rId3"/>
    <p:sldLayoutId id="2147483857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fclearinghous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aren.scurry@dot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10972800" cy="5592762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77"/>
              </a:rPr>
              <a:t>Looking Behind the Curtain: Spotlight on CMFs, DDSA and Decision-Making Processes in Wisconsin, North Carolina, and Beyond</a:t>
            </a:r>
            <a:endParaRPr lang="en-US" sz="1050" i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B48BA-7D74-4216-813B-0782D904208B}"/>
              </a:ext>
            </a:extLst>
          </p:cNvPr>
          <p:cNvSpPr txBox="1"/>
          <p:nvPr/>
        </p:nvSpPr>
        <p:spPr>
          <a:xfrm>
            <a:off x="1447800" y="53340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Wednesday, December 8, 2021 </a:t>
            </a:r>
          </a:p>
          <a:p>
            <a:pPr algn="ctr"/>
            <a:r>
              <a:rPr lang="en-CA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2:00 – 3:30 PM 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DC84-D5C2-44E1-B816-211B6F16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BAA0BE-0B97-4AC0-84A4-15E9EB734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01" r="6437"/>
          <a:stretch/>
        </p:blipFill>
        <p:spPr>
          <a:xfrm>
            <a:off x="0" y="1712"/>
            <a:ext cx="12220704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16DFD-FD2B-4F0E-83B5-D613A3BF2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5625"/>
          <a:stretch/>
        </p:blipFill>
        <p:spPr>
          <a:xfrm>
            <a:off x="903218" y="643467"/>
            <a:ext cx="103855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6735C-3F64-4A94-8C8F-3A2905DA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400" kern="1200">
                <a:solidFill>
                  <a:srgbClr val="FFFFFF"/>
                </a:solidFill>
              </a:rPr>
              <a:t>Using CMFs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F301B-1C0E-4B47-835A-78D1AFD15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18" r="6437"/>
          <a:stretch/>
        </p:blipFill>
        <p:spPr>
          <a:xfrm>
            <a:off x="356964" y="2743200"/>
            <a:ext cx="5455917" cy="30039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4A28D6-89AB-47FB-A93D-408EA8076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" t="8889" r="5357" b="39559"/>
          <a:stretch/>
        </p:blipFill>
        <p:spPr>
          <a:xfrm>
            <a:off x="6408790" y="2710711"/>
            <a:ext cx="5455917" cy="30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7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420B-866D-4467-9F27-10450C92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CMFs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4B09C1-9A57-4208-8BAB-0594BAC54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01" r="6437"/>
          <a:stretch/>
        </p:blipFill>
        <p:spPr>
          <a:xfrm>
            <a:off x="2438400" y="1394618"/>
            <a:ext cx="7528278" cy="4068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7126B-34BD-4E17-A4F0-4526F6B1A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22" r="6250" b="37778"/>
          <a:stretch/>
        </p:blipFill>
        <p:spPr>
          <a:xfrm>
            <a:off x="2438400" y="5638800"/>
            <a:ext cx="97536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C543-4682-4F87-A9A2-6D0215E9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AB6495-A0CC-444D-9CEC-79CBCAE98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01" r="6437"/>
          <a:stretch/>
        </p:blipFill>
        <p:spPr>
          <a:xfrm>
            <a:off x="2049881" y="1446541"/>
            <a:ext cx="8602718" cy="46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5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E951-22EA-4213-A3D1-0FB63D9C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668B6-E8C8-45B5-80F1-22C975690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FCDFD-11A5-418C-8BCE-C53A0DA5F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1" r="6250"/>
          <a:stretch/>
        </p:blipFill>
        <p:spPr>
          <a:xfrm>
            <a:off x="0" y="-228600"/>
            <a:ext cx="12283025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2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5744D-4E7D-48F6-AA57-91DA1845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</a:rPr>
              <a:t>Searching for CMFs 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36AA176-29A5-44A0-B45A-355E187E4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6" r="11224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92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9142A-C584-48DF-83C8-D70E5FED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</a:rPr>
              <a:t>Filtering CMFs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01BCC-81A8-45E7-BE95-A7313EDB0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200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8A2AE0-51D4-4247-820A-54C6C42B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12" r="40625" b="40000"/>
          <a:stretch/>
        </p:blipFill>
        <p:spPr>
          <a:xfrm>
            <a:off x="3168185" y="4115153"/>
            <a:ext cx="7239000" cy="19812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7289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E055-07EE-43C6-B47A-88420D7B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972800" cy="731836"/>
          </a:xfrm>
        </p:spPr>
        <p:txBody>
          <a:bodyPr/>
          <a:lstStyle/>
          <a:p>
            <a:r>
              <a:rPr lang="en-US" dirty="0"/>
              <a:t>Comparing CMFs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C39C-F6AA-43C3-9696-707924988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ACA32-05D8-43BE-80E3-E182B5836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1" r="6250"/>
          <a:stretch/>
        </p:blipFill>
        <p:spPr>
          <a:xfrm>
            <a:off x="457200" y="800100"/>
            <a:ext cx="11430000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0E64-F165-40C8-BFC0-2576955A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Understanding CMFs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3B37-6EC1-42B3-A6EC-4C59AD140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25466-8A99-46B0-AC7B-F23C3296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1" r="7812" b="43773"/>
          <a:stretch/>
        </p:blipFill>
        <p:spPr>
          <a:xfrm>
            <a:off x="609600" y="1600201"/>
            <a:ext cx="11239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CA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Karen Scurry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Federal Highway Administration</a:t>
            </a:r>
          </a:p>
          <a:p>
            <a:pPr lvl="1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 of CMFs and the CMF Clearinghouse</a:t>
            </a:r>
          </a:p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Taha Saleem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UNC Highway Safety Research Center and Manager of the CMF Clearinghouse</a:t>
            </a:r>
          </a:p>
          <a:p>
            <a:pPr lvl="1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 of the recently updated CMF Clearinghouse rating system and the resources available for your assistance</a:t>
            </a:r>
          </a:p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Kevin Scopoline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Wisconsin Department of Transportation </a:t>
            </a:r>
          </a:p>
          <a:p>
            <a:pPr lvl="1"/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WisDOTs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Data Driven Safety Analysis (DDSA) efforts (and how they use CMFs from the CMF Clearinghouse in this process)</a:t>
            </a:r>
          </a:p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Brian Murphy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&amp; </a:t>
            </a: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Daniel Carter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 Carolina Department of Transportation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</a:t>
            </a: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Joy Davis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 </a:t>
            </a: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Daniel Findley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 Carolina State University Institute for Transportation Research and Education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NCDOTs use of Safety Benefit Factors in the Strategic Transportation Investments process</a:t>
            </a:r>
          </a:p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Raghavan Srinivasan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UNC Highway Safety Research Center </a:t>
            </a:r>
          </a:p>
          <a:p>
            <a:pPr lvl="1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 of the various current and recently completed CMF related National Cooperative Highway Research Program (NCHRP) projects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7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D267-AC0C-47BE-B1F3-340711EC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CMFs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B772-4B13-4456-BC86-B79AA82C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FE444-6C7E-4ADF-949C-15D29FCE6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r="6250" b="16667"/>
          <a:stretch/>
        </p:blipFill>
        <p:spPr>
          <a:xfrm>
            <a:off x="381000" y="1379993"/>
            <a:ext cx="1143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5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8009-EDA9-4F9E-9F91-A00B466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7379F-9181-4575-B4DE-9D244C89A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29" r="6250" b="4444"/>
          <a:stretch/>
        </p:blipFill>
        <p:spPr>
          <a:xfrm>
            <a:off x="457200" y="0"/>
            <a:ext cx="11277600" cy="30873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5D71F-E40A-40F7-B674-3E4BBCAC4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001" r="6250" b="25555"/>
          <a:stretch/>
        </p:blipFill>
        <p:spPr>
          <a:xfrm>
            <a:off x="457200" y="3106927"/>
            <a:ext cx="11277600" cy="43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1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A03F-152C-4EF3-8315-9076C717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E4E83-E090-418F-94AA-1E3A0289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7C66C-DFFA-4F58-986C-A6B7E95C9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6250"/>
          <a:stretch/>
        </p:blipFill>
        <p:spPr>
          <a:xfrm>
            <a:off x="304800" y="136527"/>
            <a:ext cx="11430000" cy="617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E006E-6BF6-4F12-8572-B8A0EA367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0" t="86667" r="8750" b="5996"/>
          <a:stretch/>
        </p:blipFill>
        <p:spPr>
          <a:xfrm>
            <a:off x="8686800" y="6308727"/>
            <a:ext cx="2743200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7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6246-DEB3-42DB-AB03-7C5CD4B3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CMFs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2356B-2AE5-4C3F-999A-7A1556B24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6250" b="22222"/>
          <a:stretch/>
        </p:blipFill>
        <p:spPr>
          <a:xfrm>
            <a:off x="185057" y="1219200"/>
            <a:ext cx="11430000" cy="46482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CE2362-2C1E-4BEE-B523-5E154AED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0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CA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 activities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 focus group recommendations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Convert programming language from ColdFusion to PHP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domain name to dot.gov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Post-webinar survey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Certificate of attendance</a:t>
            </a: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7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55165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3"/>
            </a:endParaRPr>
          </a:p>
          <a:p>
            <a:pPr marL="0" indent="0" algn="ctr">
              <a:buNone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US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www.CMFClearinghouse.org</a:t>
            </a:r>
            <a:r>
              <a:rPr lang="en-US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 algn="ctr"/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Karen Scurry, P.E. </a:t>
            </a:r>
          </a:p>
          <a:p>
            <a:pPr marL="0" indent="0" algn="ctr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FHWA Office of Safety Programs</a:t>
            </a:r>
          </a:p>
          <a:p>
            <a:pPr marL="0" indent="0" algn="ctr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202-897-7168</a:t>
            </a:r>
          </a:p>
          <a:p>
            <a:pPr marL="0" indent="0" algn="ctr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karen.scurry@dot.gov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4193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CA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Webinar “Housekeeping”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Rejoining the program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lines are muted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 Panel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Questions/assistance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Webinar Recording </a:t>
            </a:r>
          </a:p>
          <a:p>
            <a:endParaRPr lang="en-US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CA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many people are attending the webinar at your location?</a:t>
            </a:r>
          </a:p>
        </p:txBody>
      </p:sp>
    </p:spTree>
    <p:extLst>
      <p:ext uri="{BB962C8B-B14F-4D97-AF65-F5344CB8AC3E}">
        <p14:creationId xmlns:p14="http://schemas.microsoft.com/office/powerpoint/2010/main" val="265730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10972800" cy="5592762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77"/>
              </a:rPr>
              <a:t>Overview of CMFs and the CMF Clearinghouse</a:t>
            </a:r>
            <a:endParaRPr lang="en-US" sz="1050" i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B48BA-7D74-4216-813B-0782D904208B}"/>
              </a:ext>
            </a:extLst>
          </p:cNvPr>
          <p:cNvSpPr txBox="1"/>
          <p:nvPr/>
        </p:nvSpPr>
        <p:spPr>
          <a:xfrm>
            <a:off x="1447800" y="53340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Karen Scurry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FHWA Office of Safety</a:t>
            </a:r>
          </a:p>
        </p:txBody>
      </p:sp>
    </p:spTree>
    <p:extLst>
      <p:ext uri="{BB962C8B-B14F-4D97-AF65-F5344CB8AC3E}">
        <p14:creationId xmlns:p14="http://schemas.microsoft.com/office/powerpoint/2010/main" val="401974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US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a Crash Modification Factor?</a:t>
            </a:r>
            <a:endParaRPr lang="en-CA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Multiplicative factor that reflects the expected safety effectiveness of a countermeasure </a:t>
            </a: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 to compute the expected number of crashes after implementing a given countermeasure at a specific site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Examples</a:t>
            </a:r>
          </a:p>
          <a:p>
            <a:pPr lvl="1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CMF of 0 represents a 100% reduction in the number of crashes</a:t>
            </a:r>
          </a:p>
          <a:p>
            <a:pPr lvl="1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CMF of 0.8 represents a 20% reduction in the number of crashes</a:t>
            </a:r>
          </a:p>
          <a:p>
            <a:pPr lvl="1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CMF of 1.2 represents a 20% increase in the number of crashes</a:t>
            </a:r>
          </a:p>
          <a:p>
            <a:pPr lvl="1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C0499-78AE-40AF-8021-E98D59E62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7" y="3200400"/>
            <a:ext cx="6431837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2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the CMF Clearinghouse?</a:t>
            </a:r>
            <a:endParaRPr lang="en-CA" sz="5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regularly updated, online repository of CMFs,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mechanism for sharing newly developed CMFs, and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Educational information on the proper application of CMFs.</a:t>
            </a:r>
          </a:p>
        </p:txBody>
      </p:sp>
    </p:spTree>
    <p:extLst>
      <p:ext uri="{BB962C8B-B14F-4D97-AF65-F5344CB8AC3E}">
        <p14:creationId xmlns:p14="http://schemas.microsoft.com/office/powerpoint/2010/main" val="319219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CA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often do you use the CMF Clearinghouse? </a:t>
            </a:r>
          </a:p>
          <a:p>
            <a:pPr lvl="1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Daily</a:t>
            </a:r>
          </a:p>
          <a:p>
            <a:pPr lvl="1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Weekly</a:t>
            </a:r>
          </a:p>
          <a:p>
            <a:pPr lvl="1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Monthly</a:t>
            </a:r>
          </a:p>
          <a:p>
            <a:pPr lvl="1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Once or Twice Per Year</a:t>
            </a:r>
          </a:p>
          <a:p>
            <a:pPr lvl="1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406929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60F4-EB9A-4432-8E41-B3557C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1609"/>
            <a:ext cx="10972800" cy="1143000"/>
          </a:xfrm>
        </p:spPr>
        <p:txBody>
          <a:bodyPr/>
          <a:lstStyle/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CMF Inclusion Criteria</a:t>
            </a:r>
            <a:endParaRPr lang="en-CA" sz="5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93EC-0C89-4949-BAF5-2F79C6B1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CMF Clearinghouse presents CMFs from studies that meet the following criteria: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study must be based on crash data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study must have the objective of quantifying the safety effect of a roadway feature or characteristic  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study must be focused on determining the safety effect of an infrastructure characteristic, feature, or modification that would fall under engineering responsibilities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study must explicitly present quantified CMF values or CMFunctions</a:t>
            </a:r>
          </a:p>
        </p:txBody>
      </p:sp>
    </p:spTree>
    <p:extLst>
      <p:ext uri="{BB962C8B-B14F-4D97-AF65-F5344CB8AC3E}">
        <p14:creationId xmlns:p14="http://schemas.microsoft.com/office/powerpoint/2010/main" val="38663223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6E1CA22297445B99DF4590DFF6E11" ma:contentTypeVersion="13" ma:contentTypeDescription="Create a new document." ma:contentTypeScope="" ma:versionID="86dccfa7c922d19c3726bac8a46ef9aa">
  <xsd:schema xmlns:xsd="http://www.w3.org/2001/XMLSchema" xmlns:xs="http://www.w3.org/2001/XMLSchema" xmlns:p="http://schemas.microsoft.com/office/2006/metadata/properties" xmlns:ns2="6c2a5d45-ecec-4eb8-9b14-12a132e17a24" xmlns:ns3="152bb8f6-9943-4e0b-b149-e0c8655e40cd" targetNamespace="http://schemas.microsoft.com/office/2006/metadata/properties" ma:root="true" ma:fieldsID="79fc43b214aeb56ab1c8c723a2fd06a3" ns2:_="" ns3:_="">
    <xsd:import namespace="6c2a5d45-ecec-4eb8-9b14-12a132e17a24"/>
    <xsd:import namespace="152bb8f6-9943-4e0b-b149-e0c8655e4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a5d45-ecec-4eb8-9b14-12a132e17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bb8f6-9943-4e0b-b149-e0c8655e4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FE8270-A1C6-4099-A8EA-30A7401BF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7F293-BFA4-4E22-8EAA-0E3A7ADF434A}"/>
</file>

<file path=customXml/itemProps3.xml><?xml version="1.0" encoding="utf-8"?>
<ds:datastoreItem xmlns:ds="http://schemas.openxmlformats.org/officeDocument/2006/customXml" ds:itemID="{462FAA98-1D84-4A53-A378-53BB3F28733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f1ffe65c-6344-4bb9-ae33-b0c4f737a750"/>
    <ds:schemaRef ds:uri="09a6df5c-dc30-4dc6-89a3-1f6f0a4cafb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501</Words>
  <Application>Microsoft Office PowerPoint</Application>
  <PresentationFormat>Widescreen</PresentationFormat>
  <Paragraphs>87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Lato</vt:lpstr>
      <vt:lpstr>Default Design</vt:lpstr>
      <vt:lpstr>Looking Behind the Curtain: Spotlight on CMFs, DDSA and Decision-Making Processes in Wisconsin, North Carolina, and Beyond</vt:lpstr>
      <vt:lpstr>Agenda</vt:lpstr>
      <vt:lpstr>Webinar “Housekeeping”</vt:lpstr>
      <vt:lpstr>Poll</vt:lpstr>
      <vt:lpstr>Overview of CMFs and the CMF Clearinghouse</vt:lpstr>
      <vt:lpstr>What is a Crash Modification Factor?</vt:lpstr>
      <vt:lpstr>What is the CMF Clearinghouse?</vt:lpstr>
      <vt:lpstr>Poll</vt:lpstr>
      <vt:lpstr>CMF Inclusion Criteria</vt:lpstr>
      <vt:lpstr>PowerPoint Presentation</vt:lpstr>
      <vt:lpstr>PowerPoint Presentation</vt:lpstr>
      <vt:lpstr>Using CMFs</vt:lpstr>
      <vt:lpstr>Developing CMFs</vt:lpstr>
      <vt:lpstr>Additional Resources</vt:lpstr>
      <vt:lpstr>PowerPoint Presentation</vt:lpstr>
      <vt:lpstr>Searching for CMFs </vt:lpstr>
      <vt:lpstr>Filtering CMFs</vt:lpstr>
      <vt:lpstr>Comparing CMFs</vt:lpstr>
      <vt:lpstr>Understanding CMFs</vt:lpstr>
      <vt:lpstr>Understanding CMFs</vt:lpstr>
      <vt:lpstr>PowerPoint Presentation</vt:lpstr>
      <vt:lpstr>PowerPoint Presentation</vt:lpstr>
      <vt:lpstr>Downloading CMFs</vt:lpstr>
      <vt:lpstr>Wrap-up</vt:lpstr>
      <vt:lpstr>PowerPoint Presentation</vt:lpstr>
    </vt:vector>
  </TitlesOfParts>
  <Company>UNC HSRC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Daul</dc:creator>
  <cp:lastModifiedBy>Scurry, Karen (FHWA)</cp:lastModifiedBy>
  <cp:revision>307</cp:revision>
  <cp:lastPrinted>2019-12-16T14:56:50Z</cp:lastPrinted>
  <dcterms:created xsi:type="dcterms:W3CDTF">2009-11-10T22:43:56Z</dcterms:created>
  <dcterms:modified xsi:type="dcterms:W3CDTF">2021-12-07T12:41:09Z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0x010100C516E1CA22297445B99DF4590DFF6E11</vt:lpwstr>
  </property>
</Properties>
</file>