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8" r:id="rId2"/>
    <p:sldId id="302" r:id="rId3"/>
    <p:sldId id="330" r:id="rId4"/>
    <p:sldId id="324" r:id="rId5"/>
    <p:sldId id="326" r:id="rId6"/>
    <p:sldId id="335" r:id="rId7"/>
    <p:sldId id="336" r:id="rId8"/>
    <p:sldId id="337" r:id="rId9"/>
    <p:sldId id="342" r:id="rId10"/>
    <p:sldId id="339" r:id="rId11"/>
    <p:sldId id="340" r:id="rId12"/>
    <p:sldId id="334" r:id="rId13"/>
    <p:sldId id="316" r:id="rId1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88" autoAdjust="0"/>
    <p:restoredTop sz="85486" autoAdjust="0"/>
  </p:normalViewPr>
  <p:slideViewPr>
    <p:cSldViewPr>
      <p:cViewPr varScale="1">
        <p:scale>
          <a:sx n="60" d="100"/>
          <a:sy n="60" d="100"/>
        </p:scale>
        <p:origin x="819" y="3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384"/>
    </p:cViewPr>
  </p:sorterViewPr>
  <p:notesViewPr>
    <p:cSldViewPr>
      <p:cViewPr varScale="1">
        <p:scale>
          <a:sx n="47" d="100"/>
          <a:sy n="47" d="100"/>
        </p:scale>
        <p:origin x="-1968" y="-102"/>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84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9" y="2"/>
            <a:ext cx="3037840" cy="466725"/>
          </a:xfrm>
          <a:prstGeom prst="rect">
            <a:avLst/>
          </a:prstGeom>
        </p:spPr>
        <p:txBody>
          <a:bodyPr vert="horz" lIns="91440" tIns="45720" rIns="91440" bIns="45720" rtlCol="0"/>
          <a:lstStyle>
            <a:lvl1pPr algn="r">
              <a:defRPr sz="1200"/>
            </a:lvl1pPr>
          </a:lstStyle>
          <a:p>
            <a:fld id="{B92CC411-0B90-41EC-BB61-9F73FA81307E}" type="datetimeFigureOut">
              <a:rPr lang="en-US" smtClean="0"/>
              <a:t>12/16/2019</a:t>
            </a:fld>
            <a:endParaRPr lang="en-US"/>
          </a:p>
        </p:txBody>
      </p:sp>
      <p:sp>
        <p:nvSpPr>
          <p:cNvPr id="4" name="Footer Placeholder 3"/>
          <p:cNvSpPr>
            <a:spLocks noGrp="1"/>
          </p:cNvSpPr>
          <p:nvPr>
            <p:ph type="ftr" sz="quarter" idx="2"/>
          </p:nvPr>
        </p:nvSpPr>
        <p:spPr>
          <a:xfrm>
            <a:off x="1" y="8829677"/>
            <a:ext cx="303784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677"/>
            <a:ext cx="3037840" cy="466725"/>
          </a:xfrm>
          <a:prstGeom prst="rect">
            <a:avLst/>
          </a:prstGeom>
        </p:spPr>
        <p:txBody>
          <a:bodyPr vert="horz" lIns="91440" tIns="45720" rIns="91440" bIns="45720" rtlCol="0" anchor="b"/>
          <a:lstStyle>
            <a:lvl1pPr algn="r">
              <a:defRPr sz="1200"/>
            </a:lvl1pPr>
          </a:lstStyle>
          <a:p>
            <a:fld id="{977CA98C-A0E0-4016-92C1-438BBB6A12A8}" type="slidenum">
              <a:rPr lang="en-US" smtClean="0"/>
              <a:t>‹#›</a:t>
            </a:fld>
            <a:endParaRPr lang="en-US"/>
          </a:p>
        </p:txBody>
      </p:sp>
    </p:spTree>
    <p:extLst>
      <p:ext uri="{BB962C8B-B14F-4D97-AF65-F5344CB8AC3E}">
        <p14:creationId xmlns:p14="http://schemas.microsoft.com/office/powerpoint/2010/main" val="1678502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8255" cy="465445"/>
          </a:xfrm>
          <a:prstGeom prst="rect">
            <a:avLst/>
          </a:prstGeom>
        </p:spPr>
        <p:txBody>
          <a:bodyPr vert="horz" lIns="92309" tIns="46154" rIns="92309" bIns="46154" rtlCol="0"/>
          <a:lstStyle>
            <a:lvl1pPr algn="l">
              <a:defRPr sz="1200">
                <a:latin typeface="Arial" charset="0"/>
              </a:defRPr>
            </a:lvl1pPr>
          </a:lstStyle>
          <a:p>
            <a:pPr>
              <a:defRPr/>
            </a:pPr>
            <a:endParaRPr lang="en-US" dirty="0"/>
          </a:p>
        </p:txBody>
      </p:sp>
      <p:sp>
        <p:nvSpPr>
          <p:cNvPr id="3" name="Date Placeholder 2"/>
          <p:cNvSpPr>
            <a:spLocks noGrp="1"/>
          </p:cNvSpPr>
          <p:nvPr>
            <p:ph type="dt" idx="1"/>
          </p:nvPr>
        </p:nvSpPr>
        <p:spPr>
          <a:xfrm>
            <a:off x="3970590" y="2"/>
            <a:ext cx="3038255" cy="465445"/>
          </a:xfrm>
          <a:prstGeom prst="rect">
            <a:avLst/>
          </a:prstGeom>
        </p:spPr>
        <p:txBody>
          <a:bodyPr vert="horz" lIns="92309" tIns="46154" rIns="92309" bIns="46154" rtlCol="0"/>
          <a:lstStyle>
            <a:lvl1pPr algn="r">
              <a:defRPr sz="1200">
                <a:latin typeface="Arial" charset="0"/>
              </a:defRPr>
            </a:lvl1pPr>
          </a:lstStyle>
          <a:p>
            <a:pPr>
              <a:defRPr/>
            </a:pPr>
            <a:fld id="{ABFC7B87-0BA5-45CB-B252-83A74D565B3D}" type="datetimeFigureOut">
              <a:rPr lang="en-US"/>
              <a:pPr>
                <a:defRPr/>
              </a:pPr>
              <a:t>12/16/2019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309" tIns="46154" rIns="92309" bIns="46154" rtlCol="0" anchor="ctr"/>
          <a:lstStyle/>
          <a:p>
            <a:pPr lvl="0"/>
            <a:endParaRPr lang="en-US" noProof="0" dirty="0"/>
          </a:p>
        </p:txBody>
      </p:sp>
      <p:sp>
        <p:nvSpPr>
          <p:cNvPr id="5" name="Notes Placeholder 4"/>
          <p:cNvSpPr>
            <a:spLocks noGrp="1"/>
          </p:cNvSpPr>
          <p:nvPr>
            <p:ph type="body" sz="quarter" idx="3"/>
          </p:nvPr>
        </p:nvSpPr>
        <p:spPr>
          <a:xfrm>
            <a:off x="700418" y="4415480"/>
            <a:ext cx="5609565" cy="4184317"/>
          </a:xfrm>
          <a:prstGeom prst="rect">
            <a:avLst/>
          </a:prstGeom>
        </p:spPr>
        <p:txBody>
          <a:bodyPr vert="horz" lIns="92309" tIns="46154" rIns="92309" bIns="4615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396"/>
            <a:ext cx="3038255" cy="465445"/>
          </a:xfrm>
          <a:prstGeom prst="rect">
            <a:avLst/>
          </a:prstGeom>
        </p:spPr>
        <p:txBody>
          <a:bodyPr vert="horz" lIns="92309" tIns="46154" rIns="92309" bIns="46154" rtlCol="0" anchor="b"/>
          <a:lstStyle>
            <a:lvl1pPr algn="l">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970590" y="8829396"/>
            <a:ext cx="3038255" cy="465445"/>
          </a:xfrm>
          <a:prstGeom prst="rect">
            <a:avLst/>
          </a:prstGeom>
        </p:spPr>
        <p:txBody>
          <a:bodyPr vert="horz" lIns="92309" tIns="46154" rIns="92309" bIns="46154" rtlCol="0" anchor="b"/>
          <a:lstStyle>
            <a:lvl1pPr algn="r">
              <a:defRPr sz="1200">
                <a:latin typeface="Arial" charset="0"/>
              </a:defRPr>
            </a:lvl1pPr>
          </a:lstStyle>
          <a:p>
            <a:pPr>
              <a:defRPr/>
            </a:pPr>
            <a:fld id="{74F06D2A-F673-4DC8-9D37-E8CA78E30C28}" type="slidenum">
              <a:rPr lang="en-US"/>
              <a:pPr>
                <a:defRPr/>
              </a:pPr>
              <a:t>‹#›</a:t>
            </a:fld>
            <a:endParaRPr lang="en-US" dirty="0"/>
          </a:p>
        </p:txBody>
      </p:sp>
    </p:spTree>
    <p:extLst>
      <p:ext uri="{BB962C8B-B14F-4D97-AF65-F5344CB8AC3E}">
        <p14:creationId xmlns:p14="http://schemas.microsoft.com/office/powerpoint/2010/main" val="8057202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23039" indent="-278092" eaLnBrk="0" hangingPunct="0">
              <a:defRPr>
                <a:solidFill>
                  <a:schemeClr val="tx1"/>
                </a:solidFill>
                <a:latin typeface="Arial" pitchFamily="34" charset="0"/>
              </a:defRPr>
            </a:lvl2pPr>
            <a:lvl3pPr marL="1112368" indent="-222474" eaLnBrk="0" hangingPunct="0">
              <a:defRPr>
                <a:solidFill>
                  <a:schemeClr val="tx1"/>
                </a:solidFill>
                <a:latin typeface="Arial" pitchFamily="34" charset="0"/>
              </a:defRPr>
            </a:lvl3pPr>
            <a:lvl4pPr marL="1557315" indent="-222474" eaLnBrk="0" hangingPunct="0">
              <a:defRPr>
                <a:solidFill>
                  <a:schemeClr val="tx1"/>
                </a:solidFill>
                <a:latin typeface="Arial" pitchFamily="34" charset="0"/>
              </a:defRPr>
            </a:lvl4pPr>
            <a:lvl5pPr marL="2002262" indent="-222474" eaLnBrk="0" hangingPunct="0">
              <a:defRPr>
                <a:solidFill>
                  <a:schemeClr val="tx1"/>
                </a:solidFill>
                <a:latin typeface="Arial" pitchFamily="34" charset="0"/>
              </a:defRPr>
            </a:lvl5pPr>
            <a:lvl6pPr marL="2447209" indent="-222474" eaLnBrk="0" fontAlgn="base" hangingPunct="0">
              <a:spcBef>
                <a:spcPct val="0"/>
              </a:spcBef>
              <a:spcAft>
                <a:spcPct val="0"/>
              </a:spcAft>
              <a:defRPr>
                <a:solidFill>
                  <a:schemeClr val="tx1"/>
                </a:solidFill>
                <a:latin typeface="Arial" pitchFamily="34" charset="0"/>
              </a:defRPr>
            </a:lvl6pPr>
            <a:lvl7pPr marL="2892156" indent="-222474" eaLnBrk="0" fontAlgn="base" hangingPunct="0">
              <a:spcBef>
                <a:spcPct val="0"/>
              </a:spcBef>
              <a:spcAft>
                <a:spcPct val="0"/>
              </a:spcAft>
              <a:defRPr>
                <a:solidFill>
                  <a:schemeClr val="tx1"/>
                </a:solidFill>
                <a:latin typeface="Arial" pitchFamily="34" charset="0"/>
              </a:defRPr>
            </a:lvl7pPr>
            <a:lvl8pPr marL="3337103" indent="-222474" eaLnBrk="0" fontAlgn="base" hangingPunct="0">
              <a:spcBef>
                <a:spcPct val="0"/>
              </a:spcBef>
              <a:spcAft>
                <a:spcPct val="0"/>
              </a:spcAft>
              <a:defRPr>
                <a:solidFill>
                  <a:schemeClr val="tx1"/>
                </a:solidFill>
                <a:latin typeface="Arial" pitchFamily="34" charset="0"/>
              </a:defRPr>
            </a:lvl8pPr>
            <a:lvl9pPr marL="3782050" indent="-222474" eaLnBrk="0" fontAlgn="base" hangingPunct="0">
              <a:spcBef>
                <a:spcPct val="0"/>
              </a:spcBef>
              <a:spcAft>
                <a:spcPct val="0"/>
              </a:spcAft>
              <a:defRPr>
                <a:solidFill>
                  <a:schemeClr val="tx1"/>
                </a:solidFill>
                <a:latin typeface="Arial" pitchFamily="34" charset="0"/>
              </a:defRPr>
            </a:lvl9pPr>
          </a:lstStyle>
          <a:p>
            <a:pPr eaLnBrk="1" hangingPunct="1"/>
            <a:fld id="{AC917B09-D786-4673-8192-FD0782990D18}" type="slidenum">
              <a:rPr lang="en-US" smtClean="0"/>
              <a:pPr eaLnBrk="1" hangingPunct="1"/>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4F06D2A-F673-4DC8-9D37-E8CA78E30C28}" type="slidenum">
              <a:rPr lang="en-US" smtClean="0"/>
              <a:pPr>
                <a:defRPr/>
              </a:pPr>
              <a:t>2</a:t>
            </a:fld>
            <a:endParaRPr lang="en-US" dirty="0"/>
          </a:p>
        </p:txBody>
      </p:sp>
    </p:spTree>
    <p:extLst>
      <p:ext uri="{BB962C8B-B14F-4D97-AF65-F5344CB8AC3E}">
        <p14:creationId xmlns:p14="http://schemas.microsoft.com/office/powerpoint/2010/main" val="54169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1B4B95-141F-41DF-81B5-734F8DCB2D5C}" type="slidenum">
              <a:rPr lang="en-US" smtClean="0"/>
              <a:t>3</a:t>
            </a:fld>
            <a:endParaRPr lang="en-US" dirty="0"/>
          </a:p>
        </p:txBody>
      </p:sp>
    </p:spTree>
    <p:extLst>
      <p:ext uri="{BB962C8B-B14F-4D97-AF65-F5344CB8AC3E}">
        <p14:creationId xmlns:p14="http://schemas.microsoft.com/office/powerpoint/2010/main" val="4178288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1B4B95-141F-41DF-81B5-734F8DCB2D5C}" type="slidenum">
              <a:rPr lang="en-US" smtClean="0"/>
              <a:t>4</a:t>
            </a:fld>
            <a:endParaRPr lang="en-US" dirty="0"/>
          </a:p>
        </p:txBody>
      </p:sp>
    </p:spTree>
    <p:extLst>
      <p:ext uri="{BB962C8B-B14F-4D97-AF65-F5344CB8AC3E}">
        <p14:creationId xmlns:p14="http://schemas.microsoft.com/office/powerpoint/2010/main" val="4178288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a:solidFill>
                  <a:schemeClr val="tx1"/>
                </a:solidFill>
                <a:effectLst/>
                <a:latin typeface="+mn-lt"/>
                <a:ea typeface="+mn-ea"/>
                <a:cs typeface="+mn-cs"/>
              </a:rPr>
              <a:t>Meta-Analyses use individual CMF estimates from multiple studies to develop a single combined CMF estimate.</a:t>
            </a:r>
          </a:p>
          <a:p>
            <a:r>
              <a:rPr lang="en-US" sz="1200" kern="1200" dirty="0">
                <a:solidFill>
                  <a:schemeClr val="tx1"/>
                </a:solidFill>
                <a:effectLst/>
                <a:latin typeface="+mn-lt"/>
                <a:ea typeface="+mn-ea"/>
                <a:cs typeface="+mn-cs"/>
              </a:rPr>
              <a:t>In order to consider a meta-analysis study all the individual studies used must meet several criteria:</a:t>
            </a:r>
          </a:p>
          <a:p>
            <a:pPr lvl="0"/>
            <a:r>
              <a:rPr lang="en-US" sz="1200" kern="1200" dirty="0">
                <a:solidFill>
                  <a:schemeClr val="tx1"/>
                </a:solidFill>
                <a:effectLst/>
                <a:latin typeface="+mn-lt"/>
                <a:ea typeface="+mn-ea"/>
                <a:cs typeface="+mn-cs"/>
              </a:rPr>
              <a:t>Be crash based</a:t>
            </a:r>
          </a:p>
          <a:p>
            <a:pPr lvl="0"/>
            <a:r>
              <a:rPr lang="en-US" sz="1200" kern="1200" dirty="0">
                <a:solidFill>
                  <a:schemeClr val="tx1"/>
                </a:solidFill>
                <a:effectLst/>
                <a:latin typeface="+mn-lt"/>
                <a:ea typeface="+mn-ea"/>
                <a:cs typeface="+mn-cs"/>
              </a:rPr>
              <a:t>Studies should explicitly report a CMF</a:t>
            </a:r>
          </a:p>
          <a:p>
            <a:pPr lvl="0"/>
            <a:r>
              <a:rPr lang="en-US" sz="1200" kern="1200" dirty="0">
                <a:solidFill>
                  <a:schemeClr val="tx1"/>
                </a:solidFill>
                <a:effectLst/>
                <a:latin typeface="+mn-lt"/>
                <a:ea typeface="+mn-ea"/>
                <a:cs typeface="+mn-cs"/>
              </a:rPr>
              <a:t>Studies with a single estimate are consistent with theory</a:t>
            </a:r>
          </a:p>
          <a:p>
            <a:pPr lvl="0"/>
            <a:r>
              <a:rPr lang="en-US" sz="1200" kern="1200" dirty="0">
                <a:solidFill>
                  <a:schemeClr val="tx1"/>
                </a:solidFill>
                <a:effectLst/>
                <a:latin typeface="+mn-lt"/>
                <a:ea typeface="+mn-ea"/>
                <a:cs typeface="+mn-cs"/>
              </a:rPr>
              <a:t>Studies with multiple estimates exhibit consistency in the direction of effect, i.e. an increase or decrease in crashes due to the treatment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Meta-Regression uses individual CMF estimates from either (a) multiple studies (each producing one or more CMF estimates) or (b) a single study providing multiple CMF estimates to develop a </a:t>
            </a:r>
            <a:r>
              <a:rPr lang="en-US" sz="1200" kern="1200" dirty="0" err="1">
                <a:solidFill>
                  <a:schemeClr val="tx1"/>
                </a:solidFill>
                <a:effectLst/>
                <a:latin typeface="+mn-lt"/>
                <a:ea typeface="+mn-ea"/>
                <a:cs typeface="+mn-cs"/>
              </a:rPr>
              <a:t>CMFunction</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In order to consider a meta-regression study all the individual estimates used must meet several criteria:</a:t>
            </a:r>
          </a:p>
          <a:p>
            <a:pPr lvl="0"/>
            <a:r>
              <a:rPr lang="en-US" sz="1200" kern="1200" dirty="0">
                <a:solidFill>
                  <a:schemeClr val="tx1"/>
                </a:solidFill>
                <a:effectLst/>
                <a:latin typeface="+mn-lt"/>
                <a:ea typeface="+mn-ea"/>
                <a:cs typeface="+mn-cs"/>
              </a:rPr>
              <a:t>Be crash based</a:t>
            </a:r>
          </a:p>
          <a:p>
            <a:pPr lvl="0"/>
            <a:r>
              <a:rPr lang="en-US" sz="1200" kern="1200" dirty="0">
                <a:solidFill>
                  <a:schemeClr val="tx1"/>
                </a:solidFill>
                <a:effectLst/>
                <a:latin typeface="+mn-lt"/>
                <a:ea typeface="+mn-ea"/>
                <a:cs typeface="+mn-cs"/>
              </a:rPr>
              <a:t>Studies should explicitly report a CMF</a:t>
            </a:r>
          </a:p>
          <a:p>
            <a:pPr lvl="0"/>
            <a:r>
              <a:rPr lang="en-US" sz="1200" kern="1200" dirty="0">
                <a:solidFill>
                  <a:schemeClr val="tx1"/>
                </a:solidFill>
                <a:effectLst/>
                <a:latin typeface="+mn-lt"/>
                <a:ea typeface="+mn-ea"/>
                <a:cs typeface="+mn-cs"/>
              </a:rPr>
              <a:t>Studies with a single estimate are consistent with theory</a:t>
            </a:r>
          </a:p>
          <a:p>
            <a:pPr lvl="0"/>
            <a:r>
              <a:rPr lang="en-US" sz="1200" kern="1200" dirty="0">
                <a:solidFill>
                  <a:schemeClr val="tx1"/>
                </a:solidFill>
                <a:effectLst/>
                <a:latin typeface="+mn-lt"/>
                <a:ea typeface="+mn-ea"/>
                <a:cs typeface="+mn-cs"/>
              </a:rPr>
              <a:t>Studies with multiple estimates exhibit consistency in the direction of effect, i.e. an increase or decrease in crashes due to the treatment, or explain diverging results due to site or application differences</a:t>
            </a:r>
          </a:p>
          <a:p>
            <a:endParaRPr lang="en-US" dirty="0"/>
          </a:p>
        </p:txBody>
      </p:sp>
      <p:sp>
        <p:nvSpPr>
          <p:cNvPr id="4" name="Slide Number Placeholder 3"/>
          <p:cNvSpPr>
            <a:spLocks noGrp="1"/>
          </p:cNvSpPr>
          <p:nvPr>
            <p:ph type="sldNum" sz="quarter" idx="10"/>
          </p:nvPr>
        </p:nvSpPr>
        <p:spPr/>
        <p:txBody>
          <a:bodyPr/>
          <a:lstStyle/>
          <a:p>
            <a:fld id="{D73C1260-8D64-4BA8-AA95-4F2EC4299307}" type="slidenum">
              <a:rPr lang="en-US" smtClean="0"/>
              <a:t>9</a:t>
            </a:fld>
            <a:endParaRPr lang="en-US"/>
          </a:p>
        </p:txBody>
      </p:sp>
    </p:spTree>
    <p:extLst>
      <p:ext uri="{BB962C8B-B14F-4D97-AF65-F5344CB8AC3E}">
        <p14:creationId xmlns:p14="http://schemas.microsoft.com/office/powerpoint/2010/main" val="2609613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23039" indent="-278092" eaLnBrk="0" hangingPunct="0">
              <a:defRPr>
                <a:solidFill>
                  <a:schemeClr val="tx1"/>
                </a:solidFill>
                <a:latin typeface="Arial" pitchFamily="34" charset="0"/>
              </a:defRPr>
            </a:lvl2pPr>
            <a:lvl3pPr marL="1112368" indent="-222474" eaLnBrk="0" hangingPunct="0">
              <a:defRPr>
                <a:solidFill>
                  <a:schemeClr val="tx1"/>
                </a:solidFill>
                <a:latin typeface="Arial" pitchFamily="34" charset="0"/>
              </a:defRPr>
            </a:lvl3pPr>
            <a:lvl4pPr marL="1557315" indent="-222474" eaLnBrk="0" hangingPunct="0">
              <a:defRPr>
                <a:solidFill>
                  <a:schemeClr val="tx1"/>
                </a:solidFill>
                <a:latin typeface="Arial" pitchFamily="34" charset="0"/>
              </a:defRPr>
            </a:lvl4pPr>
            <a:lvl5pPr marL="2002262" indent="-222474" eaLnBrk="0" hangingPunct="0">
              <a:defRPr>
                <a:solidFill>
                  <a:schemeClr val="tx1"/>
                </a:solidFill>
                <a:latin typeface="Arial" pitchFamily="34" charset="0"/>
              </a:defRPr>
            </a:lvl5pPr>
            <a:lvl6pPr marL="2447209" indent="-222474" eaLnBrk="0" fontAlgn="base" hangingPunct="0">
              <a:spcBef>
                <a:spcPct val="0"/>
              </a:spcBef>
              <a:spcAft>
                <a:spcPct val="0"/>
              </a:spcAft>
              <a:defRPr>
                <a:solidFill>
                  <a:schemeClr val="tx1"/>
                </a:solidFill>
                <a:latin typeface="Arial" pitchFamily="34" charset="0"/>
              </a:defRPr>
            </a:lvl6pPr>
            <a:lvl7pPr marL="2892156" indent="-222474" eaLnBrk="0" fontAlgn="base" hangingPunct="0">
              <a:spcBef>
                <a:spcPct val="0"/>
              </a:spcBef>
              <a:spcAft>
                <a:spcPct val="0"/>
              </a:spcAft>
              <a:defRPr>
                <a:solidFill>
                  <a:schemeClr val="tx1"/>
                </a:solidFill>
                <a:latin typeface="Arial" pitchFamily="34" charset="0"/>
              </a:defRPr>
            </a:lvl7pPr>
            <a:lvl8pPr marL="3337103" indent="-222474" eaLnBrk="0" fontAlgn="base" hangingPunct="0">
              <a:spcBef>
                <a:spcPct val="0"/>
              </a:spcBef>
              <a:spcAft>
                <a:spcPct val="0"/>
              </a:spcAft>
              <a:defRPr>
                <a:solidFill>
                  <a:schemeClr val="tx1"/>
                </a:solidFill>
                <a:latin typeface="Arial" pitchFamily="34" charset="0"/>
              </a:defRPr>
            </a:lvl8pPr>
            <a:lvl9pPr marL="3782050" indent="-222474" eaLnBrk="0" fontAlgn="base" hangingPunct="0">
              <a:spcBef>
                <a:spcPct val="0"/>
              </a:spcBef>
              <a:spcAft>
                <a:spcPct val="0"/>
              </a:spcAft>
              <a:defRPr>
                <a:solidFill>
                  <a:schemeClr val="tx1"/>
                </a:solidFill>
                <a:latin typeface="Arial" pitchFamily="34" charset="0"/>
              </a:defRPr>
            </a:lvl9pPr>
          </a:lstStyle>
          <a:p>
            <a:pPr eaLnBrk="1" hangingPunct="1"/>
            <a:fld id="{B8CEF727-66AF-47DC-96C6-719FD3111083}" type="slidenum">
              <a:rPr lang="en-US" smtClean="0"/>
              <a:pPr eaLnBrk="1" hangingPunct="1"/>
              <a:t>13</a:t>
            </a:fld>
            <a:endParaRPr lang="en-US" dirty="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587375"/>
            <a:ext cx="7772400" cy="1470025"/>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371600" y="2289175"/>
            <a:ext cx="6400800" cy="1216025"/>
          </a:xfrm>
        </p:spPr>
        <p:txBody>
          <a:bodyPr/>
          <a:lstStyle>
            <a:lvl1pPr marL="0" indent="0" algn="ctr">
              <a:buFontTx/>
              <a:buNone/>
              <a:defRPr/>
            </a:lvl1pPr>
          </a:lstStyle>
          <a:p>
            <a:r>
              <a:rPr lang="en-US"/>
              <a:t>Click to edit Master subtitle style</a:t>
            </a:r>
          </a:p>
        </p:txBody>
      </p:sp>
      <p:sp>
        <p:nvSpPr>
          <p:cNvPr id="4" name="Rectangle 6"/>
          <p:cNvSpPr>
            <a:spLocks noGrp="1" noChangeArrowheads="1"/>
          </p:cNvSpPr>
          <p:nvPr>
            <p:ph type="sldNum" sz="quarter" idx="10"/>
          </p:nvPr>
        </p:nvSpPr>
        <p:spPr/>
        <p:txBody>
          <a:bodyPr/>
          <a:lstStyle>
            <a:lvl1pPr>
              <a:defRPr/>
            </a:lvl1pPr>
          </a:lstStyle>
          <a:p>
            <a:pPr>
              <a:defRPr/>
            </a:pPr>
            <a:fld id="{65B8DF10-0A02-48F5-8758-6AEDAFE6D0E3}" type="slidenum">
              <a:rPr lang="en-US"/>
              <a:pPr>
                <a:defRPr/>
              </a:pPr>
              <a:t>‹#›</a:t>
            </a:fld>
            <a:endParaRPr lang="en-US" dirty="0"/>
          </a:p>
        </p:txBody>
      </p:sp>
    </p:spTree>
    <p:extLst>
      <p:ext uri="{BB962C8B-B14F-4D97-AF65-F5344CB8AC3E}">
        <p14:creationId xmlns:p14="http://schemas.microsoft.com/office/powerpoint/2010/main" val="918697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9E0AE773-59CE-49AB-A917-4AEFE835C87C}" type="slidenum">
              <a:rPr lang="en-US"/>
              <a:pPr>
                <a:defRPr/>
              </a:pPr>
              <a:t>‹#›</a:t>
            </a:fld>
            <a:endParaRPr lang="en-US" dirty="0"/>
          </a:p>
        </p:txBody>
      </p:sp>
    </p:spTree>
    <p:extLst>
      <p:ext uri="{BB962C8B-B14F-4D97-AF65-F5344CB8AC3E}">
        <p14:creationId xmlns:p14="http://schemas.microsoft.com/office/powerpoint/2010/main" val="1470937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C258459-B14F-4514-B4B8-7EC1F9CD98D8}" type="slidenum">
              <a:rPr lang="en-US"/>
              <a:pPr>
                <a:defRPr/>
              </a:pPr>
              <a:t>‹#›</a:t>
            </a:fld>
            <a:endParaRPr lang="en-US" dirty="0"/>
          </a:p>
        </p:txBody>
      </p:sp>
    </p:spTree>
    <p:extLst>
      <p:ext uri="{BB962C8B-B14F-4D97-AF65-F5344CB8AC3E}">
        <p14:creationId xmlns:p14="http://schemas.microsoft.com/office/powerpoint/2010/main" val="1678899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5FCF166-1B79-4625-8B36-6B0AFCCA2B0C}" type="slidenum">
              <a:rPr lang="en-US"/>
              <a:pPr>
                <a:defRPr/>
              </a:pPr>
              <a:t>‹#›</a:t>
            </a:fld>
            <a:endParaRPr lang="en-US" dirty="0"/>
          </a:p>
        </p:txBody>
      </p:sp>
    </p:spTree>
    <p:extLst>
      <p:ext uri="{BB962C8B-B14F-4D97-AF65-F5344CB8AC3E}">
        <p14:creationId xmlns:p14="http://schemas.microsoft.com/office/powerpoint/2010/main" val="3166884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E8A20D4B-900B-4BAE-9AD0-9B5FC1E0B642}" type="slidenum">
              <a:rPr lang="en-US"/>
              <a:pPr>
                <a:defRPr/>
              </a:pPr>
              <a:t>‹#›</a:t>
            </a:fld>
            <a:endParaRPr lang="en-US" dirty="0"/>
          </a:p>
        </p:txBody>
      </p:sp>
    </p:spTree>
    <p:extLst>
      <p:ext uri="{BB962C8B-B14F-4D97-AF65-F5344CB8AC3E}">
        <p14:creationId xmlns:p14="http://schemas.microsoft.com/office/powerpoint/2010/main" val="3901851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06053F7C-E91F-4094-8288-F3CE66645228}" type="slidenum">
              <a:rPr lang="en-US"/>
              <a:pPr>
                <a:defRPr/>
              </a:pPr>
              <a:t>‹#›</a:t>
            </a:fld>
            <a:endParaRPr lang="en-US" dirty="0"/>
          </a:p>
        </p:txBody>
      </p:sp>
    </p:spTree>
    <p:extLst>
      <p:ext uri="{BB962C8B-B14F-4D97-AF65-F5344CB8AC3E}">
        <p14:creationId xmlns:p14="http://schemas.microsoft.com/office/powerpoint/2010/main" val="67492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70C830D5-AEC0-4348-A2FB-FEF323BAD391}" type="slidenum">
              <a:rPr lang="en-US"/>
              <a:pPr>
                <a:defRPr/>
              </a:pPr>
              <a:t>‹#›</a:t>
            </a:fld>
            <a:endParaRPr lang="en-US" dirty="0"/>
          </a:p>
        </p:txBody>
      </p:sp>
    </p:spTree>
    <p:extLst>
      <p:ext uri="{BB962C8B-B14F-4D97-AF65-F5344CB8AC3E}">
        <p14:creationId xmlns:p14="http://schemas.microsoft.com/office/powerpoint/2010/main" val="3191372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A336C0A6-B73B-4871-836B-BDE02CF20217}" type="slidenum">
              <a:rPr lang="en-US"/>
              <a:pPr>
                <a:defRPr/>
              </a:pPr>
              <a:t>‹#›</a:t>
            </a:fld>
            <a:endParaRPr lang="en-US" dirty="0"/>
          </a:p>
        </p:txBody>
      </p:sp>
    </p:spTree>
    <p:extLst>
      <p:ext uri="{BB962C8B-B14F-4D97-AF65-F5344CB8AC3E}">
        <p14:creationId xmlns:p14="http://schemas.microsoft.com/office/powerpoint/2010/main" val="3567102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252D5C1-F35B-438A-B0B4-704CABC5A268}" type="slidenum">
              <a:rPr lang="en-US"/>
              <a:pPr>
                <a:defRPr/>
              </a:pPr>
              <a:t>‹#›</a:t>
            </a:fld>
            <a:endParaRPr lang="en-US" dirty="0"/>
          </a:p>
        </p:txBody>
      </p:sp>
    </p:spTree>
    <p:extLst>
      <p:ext uri="{BB962C8B-B14F-4D97-AF65-F5344CB8AC3E}">
        <p14:creationId xmlns:p14="http://schemas.microsoft.com/office/powerpoint/2010/main" val="496749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3CFD642-4E2D-414A-B7BC-8D9BE30B5847}" type="slidenum">
              <a:rPr lang="en-US"/>
              <a:pPr>
                <a:defRPr/>
              </a:pPr>
              <a:t>‹#›</a:t>
            </a:fld>
            <a:endParaRPr lang="en-US" dirty="0"/>
          </a:p>
        </p:txBody>
      </p:sp>
    </p:spTree>
    <p:extLst>
      <p:ext uri="{BB962C8B-B14F-4D97-AF65-F5344CB8AC3E}">
        <p14:creationId xmlns:p14="http://schemas.microsoft.com/office/powerpoint/2010/main" val="1048797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15F9433-5FF0-49D9-A9FE-65FE75CC300F}" type="slidenum">
              <a:rPr lang="en-US"/>
              <a:pPr>
                <a:defRPr/>
              </a:pPr>
              <a:t>‹#›</a:t>
            </a:fld>
            <a:endParaRPr lang="en-US" dirty="0"/>
          </a:p>
        </p:txBody>
      </p:sp>
    </p:spTree>
    <p:extLst>
      <p:ext uri="{BB962C8B-B14F-4D97-AF65-F5344CB8AC3E}">
        <p14:creationId xmlns:p14="http://schemas.microsoft.com/office/powerpoint/2010/main" val="1109893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162F0EAE-8ED3-454F-A1AB-15236E3D21F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55"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karen.yunk@dot.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990600"/>
            <a:ext cx="9144000" cy="1752600"/>
          </a:xfrm>
        </p:spPr>
        <p:txBody>
          <a:bodyPr/>
          <a:lstStyle/>
          <a:p>
            <a:pPr eaLnBrk="1" hangingPunct="1"/>
            <a:r>
              <a:rPr lang="en-US" sz="4000" b="1" dirty="0"/>
              <a:t>CMF How-</a:t>
            </a:r>
            <a:r>
              <a:rPr lang="en-US" sz="4000" b="1" dirty="0" err="1"/>
              <a:t>tos</a:t>
            </a:r>
            <a:r>
              <a:rPr lang="en-US" sz="4000" b="1" dirty="0"/>
              <a:t>:</a:t>
            </a:r>
            <a:br>
              <a:rPr lang="en-US" sz="4000" b="1" dirty="0"/>
            </a:br>
            <a:r>
              <a:rPr lang="en-US" sz="3200" dirty="0"/>
              <a:t>Planning, Multiple Treatments and API – Oh My!</a:t>
            </a:r>
            <a:endParaRPr lang="en-US" sz="2800" i="1" dirty="0"/>
          </a:p>
        </p:txBody>
      </p:sp>
      <p:sp>
        <p:nvSpPr>
          <p:cNvPr id="4099" name="Rectangle 3"/>
          <p:cNvSpPr>
            <a:spLocks noGrp="1" noChangeArrowheads="1"/>
          </p:cNvSpPr>
          <p:nvPr>
            <p:ph type="subTitle" idx="1"/>
          </p:nvPr>
        </p:nvSpPr>
        <p:spPr>
          <a:xfrm>
            <a:off x="3657600" y="3962400"/>
            <a:ext cx="5486400" cy="2514600"/>
          </a:xfrm>
        </p:spPr>
        <p:txBody>
          <a:bodyPr/>
          <a:lstStyle/>
          <a:p>
            <a:pPr algn="l" eaLnBrk="1" hangingPunct="1">
              <a:lnSpc>
                <a:spcPct val="80000"/>
              </a:lnSpc>
            </a:pPr>
            <a:endParaRPr lang="en-US" sz="2000" dirty="0"/>
          </a:p>
          <a:p>
            <a:pPr algn="l" eaLnBrk="1" hangingPunct="1">
              <a:lnSpc>
                <a:spcPct val="80000"/>
              </a:lnSpc>
            </a:pPr>
            <a:endParaRPr lang="en-US" sz="2000" dirty="0"/>
          </a:p>
          <a:p>
            <a:pPr eaLnBrk="1" hangingPunct="1">
              <a:lnSpc>
                <a:spcPct val="80000"/>
              </a:lnSpc>
            </a:pPr>
            <a:endParaRPr lang="en-US" sz="2000" dirty="0"/>
          </a:p>
          <a:p>
            <a:pPr eaLnBrk="1" hangingPunct="1">
              <a:lnSpc>
                <a:spcPct val="80000"/>
              </a:lnSpc>
            </a:pPr>
            <a:r>
              <a:rPr lang="en-US" dirty="0"/>
              <a:t>December 16,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CMF CH Transition Plan </a:t>
            </a:r>
            <a:br>
              <a:rPr lang="en-US" dirty="0"/>
            </a:br>
            <a:r>
              <a:rPr lang="en-US" dirty="0"/>
              <a:t>Internal Facing Activities</a:t>
            </a:r>
          </a:p>
        </p:txBody>
      </p:sp>
      <p:sp>
        <p:nvSpPr>
          <p:cNvPr id="3" name="Content Placeholder 2"/>
          <p:cNvSpPr>
            <a:spLocks noGrp="1"/>
          </p:cNvSpPr>
          <p:nvPr>
            <p:ph sz="half" idx="1"/>
          </p:nvPr>
        </p:nvSpPr>
        <p:spPr/>
        <p:txBody>
          <a:bodyPr/>
          <a:lstStyle/>
          <a:p>
            <a:r>
              <a:rPr lang="en-US" dirty="0"/>
              <a:t>Develop method of providing star ratings based on HSM2 rating</a:t>
            </a:r>
          </a:p>
          <a:p>
            <a:r>
              <a:rPr lang="en-US" dirty="0"/>
              <a:t>Expand database</a:t>
            </a:r>
          </a:p>
          <a:p>
            <a:r>
              <a:rPr lang="en-US" dirty="0"/>
              <a:t>Revise user input forms in the administrative section</a:t>
            </a:r>
          </a:p>
          <a:p>
            <a:pPr lvl="1"/>
            <a:endParaRPr lang="en-US" dirty="0"/>
          </a:p>
          <a:p>
            <a:pPr marL="0" indent="0">
              <a:buNone/>
            </a:pPr>
            <a:endParaRPr lang="en-US"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4144898916"/>
              </p:ext>
            </p:extLst>
          </p:nvPr>
        </p:nvGraphicFramePr>
        <p:xfrm>
          <a:off x="6007607" y="3061083"/>
          <a:ext cx="2524358" cy="2854433"/>
        </p:xfrm>
        <a:graphic>
          <a:graphicData uri="http://schemas.openxmlformats.org/drawingml/2006/table">
            <a:tbl>
              <a:tblPr firstRow="1" firstCol="1" bandRow="1">
                <a:tableStyleId>{5C22544A-7EE6-4342-B048-85BDC9FD1C3A}</a:tableStyleId>
              </a:tblPr>
              <a:tblGrid>
                <a:gridCol w="1238064">
                  <a:extLst>
                    <a:ext uri="{9D8B030D-6E8A-4147-A177-3AD203B41FA5}">
                      <a16:colId xmlns:a16="http://schemas.microsoft.com/office/drawing/2014/main" val="3970270925"/>
                    </a:ext>
                  </a:extLst>
                </a:gridCol>
                <a:gridCol w="1286294">
                  <a:extLst>
                    <a:ext uri="{9D8B030D-6E8A-4147-A177-3AD203B41FA5}">
                      <a16:colId xmlns:a16="http://schemas.microsoft.com/office/drawing/2014/main" val="1079129775"/>
                    </a:ext>
                  </a:extLst>
                </a:gridCol>
              </a:tblGrid>
              <a:tr h="978408">
                <a:tc>
                  <a:txBody>
                    <a:bodyPr/>
                    <a:lstStyle/>
                    <a:p>
                      <a:pPr marL="0" marR="0" algn="ctr">
                        <a:lnSpc>
                          <a:spcPct val="107000"/>
                        </a:lnSpc>
                        <a:spcBef>
                          <a:spcPts val="0"/>
                        </a:spcBef>
                        <a:spcAft>
                          <a:spcPts val="0"/>
                        </a:spcAft>
                      </a:pPr>
                      <a:r>
                        <a:rPr lang="en-US" sz="1500">
                          <a:effectLst/>
                        </a:rPr>
                        <a:t>HSM2 Rating Score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dirty="0">
                          <a:effectLst/>
                        </a:rPr>
                        <a:t>Star Rating in CMF Clearinghouse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509443078"/>
                  </a:ext>
                </a:extLst>
              </a:tr>
              <a:tr h="375205">
                <a:tc>
                  <a:txBody>
                    <a:bodyPr/>
                    <a:lstStyle/>
                    <a:p>
                      <a:pPr marL="0" marR="0" algn="ctr">
                        <a:lnSpc>
                          <a:spcPct val="107000"/>
                        </a:lnSpc>
                        <a:spcBef>
                          <a:spcPts val="0"/>
                        </a:spcBef>
                        <a:spcAft>
                          <a:spcPts val="0"/>
                        </a:spcAft>
                      </a:pPr>
                      <a:r>
                        <a:rPr lang="en-US" sz="1500">
                          <a:effectLst/>
                        </a:rPr>
                        <a:t>135-150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a:effectLst/>
                        </a:rPr>
                        <a:t>5 star</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72082703"/>
                  </a:ext>
                </a:extLst>
              </a:tr>
              <a:tr h="375205">
                <a:tc>
                  <a:txBody>
                    <a:bodyPr/>
                    <a:lstStyle/>
                    <a:p>
                      <a:pPr marL="0" marR="0" algn="ctr">
                        <a:lnSpc>
                          <a:spcPct val="107000"/>
                        </a:lnSpc>
                        <a:spcBef>
                          <a:spcPts val="0"/>
                        </a:spcBef>
                        <a:spcAft>
                          <a:spcPts val="0"/>
                        </a:spcAft>
                      </a:pPr>
                      <a:r>
                        <a:rPr lang="en-US" sz="1500">
                          <a:effectLst/>
                        </a:rPr>
                        <a:t>120-134</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a:effectLst/>
                        </a:rPr>
                        <a:t>4 star</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510596616"/>
                  </a:ext>
                </a:extLst>
              </a:tr>
              <a:tr h="375205">
                <a:tc>
                  <a:txBody>
                    <a:bodyPr/>
                    <a:lstStyle/>
                    <a:p>
                      <a:pPr marL="0" marR="0" algn="ctr">
                        <a:lnSpc>
                          <a:spcPct val="107000"/>
                        </a:lnSpc>
                        <a:spcBef>
                          <a:spcPts val="0"/>
                        </a:spcBef>
                        <a:spcAft>
                          <a:spcPts val="0"/>
                        </a:spcAft>
                      </a:pPr>
                      <a:r>
                        <a:rPr lang="en-US" sz="1500">
                          <a:effectLst/>
                        </a:rPr>
                        <a:t>100-119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a:effectLst/>
                        </a:rPr>
                        <a:t>3 star</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519112218"/>
                  </a:ext>
                </a:extLst>
              </a:tr>
              <a:tr h="375205">
                <a:tc>
                  <a:txBody>
                    <a:bodyPr/>
                    <a:lstStyle/>
                    <a:p>
                      <a:pPr marL="0" marR="0" algn="ctr">
                        <a:lnSpc>
                          <a:spcPct val="107000"/>
                        </a:lnSpc>
                        <a:spcBef>
                          <a:spcPts val="0"/>
                        </a:spcBef>
                        <a:spcAft>
                          <a:spcPts val="0"/>
                        </a:spcAft>
                      </a:pPr>
                      <a:r>
                        <a:rPr lang="en-US" sz="1500">
                          <a:effectLst/>
                        </a:rPr>
                        <a:t>70-99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a:effectLst/>
                        </a:rPr>
                        <a:t>2 star</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669586408"/>
                  </a:ext>
                </a:extLst>
              </a:tr>
              <a:tr h="375205">
                <a:tc>
                  <a:txBody>
                    <a:bodyPr/>
                    <a:lstStyle/>
                    <a:p>
                      <a:pPr marL="0" marR="0" algn="ctr">
                        <a:lnSpc>
                          <a:spcPct val="107000"/>
                        </a:lnSpc>
                        <a:spcBef>
                          <a:spcPts val="0"/>
                        </a:spcBef>
                        <a:spcAft>
                          <a:spcPts val="0"/>
                        </a:spcAft>
                      </a:pPr>
                      <a:r>
                        <a:rPr lang="en-US" sz="1500" dirty="0">
                          <a:effectLst/>
                        </a:rPr>
                        <a:t>0-69</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500" dirty="0">
                          <a:effectLst/>
                        </a:rPr>
                        <a:t>1 star</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951057695"/>
                  </a:ext>
                </a:extLst>
              </a:tr>
            </a:tbl>
          </a:graphicData>
        </a:graphic>
      </p:graphicFrame>
      <p:sp>
        <p:nvSpPr>
          <p:cNvPr id="7" name="Rectangle 6"/>
          <p:cNvSpPr/>
          <p:nvPr/>
        </p:nvSpPr>
        <p:spPr>
          <a:xfrm>
            <a:off x="5805951" y="1486934"/>
            <a:ext cx="2927671" cy="1574149"/>
          </a:xfrm>
          <a:prstGeom prst="rect">
            <a:avLst/>
          </a:prstGeom>
        </p:spPr>
        <p:txBody>
          <a:bodyPr wrap="square">
            <a:spAutoFit/>
          </a:bodyPr>
          <a:lstStyle/>
          <a:p>
            <a:pPr algn="ctr">
              <a:lnSpc>
                <a:spcPct val="107000"/>
              </a:lnSpc>
              <a:spcAft>
                <a:spcPts val="600"/>
              </a:spcAft>
            </a:pP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EXAMPLE ONLY – POINT VALUE RANGES IN THIS TABLE ARE ABITRARY AND FOR PURPOSE OF EXAMPLE ONLY</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1749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CMF CH Transition Plan </a:t>
            </a:r>
            <a:br>
              <a:rPr lang="en-US" dirty="0"/>
            </a:br>
            <a:r>
              <a:rPr lang="en-US" dirty="0"/>
              <a:t>External Facing Activities</a:t>
            </a:r>
          </a:p>
        </p:txBody>
      </p:sp>
      <p:sp>
        <p:nvSpPr>
          <p:cNvPr id="3" name="Content Placeholder 2"/>
          <p:cNvSpPr>
            <a:spLocks noGrp="1"/>
          </p:cNvSpPr>
          <p:nvPr>
            <p:ph idx="1"/>
          </p:nvPr>
        </p:nvSpPr>
        <p:spPr/>
        <p:txBody>
          <a:bodyPr>
            <a:normAutofit fontScale="55000" lnSpcReduction="20000"/>
          </a:bodyPr>
          <a:lstStyle/>
          <a:p>
            <a:r>
              <a:rPr lang="en-US" dirty="0"/>
              <a:t>Hold Stakeholder Calls </a:t>
            </a:r>
          </a:p>
          <a:p>
            <a:pPr lvl="1"/>
            <a:r>
              <a:rPr lang="en-US" dirty="0"/>
              <a:t>Understand how this proposed ratings transition would affect the field of safety practice and research</a:t>
            </a:r>
          </a:p>
          <a:p>
            <a:pPr lvl="1"/>
            <a:r>
              <a:rPr lang="en-US" b="1" dirty="0"/>
              <a:t>Identify opportunities to improve navigation/search functionality </a:t>
            </a:r>
          </a:p>
          <a:p>
            <a:r>
              <a:rPr lang="en-US" dirty="0"/>
              <a:t>Develop Outreach Materials</a:t>
            </a:r>
          </a:p>
          <a:p>
            <a:pPr lvl="1"/>
            <a:r>
              <a:rPr lang="en-US" dirty="0"/>
              <a:t>Advance materials announcing change</a:t>
            </a:r>
          </a:p>
          <a:p>
            <a:pPr lvl="1"/>
            <a:r>
              <a:rPr lang="en-US" dirty="0"/>
              <a:t>One-page flyer on ratings transition, what’s going to change &amp; how</a:t>
            </a:r>
          </a:p>
          <a:p>
            <a:pPr lvl="1"/>
            <a:r>
              <a:rPr lang="en-US" b="1" dirty="0"/>
              <a:t>Short video (2-3 minutes) – here’s what’s changing and why</a:t>
            </a:r>
          </a:p>
          <a:p>
            <a:pPr lvl="1"/>
            <a:r>
              <a:rPr lang="en-US" b="1" dirty="0"/>
              <a:t>Include in 17-83 training materials for HSM2</a:t>
            </a:r>
          </a:p>
          <a:p>
            <a:r>
              <a:rPr lang="en-US" dirty="0"/>
              <a:t>Revise website display </a:t>
            </a:r>
          </a:p>
          <a:p>
            <a:pPr lvl="1"/>
            <a:r>
              <a:rPr lang="en-US" dirty="0"/>
              <a:t>New Rating Criteria</a:t>
            </a:r>
          </a:p>
          <a:p>
            <a:pPr lvl="1"/>
            <a:r>
              <a:rPr lang="en-US" dirty="0"/>
              <a:t>CMF Details Page</a:t>
            </a:r>
          </a:p>
          <a:p>
            <a:pPr lvl="1"/>
            <a:r>
              <a:rPr lang="en-US" dirty="0"/>
              <a:t>Look &amp; Feel of Website </a:t>
            </a:r>
          </a:p>
          <a:p>
            <a:r>
              <a:rPr lang="en-US" dirty="0"/>
              <a:t>Revise user guide</a:t>
            </a:r>
          </a:p>
          <a:p>
            <a:r>
              <a:rPr lang="en-US" dirty="0"/>
              <a:t>Conduct webinars </a:t>
            </a:r>
          </a:p>
          <a:p>
            <a:pPr lvl="1"/>
            <a:r>
              <a:rPr lang="en-US" dirty="0"/>
              <a:t>Executive – formalized link with HSM2, staff training needs &amp; decisions</a:t>
            </a:r>
          </a:p>
          <a:p>
            <a:pPr lvl="1"/>
            <a:r>
              <a:rPr lang="en-US" dirty="0"/>
              <a:t>Practitioner – how transition will affect searching selecting CMFs</a:t>
            </a:r>
          </a:p>
        </p:txBody>
      </p:sp>
    </p:spTree>
    <p:extLst>
      <p:ext uri="{BB962C8B-B14F-4D97-AF65-F5344CB8AC3E}">
        <p14:creationId xmlns:p14="http://schemas.microsoft.com/office/powerpoint/2010/main" val="351148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Wrap-up</a:t>
            </a:r>
          </a:p>
        </p:txBody>
      </p:sp>
      <p:sp>
        <p:nvSpPr>
          <p:cNvPr id="3" name="Content Placeholder 2"/>
          <p:cNvSpPr>
            <a:spLocks noGrp="1"/>
          </p:cNvSpPr>
          <p:nvPr>
            <p:ph idx="1"/>
          </p:nvPr>
        </p:nvSpPr>
        <p:spPr/>
        <p:txBody>
          <a:bodyPr/>
          <a:lstStyle/>
          <a:p>
            <a:r>
              <a:rPr lang="en-US" dirty="0"/>
              <a:t>Post-webinar survey</a:t>
            </a:r>
          </a:p>
          <a:p>
            <a:endParaRPr lang="en-US" dirty="0"/>
          </a:p>
          <a:p>
            <a:r>
              <a:rPr lang="en-US" dirty="0"/>
              <a:t>Certificate of attendance</a:t>
            </a:r>
          </a:p>
          <a:p>
            <a:endParaRPr lang="en-US" dirty="0"/>
          </a:p>
        </p:txBody>
      </p:sp>
    </p:spTree>
    <p:extLst>
      <p:ext uri="{BB962C8B-B14F-4D97-AF65-F5344CB8AC3E}">
        <p14:creationId xmlns:p14="http://schemas.microsoft.com/office/powerpoint/2010/main" val="3796887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457200" y="1676400"/>
            <a:ext cx="8229600" cy="3916363"/>
          </a:xfrm>
        </p:spPr>
        <p:txBody>
          <a:bodyPr/>
          <a:lstStyle/>
          <a:p>
            <a:pPr algn="ctr" eaLnBrk="1" hangingPunct="1">
              <a:buFontTx/>
              <a:buNone/>
              <a:defRPr/>
            </a:pPr>
            <a:r>
              <a:rPr lang="en-US" sz="4400" u="sng" dirty="0">
                <a:solidFill>
                  <a:schemeClr val="accent6"/>
                </a:solidFill>
              </a:rPr>
              <a:t>www.CMFClearinghouse.org</a:t>
            </a:r>
            <a:r>
              <a:rPr lang="en-US" sz="4400" dirty="0">
                <a:solidFill>
                  <a:schemeClr val="accent6"/>
                </a:solidFill>
              </a:rPr>
              <a:t> </a:t>
            </a:r>
          </a:p>
          <a:p>
            <a:pPr algn="ctr" eaLnBrk="1" hangingPunct="1">
              <a:buFontTx/>
              <a:buNone/>
              <a:defRPr/>
            </a:pPr>
            <a:endParaRPr lang="en-US" dirty="0"/>
          </a:p>
          <a:p>
            <a:pPr algn="ctr" eaLnBrk="1" hangingPunct="1">
              <a:buFontTx/>
              <a:buNone/>
              <a:defRPr/>
            </a:pPr>
            <a:r>
              <a:rPr lang="en-US" dirty="0"/>
              <a:t>Karen Scurry, P.E. </a:t>
            </a:r>
          </a:p>
          <a:p>
            <a:pPr algn="ctr" eaLnBrk="1" hangingPunct="1">
              <a:buFontTx/>
              <a:buNone/>
              <a:defRPr/>
            </a:pPr>
            <a:r>
              <a:rPr lang="en-US" dirty="0"/>
              <a:t>FHWA Office of Safety Programs</a:t>
            </a:r>
          </a:p>
          <a:p>
            <a:pPr algn="ctr" eaLnBrk="1" hangingPunct="1">
              <a:buFontTx/>
              <a:buNone/>
              <a:defRPr/>
            </a:pPr>
            <a:r>
              <a:rPr lang="en-US" dirty="0"/>
              <a:t>202-897-7168</a:t>
            </a:r>
          </a:p>
          <a:p>
            <a:pPr algn="ctr" eaLnBrk="1" hangingPunct="1">
              <a:buFontTx/>
              <a:buNone/>
              <a:defRPr/>
            </a:pPr>
            <a:r>
              <a:rPr lang="en-US" dirty="0">
                <a:hlinkClick r:id="rId3"/>
              </a:rPr>
              <a:t>karen.scurry@dot.gov</a:t>
            </a:r>
            <a:r>
              <a:rPr lang="en-US" dirty="0"/>
              <a:t> </a:t>
            </a:r>
          </a:p>
          <a:p>
            <a:pPr algn="ctr" eaLnBrk="1" hangingPunct="1">
              <a:buFontTx/>
              <a:buNone/>
              <a:defRPr/>
            </a:pPr>
            <a:endParaRPr lang="en-US" dirty="0"/>
          </a:p>
          <a:p>
            <a:pPr algn="ctr" eaLnBrk="1" hangingPunct="1">
              <a:buFontTx/>
              <a:buNone/>
              <a:defRPr/>
            </a:pPr>
            <a:endParaRPr lang="en-US" dirty="0"/>
          </a:p>
          <a:p>
            <a:pPr algn="ctr" eaLnBrk="1" hangingPunct="1">
              <a:defRPr/>
            </a:pPr>
            <a:endParaRPr lang="en-US" dirty="0"/>
          </a:p>
        </p:txBody>
      </p:sp>
    </p:spTree>
    <p:extLst>
      <p:ext uri="{BB962C8B-B14F-4D97-AF65-F5344CB8AC3E}">
        <p14:creationId xmlns:p14="http://schemas.microsoft.com/office/powerpoint/2010/main" val="4092510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pPr marL="0" indent="0">
              <a:buNone/>
            </a:pPr>
            <a:endParaRPr lang="en-US" dirty="0"/>
          </a:p>
          <a:p>
            <a:pPr marL="0" indent="0" algn="ctr">
              <a:buNone/>
            </a:pPr>
            <a:r>
              <a:rPr lang="en-US" dirty="0"/>
              <a:t>Karen Scurry, P.E.</a:t>
            </a:r>
          </a:p>
          <a:p>
            <a:pPr marL="0" indent="0" algn="ctr">
              <a:buNone/>
            </a:pPr>
            <a:r>
              <a:rPr lang="en-US" dirty="0"/>
              <a:t>FHWA Office of Safety Programs</a:t>
            </a:r>
          </a:p>
        </p:txBody>
      </p:sp>
    </p:spTree>
    <p:extLst>
      <p:ext uri="{BB962C8B-B14F-4D97-AF65-F5344CB8AC3E}">
        <p14:creationId xmlns:p14="http://schemas.microsoft.com/office/powerpoint/2010/main" val="88518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a:t>Agenda</a:t>
            </a:r>
          </a:p>
        </p:txBody>
      </p:sp>
      <p:sp>
        <p:nvSpPr>
          <p:cNvPr id="3" name="Content Placeholder 2"/>
          <p:cNvSpPr>
            <a:spLocks noGrp="1"/>
          </p:cNvSpPr>
          <p:nvPr>
            <p:ph idx="1"/>
          </p:nvPr>
        </p:nvSpPr>
        <p:spPr>
          <a:xfrm>
            <a:off x="433192" y="993732"/>
            <a:ext cx="8229600" cy="4953000"/>
          </a:xfrm>
        </p:spPr>
        <p:txBody>
          <a:bodyPr>
            <a:noAutofit/>
          </a:bodyPr>
          <a:lstStyle/>
          <a:p>
            <a:r>
              <a:rPr lang="en-US" sz="2400" b="1" dirty="0"/>
              <a:t>Karen Scurry</a:t>
            </a:r>
            <a:r>
              <a:rPr lang="en-US" sz="2400" dirty="0"/>
              <a:t>, </a:t>
            </a:r>
            <a:r>
              <a:rPr lang="en-US" sz="2400" i="1" dirty="0"/>
              <a:t>Federal Highway Administration, and </a:t>
            </a:r>
            <a:r>
              <a:rPr lang="en-US" sz="2400" b="1" dirty="0"/>
              <a:t>Taha Saleem</a:t>
            </a:r>
            <a:r>
              <a:rPr lang="en-US" sz="2400" dirty="0"/>
              <a:t>, </a:t>
            </a:r>
            <a:r>
              <a:rPr lang="en-US" sz="2400" i="1" dirty="0"/>
              <a:t>UNC Highway Safety Research Center and Manager of the CMF Clearinghouse</a:t>
            </a:r>
          </a:p>
          <a:p>
            <a:pPr lvl="1"/>
            <a:r>
              <a:rPr lang="en-US" sz="1800" dirty="0"/>
              <a:t>Overview of CMFs and the CMF Clearinghouse</a:t>
            </a:r>
          </a:p>
          <a:p>
            <a:r>
              <a:rPr lang="en-US" sz="2400" b="1" dirty="0"/>
              <a:t>Frank Gross</a:t>
            </a:r>
            <a:r>
              <a:rPr lang="en-US" sz="2400" dirty="0"/>
              <a:t>, </a:t>
            </a:r>
            <a:r>
              <a:rPr lang="en-US" sz="2400" i="1" dirty="0"/>
              <a:t>VHB</a:t>
            </a:r>
          </a:p>
          <a:p>
            <a:pPr lvl="1"/>
            <a:r>
              <a:rPr lang="en-CA" sz="1800" dirty="0"/>
              <a:t>Resources on combing CMFs for multiple treatments including the issue of independence</a:t>
            </a:r>
            <a:endParaRPr lang="en-US" sz="1800" dirty="0"/>
          </a:p>
          <a:p>
            <a:r>
              <a:rPr lang="en-US" sz="2400" b="1" dirty="0"/>
              <a:t>Matthew </a:t>
            </a:r>
            <a:r>
              <a:rPr lang="en-US" sz="2400" b="1" dirty="0" err="1"/>
              <a:t>Hinshaw</a:t>
            </a:r>
            <a:r>
              <a:rPr lang="en-US" sz="2400" dirty="0"/>
              <a:t>, </a:t>
            </a:r>
            <a:r>
              <a:rPr lang="en-US" sz="2400" i="1" dirty="0"/>
              <a:t>Federal Highway Administration – office of Federal Lands</a:t>
            </a:r>
          </a:p>
          <a:p>
            <a:pPr lvl="1"/>
            <a:r>
              <a:rPr lang="en-CA" sz="1800" dirty="0"/>
              <a:t>Using CMFs for project planning and identification at Federal Lands</a:t>
            </a:r>
            <a:endParaRPr lang="en-US" sz="1800" dirty="0"/>
          </a:p>
          <a:p>
            <a:r>
              <a:rPr lang="en-US" sz="2400" b="1" dirty="0"/>
              <a:t>Shanshan Zhao</a:t>
            </a:r>
            <a:r>
              <a:rPr lang="en-US" sz="2400" dirty="0"/>
              <a:t>, </a:t>
            </a:r>
            <a:r>
              <a:rPr lang="en-US" sz="2400" i="1" dirty="0"/>
              <a:t>University of Connecticut</a:t>
            </a:r>
          </a:p>
          <a:p>
            <a:pPr lvl="1"/>
            <a:r>
              <a:rPr lang="en-US" sz="1800" dirty="0"/>
              <a:t>Linking to the CMF Clearinghouse through the new API</a:t>
            </a:r>
          </a:p>
          <a:p>
            <a:pPr marL="0" indent="0">
              <a:buNone/>
            </a:pPr>
            <a:endParaRPr lang="en-US" sz="1200" i="1" dirty="0"/>
          </a:p>
        </p:txBody>
      </p:sp>
    </p:spTree>
    <p:extLst>
      <p:ext uri="{BB962C8B-B14F-4D97-AF65-F5344CB8AC3E}">
        <p14:creationId xmlns:p14="http://schemas.microsoft.com/office/powerpoint/2010/main" val="3377952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Webinar “Housekeeping”</a:t>
            </a:r>
          </a:p>
        </p:txBody>
      </p:sp>
      <p:sp>
        <p:nvSpPr>
          <p:cNvPr id="3" name="Content Placeholder 2"/>
          <p:cNvSpPr>
            <a:spLocks noGrp="1"/>
          </p:cNvSpPr>
          <p:nvPr>
            <p:ph idx="1"/>
          </p:nvPr>
        </p:nvSpPr>
        <p:spPr>
          <a:xfrm>
            <a:off x="457200" y="1676400"/>
            <a:ext cx="8229600" cy="4221163"/>
          </a:xfrm>
        </p:spPr>
        <p:txBody>
          <a:bodyPr>
            <a:noAutofit/>
          </a:bodyPr>
          <a:lstStyle/>
          <a:p>
            <a:r>
              <a:rPr lang="en-US" sz="2800" dirty="0"/>
              <a:t>Rejoining the program</a:t>
            </a:r>
          </a:p>
          <a:p>
            <a:pPr marL="0" indent="0">
              <a:buNone/>
            </a:pPr>
            <a:endParaRPr lang="en-US" sz="1800" dirty="0"/>
          </a:p>
          <a:p>
            <a:r>
              <a:rPr lang="en-US" sz="2800" dirty="0"/>
              <a:t>All lines are muted </a:t>
            </a:r>
          </a:p>
          <a:p>
            <a:endParaRPr lang="en-US" sz="1800" dirty="0"/>
          </a:p>
          <a:p>
            <a:r>
              <a:rPr lang="en-US" sz="2800" dirty="0"/>
              <a:t>Control Panel</a:t>
            </a:r>
          </a:p>
          <a:p>
            <a:endParaRPr lang="en-US" sz="1800" dirty="0"/>
          </a:p>
          <a:p>
            <a:r>
              <a:rPr lang="en-US" sz="2800" dirty="0"/>
              <a:t>Questions/assistance</a:t>
            </a:r>
          </a:p>
          <a:p>
            <a:endParaRPr lang="en-US" sz="1800" dirty="0"/>
          </a:p>
          <a:p>
            <a:r>
              <a:rPr lang="en-US" sz="2800" dirty="0"/>
              <a:t>Webinar Recording </a:t>
            </a:r>
          </a:p>
          <a:p>
            <a:endParaRPr lang="en-US" sz="2800" dirty="0"/>
          </a:p>
        </p:txBody>
      </p:sp>
    </p:spTree>
    <p:extLst>
      <p:ext uri="{BB962C8B-B14F-4D97-AF65-F5344CB8AC3E}">
        <p14:creationId xmlns:p14="http://schemas.microsoft.com/office/powerpoint/2010/main" val="1325412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a:t>
            </a:r>
          </a:p>
        </p:txBody>
      </p:sp>
      <p:sp>
        <p:nvSpPr>
          <p:cNvPr id="3" name="Content Placeholder 2"/>
          <p:cNvSpPr>
            <a:spLocks noGrp="1"/>
          </p:cNvSpPr>
          <p:nvPr>
            <p:ph idx="1"/>
          </p:nvPr>
        </p:nvSpPr>
        <p:spPr/>
        <p:txBody>
          <a:bodyPr/>
          <a:lstStyle/>
          <a:p>
            <a:r>
              <a:rPr lang="en-US" dirty="0"/>
              <a:t>How many people are attending the webinar at your location?</a:t>
            </a:r>
          </a:p>
        </p:txBody>
      </p:sp>
    </p:spTree>
    <p:extLst>
      <p:ext uri="{BB962C8B-B14F-4D97-AF65-F5344CB8AC3E}">
        <p14:creationId xmlns:p14="http://schemas.microsoft.com/office/powerpoint/2010/main" val="2280889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Resources</a:t>
            </a:r>
          </a:p>
        </p:txBody>
      </p:sp>
      <p:sp>
        <p:nvSpPr>
          <p:cNvPr id="3" name="Content Placeholder 2"/>
          <p:cNvSpPr>
            <a:spLocks noGrp="1"/>
          </p:cNvSpPr>
          <p:nvPr>
            <p:ph idx="1"/>
          </p:nvPr>
        </p:nvSpPr>
        <p:spPr/>
        <p:txBody>
          <a:bodyPr/>
          <a:lstStyle/>
          <a:p>
            <a:r>
              <a:rPr lang="en-US" dirty="0"/>
              <a:t>CMF Videos </a:t>
            </a:r>
            <a:r>
              <a:rPr lang="en-US" i="1" dirty="0"/>
              <a:t>(Coming Soon)</a:t>
            </a:r>
          </a:p>
          <a:p>
            <a:pPr lvl="1"/>
            <a:r>
              <a:rPr lang="en-US" dirty="0"/>
              <a:t>Analyzing the Combined Effect of Multiple Countermeasures </a:t>
            </a:r>
          </a:p>
          <a:p>
            <a:pPr lvl="2"/>
            <a:r>
              <a:rPr lang="en-US" dirty="0"/>
              <a:t>Part 1: Selecting the appropriate method</a:t>
            </a:r>
          </a:p>
          <a:p>
            <a:pPr lvl="2"/>
            <a:r>
              <a:rPr lang="en-US" dirty="0"/>
              <a:t>Part 2: Applying methods </a:t>
            </a:r>
          </a:p>
          <a:p>
            <a:r>
              <a:rPr lang="en-US" dirty="0"/>
              <a:t>Training: Developing Quality CMFs </a:t>
            </a:r>
          </a:p>
          <a:p>
            <a:pPr lvl="1"/>
            <a:r>
              <a:rPr lang="en-US" dirty="0"/>
              <a:t>NHI Course #380119</a:t>
            </a:r>
          </a:p>
          <a:p>
            <a:pPr lvl="1"/>
            <a:r>
              <a:rPr lang="en-US" dirty="0"/>
              <a:t>Next offering: March – April 2020</a:t>
            </a:r>
          </a:p>
          <a:p>
            <a:r>
              <a:rPr lang="en-US" dirty="0"/>
              <a:t>Technical Assistance </a:t>
            </a:r>
          </a:p>
        </p:txBody>
      </p:sp>
    </p:spTree>
    <p:extLst>
      <p:ext uri="{BB962C8B-B14F-4D97-AF65-F5344CB8AC3E}">
        <p14:creationId xmlns:p14="http://schemas.microsoft.com/office/powerpoint/2010/main" val="3934144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Forward</a:t>
            </a:r>
          </a:p>
        </p:txBody>
      </p:sp>
      <p:sp>
        <p:nvSpPr>
          <p:cNvPr id="3" name="Content Placeholder 2"/>
          <p:cNvSpPr>
            <a:spLocks noGrp="1"/>
          </p:cNvSpPr>
          <p:nvPr>
            <p:ph idx="1"/>
          </p:nvPr>
        </p:nvSpPr>
        <p:spPr/>
        <p:txBody>
          <a:bodyPr/>
          <a:lstStyle/>
          <a:p>
            <a:r>
              <a:rPr lang="en-US" dirty="0"/>
              <a:t>CMF Clearinghouse Facelift</a:t>
            </a:r>
          </a:p>
          <a:p>
            <a:pPr marL="0" indent="0">
              <a:buNone/>
            </a:pPr>
            <a:endParaRPr lang="en-US" dirty="0"/>
          </a:p>
          <a:p>
            <a:r>
              <a:rPr lang="en-US" dirty="0"/>
              <a:t>CMF Clearinghouse Transition to HSM2 Inclusion Criteria</a:t>
            </a:r>
          </a:p>
        </p:txBody>
      </p:sp>
    </p:spTree>
    <p:extLst>
      <p:ext uri="{BB962C8B-B14F-4D97-AF65-F5344CB8AC3E}">
        <p14:creationId xmlns:p14="http://schemas.microsoft.com/office/powerpoint/2010/main" val="3684119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16836" r="10224"/>
          <a:stretch/>
        </p:blipFill>
        <p:spPr>
          <a:xfrm>
            <a:off x="960261" y="239520"/>
            <a:ext cx="7223478" cy="3763963"/>
          </a:xfrm>
          <a:prstGeom prst="rect">
            <a:avLst/>
          </a:prstGeom>
        </p:spPr>
      </p:pic>
      <p:pic>
        <p:nvPicPr>
          <p:cNvPr id="5" name="Picture 4"/>
          <p:cNvPicPr>
            <a:picLocks noChangeAspect="1"/>
          </p:cNvPicPr>
          <p:nvPr/>
        </p:nvPicPr>
        <p:blipFill rotWithShape="1">
          <a:blip r:embed="rId3"/>
          <a:srcRect t="60731" r="10834"/>
          <a:stretch/>
        </p:blipFill>
        <p:spPr>
          <a:xfrm>
            <a:off x="960261" y="3978966"/>
            <a:ext cx="7223478" cy="2019798"/>
          </a:xfrm>
          <a:prstGeom prst="rect">
            <a:avLst/>
          </a:prstGeom>
        </p:spPr>
      </p:pic>
    </p:spTree>
    <p:extLst>
      <p:ext uri="{BB962C8B-B14F-4D97-AF65-F5344CB8AC3E}">
        <p14:creationId xmlns:p14="http://schemas.microsoft.com/office/powerpoint/2010/main" val="421765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4EEEF614-3D2E-4140-9C66-7E36F8C54972}"/>
              </a:ext>
            </a:extLst>
          </p:cNvPr>
          <p:cNvSpPr>
            <a:spLocks noGrp="1" noChangeArrowheads="1"/>
          </p:cNvSpPr>
          <p:nvPr>
            <p:ph type="title"/>
          </p:nvPr>
        </p:nvSpPr>
        <p:spPr/>
        <p:txBody>
          <a:bodyPr/>
          <a:lstStyle/>
          <a:p>
            <a:r>
              <a:rPr lang="en-US" altLang="en-US" dirty="0"/>
              <a:t>HSM2 Inclusion Criteria</a:t>
            </a:r>
          </a:p>
        </p:txBody>
      </p:sp>
      <p:sp>
        <p:nvSpPr>
          <p:cNvPr id="30723" name="Content Placeholder 2">
            <a:extLst>
              <a:ext uri="{FF2B5EF4-FFF2-40B4-BE49-F238E27FC236}">
                <a16:creationId xmlns:a16="http://schemas.microsoft.com/office/drawing/2014/main" id="{350C289A-1EAF-4E05-A5F7-DA6859985520}"/>
              </a:ext>
            </a:extLst>
          </p:cNvPr>
          <p:cNvSpPr>
            <a:spLocks noGrp="1" noChangeArrowheads="1"/>
          </p:cNvSpPr>
          <p:nvPr>
            <p:ph idx="1"/>
          </p:nvPr>
        </p:nvSpPr>
        <p:spPr/>
        <p:txBody>
          <a:bodyPr>
            <a:normAutofit fontScale="62500" lnSpcReduction="20000"/>
          </a:bodyPr>
          <a:lstStyle/>
          <a:p>
            <a:r>
              <a:rPr lang="en-US" altLang="en-US" dirty="0"/>
              <a:t>NCHRP 17-72 developed rating/inclusion process for HSM2</a:t>
            </a:r>
          </a:p>
          <a:p>
            <a:r>
              <a:rPr lang="en-US" altLang="en-US" dirty="0"/>
              <a:t>Inclusion criteria considers:</a:t>
            </a:r>
          </a:p>
          <a:p>
            <a:pPr lvl="1"/>
            <a:r>
              <a:rPr lang="en-US" altLang="en-US" dirty="0"/>
              <a:t>Individual CMFs from Before-After Studies</a:t>
            </a:r>
          </a:p>
          <a:p>
            <a:pPr lvl="1"/>
            <a:r>
              <a:rPr lang="en-US" altLang="en-US" dirty="0"/>
              <a:t>Individual CMFs from Cross Sectional Studies </a:t>
            </a:r>
          </a:p>
          <a:p>
            <a:pPr lvl="1"/>
            <a:r>
              <a:rPr lang="en-US" dirty="0"/>
              <a:t>Meta-Analysis Studies</a:t>
            </a:r>
          </a:p>
          <a:p>
            <a:pPr lvl="1"/>
            <a:r>
              <a:rPr lang="en-US" dirty="0"/>
              <a:t>Meta-Regression from Study or Site/Group Level Estimates</a:t>
            </a:r>
          </a:p>
          <a:p>
            <a:r>
              <a:rPr lang="en-US" dirty="0"/>
              <a:t>CMFs assigned rating up to 150 Points</a:t>
            </a:r>
          </a:p>
          <a:p>
            <a:r>
              <a:rPr lang="en-US" dirty="0"/>
              <a:t>Points assigned based on multiple factors: </a:t>
            </a:r>
          </a:p>
          <a:p>
            <a:pPr lvl="1"/>
            <a:r>
              <a:rPr lang="en-US" dirty="0"/>
              <a:t>Before-After/Cross Sectional Studies</a:t>
            </a:r>
          </a:p>
          <a:p>
            <a:pPr lvl="2"/>
            <a:r>
              <a:rPr lang="en-US" dirty="0"/>
              <a:t>Data </a:t>
            </a:r>
          </a:p>
          <a:p>
            <a:pPr lvl="2"/>
            <a:r>
              <a:rPr lang="en-US" dirty="0"/>
              <a:t>Confounding and Appropriateness of Statistical Analysis </a:t>
            </a:r>
          </a:p>
          <a:p>
            <a:pPr lvl="2"/>
            <a:r>
              <a:rPr lang="en-US" dirty="0"/>
              <a:t>Statistical Significance</a:t>
            </a:r>
          </a:p>
          <a:p>
            <a:pPr lvl="1"/>
            <a:r>
              <a:rPr lang="en-US" dirty="0"/>
              <a:t>Meta Analysis/Meta Regression Studies</a:t>
            </a:r>
          </a:p>
          <a:p>
            <a:pPr lvl="2"/>
            <a:r>
              <a:rPr lang="en-US" dirty="0"/>
              <a:t>Methodology &amp; Data</a:t>
            </a:r>
          </a:p>
          <a:p>
            <a:pPr lvl="2"/>
            <a:r>
              <a:rPr lang="en-US" dirty="0"/>
              <a:t>Individual CMF Quality </a:t>
            </a:r>
          </a:p>
          <a:p>
            <a:pPr lvl="2"/>
            <a:r>
              <a:rPr lang="en-US" dirty="0"/>
              <a:t>Appropriateness of Combining/Developing </a:t>
            </a:r>
            <a:r>
              <a:rPr lang="en-US" dirty="0" err="1"/>
              <a:t>CMFunction</a:t>
            </a:r>
            <a:endParaRPr lang="en-US" dirty="0"/>
          </a:p>
          <a:p>
            <a:pPr lvl="2"/>
            <a:r>
              <a:rPr lang="en-US" dirty="0"/>
              <a:t>Statistical Significance/Appropriateness of Statistical Analysis </a:t>
            </a:r>
          </a:p>
        </p:txBody>
      </p:sp>
      <p:sp>
        <p:nvSpPr>
          <p:cNvPr id="2" name="Slide Number Placeholder 1">
            <a:extLst>
              <a:ext uri="{FF2B5EF4-FFF2-40B4-BE49-F238E27FC236}">
                <a16:creationId xmlns:a16="http://schemas.microsoft.com/office/drawing/2014/main" id="{C7476F05-0E4C-41D1-A73B-F6FEBAA6AFD8}"/>
              </a:ext>
            </a:extLst>
          </p:cNvPr>
          <p:cNvSpPr>
            <a:spLocks noGrp="1"/>
          </p:cNvSpPr>
          <p:nvPr>
            <p:ph type="sldNum" sz="quarter" idx="12"/>
          </p:nvPr>
        </p:nvSpPr>
        <p:spPr/>
        <p:txBody>
          <a:bodyPr/>
          <a:lstStyle/>
          <a:p>
            <a:pPr>
              <a:defRPr/>
            </a:pPr>
            <a:fld id="{BE6E1A7A-955C-411C-97D7-40F862E74357}" type="slidenum">
              <a:rPr lang="en-US" altLang="en-US" smtClean="0"/>
              <a:pPr>
                <a:defRPr/>
              </a:pPr>
              <a:t>9</a:t>
            </a:fld>
            <a:endParaRPr lang="en-US" altLang="en-US"/>
          </a:p>
        </p:txBody>
      </p:sp>
    </p:spTree>
    <p:extLst>
      <p:ext uri="{BB962C8B-B14F-4D97-AF65-F5344CB8AC3E}">
        <p14:creationId xmlns:p14="http://schemas.microsoft.com/office/powerpoint/2010/main" val="76783537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1902</TotalTime>
  <Words>535</Words>
  <Application>Microsoft Office PowerPoint</Application>
  <PresentationFormat>On-screen Show (4:3)</PresentationFormat>
  <Paragraphs>126</Paragraphs>
  <Slides>13</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Default Design</vt:lpstr>
      <vt:lpstr>CMF How-tos: Planning, Multiple Treatments and API – Oh My!</vt:lpstr>
      <vt:lpstr>Introduction</vt:lpstr>
      <vt:lpstr>Agenda</vt:lpstr>
      <vt:lpstr>Webinar “Housekeeping”</vt:lpstr>
      <vt:lpstr>Poll</vt:lpstr>
      <vt:lpstr>Additional Resources</vt:lpstr>
      <vt:lpstr>Moving Forward</vt:lpstr>
      <vt:lpstr>PowerPoint Presentation</vt:lpstr>
      <vt:lpstr>HSM2 Inclusion Criteria</vt:lpstr>
      <vt:lpstr>CMF CH Transition Plan  Internal Facing Activities</vt:lpstr>
      <vt:lpstr>CMF CH Transition Plan  External Facing Activities</vt:lpstr>
      <vt:lpstr>Wrap-up</vt:lpstr>
      <vt:lpstr>PowerPoint Presentation</vt:lpstr>
    </vt:vector>
  </TitlesOfParts>
  <Company>UNC HSRC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Daul</dc:creator>
  <cp:lastModifiedBy>Scurry, Karen (FHWA)</cp:lastModifiedBy>
  <cp:revision>246</cp:revision>
  <cp:lastPrinted>2019-12-16T14:56:50Z</cp:lastPrinted>
  <dcterms:created xsi:type="dcterms:W3CDTF">2009-11-10T22:43:56Z</dcterms:created>
  <dcterms:modified xsi:type="dcterms:W3CDTF">2019-12-16T14:57:01Z</dcterms:modified>
</cp:coreProperties>
</file>