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6" r:id="rId3"/>
    <p:sldId id="301" r:id="rId4"/>
    <p:sldId id="303" r:id="rId5"/>
    <p:sldId id="304" r:id="rId6"/>
    <p:sldId id="305" r:id="rId7"/>
    <p:sldId id="294" r:id="rId8"/>
    <p:sldId id="291" r:id="rId9"/>
    <p:sldId id="292" r:id="rId10"/>
    <p:sldId id="295" r:id="rId11"/>
    <p:sldId id="300" r:id="rId12"/>
    <p:sldId id="298" r:id="rId13"/>
    <p:sldId id="299" r:id="rId14"/>
    <p:sldId id="278" r:id="rId15"/>
    <p:sldId id="270" r:id="rId16"/>
    <p:sldId id="271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55" autoAdjust="0"/>
  </p:normalViewPr>
  <p:slideViewPr>
    <p:cSldViewPr>
      <p:cViewPr varScale="1">
        <p:scale>
          <a:sx n="78" d="100"/>
          <a:sy n="78" d="100"/>
        </p:scale>
        <p:origin x="127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2968F-996F-44E0-A1B2-70E42566239B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91B51-C032-46F5-947F-015F2D16D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7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91B51-C032-46F5-947F-015F2D16D0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5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91B51-C032-46F5-947F-015F2D16D0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12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91B51-C032-46F5-947F-015F2D16D0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6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873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9175"/>
            <a:ext cx="6400800" cy="12160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7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3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35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371600"/>
            <a:ext cx="3810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371600"/>
            <a:ext cx="3810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657600"/>
            <a:ext cx="3810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13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5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2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9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4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1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9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8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1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CMFs and the CMF Clearinghouse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76450"/>
            <a:ext cx="6400800" cy="1216025"/>
          </a:xfrm>
        </p:spPr>
        <p:txBody>
          <a:bodyPr/>
          <a:lstStyle/>
          <a:p>
            <a:r>
              <a:rPr lang="en-US" sz="2800" dirty="0"/>
              <a:t>Taha Saleem</a:t>
            </a:r>
          </a:p>
          <a:p>
            <a:r>
              <a:rPr lang="en-US" sz="2800" dirty="0"/>
              <a:t>CMF Clearinghouse Webinar</a:t>
            </a:r>
          </a:p>
          <a:p>
            <a:r>
              <a:rPr lang="en-US" sz="2800" dirty="0"/>
              <a:t>Dec 16, 2019</a:t>
            </a:r>
          </a:p>
        </p:txBody>
      </p:sp>
    </p:spTree>
    <p:extLst>
      <p:ext uri="{BB962C8B-B14F-4D97-AF65-F5344CB8AC3E}">
        <p14:creationId xmlns:p14="http://schemas.microsoft.com/office/powerpoint/2010/main" val="241980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38" y="607022"/>
            <a:ext cx="7378760" cy="3573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185047"/>
            <a:ext cx="7376098" cy="16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17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0413" y="1544638"/>
            <a:ext cx="7772400" cy="1362075"/>
          </a:xfrm>
        </p:spPr>
        <p:txBody>
          <a:bodyPr/>
          <a:lstStyle/>
          <a:p>
            <a:pPr algn="ctr"/>
            <a:r>
              <a:rPr lang="en-US" cap="small" dirty="0"/>
              <a:t>Calculating the Reverse Treatment effect </a:t>
            </a:r>
          </a:p>
        </p:txBody>
      </p:sp>
    </p:spTree>
    <p:extLst>
      <p:ext uri="{BB962C8B-B14F-4D97-AF65-F5344CB8AC3E}">
        <p14:creationId xmlns:p14="http://schemas.microsoft.com/office/powerpoint/2010/main" val="323779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Treatment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study indicates a CMF of 1.48 for a 75 degree intersection compared to a 90 degree intersection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What is the reasonable assumption of CMF for </a:t>
            </a:r>
            <a:r>
              <a:rPr lang="en-US" b="1" dirty="0" smtClean="0"/>
              <a:t>realigning </a:t>
            </a:r>
            <a:r>
              <a:rPr lang="en-US" b="1" dirty="0"/>
              <a:t>an intersection to 90 degrees?</a:t>
            </a:r>
          </a:p>
        </p:txBody>
      </p:sp>
    </p:spTree>
    <p:extLst>
      <p:ext uri="{BB962C8B-B14F-4D97-AF65-F5344CB8AC3E}">
        <p14:creationId xmlns:p14="http://schemas.microsoft.com/office/powerpoint/2010/main" val="3465803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Treatment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8686800" cy="4830762"/>
          </a:xfrm>
        </p:spPr>
        <p:txBody>
          <a:bodyPr/>
          <a:lstStyle/>
          <a:p>
            <a:r>
              <a:rPr lang="en-US" dirty="0"/>
              <a:t>Mistake: assuming that a 1.48 CMF would lead to a 52% reduction in crashes (presumably because 2.0-1.48=0.52?)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  </a:t>
            </a:r>
          </a:p>
          <a:p>
            <a:r>
              <a:rPr lang="en-US" dirty="0"/>
              <a:t>This represents an expected </a:t>
            </a:r>
            <a:r>
              <a:rPr lang="en-US" b="1" dirty="0"/>
              <a:t>32%</a:t>
            </a:r>
            <a:r>
              <a:rPr lang="en-US" dirty="0"/>
              <a:t> reduction in crashes (100-100x0.68 = 32), not 52%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48000"/>
            <a:ext cx="9163050" cy="16764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CMF = (CMF for new condition) / (CMF for old condition)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= (CMF for 90 degrees) / (CMF for 75 degrees) </a:t>
            </a:r>
          </a:p>
          <a:p>
            <a:pPr algn="ctr"/>
            <a:r>
              <a:rPr lang="en-US" sz="3600" i="1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</a:rPr>
              <a:t>1.00 / 1.48 = 0.68.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1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0413" y="1544638"/>
            <a:ext cx="7772400" cy="1362075"/>
          </a:xfrm>
        </p:spPr>
        <p:txBody>
          <a:bodyPr/>
          <a:lstStyle/>
          <a:p>
            <a:pPr algn="ctr"/>
            <a:r>
              <a:rPr lang="en-US" cap="small" dirty="0"/>
              <a:t>Applying too many CMFs without accounting for interrelationship of effect</a:t>
            </a:r>
          </a:p>
        </p:txBody>
      </p:sp>
    </p:spTree>
    <p:extLst>
      <p:ext uri="{BB962C8B-B14F-4D97-AF65-F5344CB8AC3E}">
        <p14:creationId xmlns:p14="http://schemas.microsoft.com/office/powerpoint/2010/main" val="4209929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Applying too many CMFs without accounting for interrelationship of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CMFs may address the same crash type</a:t>
            </a:r>
          </a:p>
          <a:p>
            <a:r>
              <a:rPr lang="en-US" dirty="0"/>
              <a:t>For example, addressing run off road crashes at curves</a:t>
            </a:r>
          </a:p>
          <a:p>
            <a:pPr lvl="1"/>
            <a:r>
              <a:rPr lang="en-US" dirty="0"/>
              <a:t>Chevrons</a:t>
            </a:r>
          </a:p>
          <a:p>
            <a:pPr lvl="1"/>
            <a:r>
              <a:rPr lang="en-US" dirty="0"/>
              <a:t>Wider edgelines</a:t>
            </a:r>
          </a:p>
          <a:p>
            <a:pPr lvl="1"/>
            <a:r>
              <a:rPr lang="en-US" dirty="0"/>
              <a:t>High friction surfacing</a:t>
            </a:r>
          </a:p>
          <a:p>
            <a:r>
              <a:rPr lang="en-US" dirty="0"/>
              <a:t>The effects are related (not independent)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8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Applying too many CMFs without accounting for interrelationship of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688"/>
            <a:ext cx="8229600" cy="4525963"/>
          </a:xfrm>
        </p:spPr>
        <p:txBody>
          <a:bodyPr/>
          <a:lstStyle/>
          <a:p>
            <a:r>
              <a:rPr lang="en-US" sz="2800" dirty="0"/>
              <a:t>Multiplying CMFs together likely overstates benefit, especially when considering many countermeasures</a:t>
            </a:r>
          </a:p>
          <a:p>
            <a:r>
              <a:rPr lang="en-US" sz="2800" dirty="0"/>
              <a:t>A tool (or analyst) must account for interrelationship of effect</a:t>
            </a:r>
          </a:p>
          <a:p>
            <a:r>
              <a:rPr lang="en-US" sz="2800" dirty="0"/>
              <a:t>Conservative: Use CMF from only the most effective treatment</a:t>
            </a:r>
          </a:p>
          <a:p>
            <a:r>
              <a:rPr lang="en-US" sz="2800" dirty="0"/>
              <a:t>More discussion on this topic in the next presentation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8380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D2557-00AE-45F6-A370-34D637DE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648DD-D504-4B03-BFB4-9C87C6451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questions using the </a:t>
            </a:r>
            <a:r>
              <a:rPr lang="en-US" dirty="0" err="1"/>
              <a:t>GoToWebinar</a:t>
            </a:r>
            <a:r>
              <a:rPr lang="en-US" dirty="0"/>
              <a:t> window</a:t>
            </a:r>
          </a:p>
        </p:txBody>
      </p:sp>
    </p:spTree>
    <p:extLst>
      <p:ext uri="{BB962C8B-B14F-4D97-AF65-F5344CB8AC3E}">
        <p14:creationId xmlns:p14="http://schemas.microsoft.com/office/powerpoint/2010/main" val="253232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Selecting an appropriate CMF is important</a:t>
            </a:r>
          </a:p>
          <a:p>
            <a:r>
              <a:rPr lang="en-US" dirty="0"/>
              <a:t>Applying CMFs correctly is important as well – can have large impact on results</a:t>
            </a:r>
          </a:p>
          <a:p>
            <a:r>
              <a:rPr lang="en-US" dirty="0"/>
              <a:t>CMF Clearinghouse team is available to help explain CMFs on the site or from a study report</a:t>
            </a:r>
          </a:p>
        </p:txBody>
      </p:sp>
    </p:spTree>
    <p:extLst>
      <p:ext uri="{BB962C8B-B14F-4D97-AF65-F5344CB8AC3E}">
        <p14:creationId xmlns:p14="http://schemas.microsoft.com/office/powerpoint/2010/main" val="75463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44638"/>
            <a:ext cx="9144000" cy="1362075"/>
          </a:xfrm>
        </p:spPr>
        <p:txBody>
          <a:bodyPr/>
          <a:lstStyle/>
          <a:p>
            <a:pPr algn="ctr"/>
            <a:r>
              <a:rPr lang="en-US" cap="small" dirty="0"/>
              <a:t>Dealing With too Many Search Results</a:t>
            </a:r>
            <a:br>
              <a:rPr lang="en-US" cap="small" dirty="0"/>
            </a:br>
            <a:r>
              <a:rPr lang="en-US" cap="small" dirty="0"/>
              <a:t/>
            </a:r>
            <a:br>
              <a:rPr lang="en-US" cap="small" dirty="0"/>
            </a:b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6783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Narrow Down using More terms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7600"/>
            <a:ext cx="7245755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89906"/>
            <a:ext cx="897068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7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/>
              <a:t>Narrow Down using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962403"/>
            <a:ext cx="5285690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7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9875"/>
            <a:ext cx="2146070" cy="1877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00" y="269875"/>
            <a:ext cx="1752600" cy="5362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546" y="269874"/>
            <a:ext cx="1933254" cy="2246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2185785"/>
            <a:ext cx="145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116 Results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44845" y="569435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219 Results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12018" y="258154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357 Results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503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44638"/>
            <a:ext cx="9144000" cy="1362075"/>
          </a:xfrm>
        </p:spPr>
        <p:txBody>
          <a:bodyPr/>
          <a:lstStyle/>
          <a:p>
            <a:pPr algn="ctr"/>
            <a:r>
              <a:rPr lang="en-US" cap="small" dirty="0"/>
              <a:t>Multiple CMFs for the Same Crash Type And Severity in a Study</a:t>
            </a:r>
            <a:br>
              <a:rPr lang="en-US" cap="small" dirty="0"/>
            </a:br>
            <a:r>
              <a:rPr lang="en-US" cap="small" dirty="0"/>
              <a:t/>
            </a:r>
            <a:br>
              <a:rPr lang="en-US" cap="small" dirty="0"/>
            </a:br>
            <a:r>
              <a:rPr lang="en-US" cap="small" dirty="0"/>
              <a:t>how to differentiate?</a:t>
            </a:r>
          </a:p>
        </p:txBody>
      </p:sp>
    </p:spTree>
    <p:extLst>
      <p:ext uri="{BB962C8B-B14F-4D97-AF65-F5344CB8AC3E}">
        <p14:creationId xmlns:p14="http://schemas.microsoft.com/office/powerpoint/2010/main" val="209853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E6E15AA-3A28-490A-928C-9C3BB1E6F9D2}"/>
              </a:ext>
            </a:extLst>
          </p:cNvPr>
          <p:cNvSpPr txBox="1">
            <a:spLocks/>
          </p:cNvSpPr>
          <p:nvPr/>
        </p:nvSpPr>
        <p:spPr bwMode="auto">
          <a:xfrm>
            <a:off x="152400" y="274638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Compare CMFs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253" t="20482" r="5301" b="17916"/>
          <a:stretch/>
        </p:blipFill>
        <p:spPr>
          <a:xfrm>
            <a:off x="0" y="1179245"/>
            <a:ext cx="9220840" cy="42916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14400" y="3128790"/>
            <a:ext cx="1288973" cy="25559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77807" y="2914989"/>
            <a:ext cx="5356034" cy="2890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5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504" t="16050" r="14980" b="6197"/>
          <a:stretch/>
        </p:blipFill>
        <p:spPr>
          <a:xfrm>
            <a:off x="14287" y="241300"/>
            <a:ext cx="9174997" cy="56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26673"/>
      </p:ext>
    </p:extLst>
  </p:cSld>
  <p:clrMapOvr>
    <a:masterClrMapping/>
  </p:clrMapOvr>
</p:sld>
</file>

<file path=ppt/theme/theme1.xml><?xml version="1.0" encoding="utf-8"?>
<a:theme xmlns:a="http://schemas.openxmlformats.org/drawingml/2006/main" name="CMF Clearinghouse General 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CMF Clearinghouse General Presentation</Template>
  <TotalTime>626</TotalTime>
  <Words>324</Words>
  <Application>Microsoft Office PowerPoint</Application>
  <PresentationFormat>On-screen Show (4:3)</PresentationFormat>
  <Paragraphs>48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CMF Clearinghouse General Presentation</vt:lpstr>
      <vt:lpstr>Overview of CMFs and the CMF Clearinghouse</vt:lpstr>
      <vt:lpstr>Introduction</vt:lpstr>
      <vt:lpstr>Dealing With too Many Search Results  </vt:lpstr>
      <vt:lpstr>Narrow Down using More terms</vt:lpstr>
      <vt:lpstr>Narrow Down using Filters</vt:lpstr>
      <vt:lpstr>PowerPoint Presentation</vt:lpstr>
      <vt:lpstr>Multiple CMFs for the Same Crash Type And Severity in a Study  how to differentiate?</vt:lpstr>
      <vt:lpstr>PowerPoint Presentation</vt:lpstr>
      <vt:lpstr>PowerPoint Presentation</vt:lpstr>
      <vt:lpstr>PowerPoint Presentation</vt:lpstr>
      <vt:lpstr>Calculating the Reverse Treatment effect </vt:lpstr>
      <vt:lpstr>Reverse Treatment Effect</vt:lpstr>
      <vt:lpstr>Reverse Treatment Effect</vt:lpstr>
      <vt:lpstr>Applying too many CMFs without accounting for interrelationship of effect</vt:lpstr>
      <vt:lpstr>Applying too many CMFs without accounting for interrelationship of effect</vt:lpstr>
      <vt:lpstr>Applying too many CMFs without accounting for interrelationship of effect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CMF Clearinghouse Update and New Search Functionality</dc:title>
  <dc:creator>dcarter</dc:creator>
  <cp:lastModifiedBy>Saleem, Taha</cp:lastModifiedBy>
  <cp:revision>158</cp:revision>
  <dcterms:created xsi:type="dcterms:W3CDTF">2006-08-16T00:00:00Z</dcterms:created>
  <dcterms:modified xsi:type="dcterms:W3CDTF">2019-12-16T17:26:49Z</dcterms:modified>
</cp:coreProperties>
</file>