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269" r:id="rId14"/>
    <p:sldId id="274" r:id="rId15"/>
    <p:sldId id="273" r:id="rId16"/>
    <p:sldId id="275" r:id="rId17"/>
    <p:sldId id="277" r:id="rId18"/>
    <p:sldId id="276" r:id="rId19"/>
    <p:sldId id="279" r:id="rId20"/>
    <p:sldId id="259" r:id="rId21"/>
    <p:sldId id="280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ss, Frank" initials="GF" lastIdx="6" clrIdx="0">
    <p:extLst>
      <p:ext uri="{19B8F6BF-5375-455C-9EA6-DF929625EA0E}">
        <p15:presenceInfo xmlns:p15="http://schemas.microsoft.com/office/powerpoint/2012/main" userId="S::FGross@vhb.com::f2c674fc-2e46-47c3-a5ba-b32cc132ef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5232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67447-7BBF-43FE-BCA9-3535491539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DCB12-7EE8-4CA9-9AA5-AD9CAF96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8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34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98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6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6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4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80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08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3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0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3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8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0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4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CB12-7EE8-4CA9-9AA5-AD9CAF9667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8737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289176"/>
            <a:ext cx="8534400" cy="12160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39D2CD-4517-4582-8774-9842D293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1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9D2CD-4517-4582-8774-9842D293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0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9D2CD-4517-4582-8774-9842D293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8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9D2CD-4517-4582-8774-9842D293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0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9D2CD-4517-4582-8774-9842D293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9D2CD-4517-4582-8774-9842D293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9D2CD-4517-4582-8774-9842D293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2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9D2CD-4517-4582-8774-9842D293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0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9D2CD-4517-4582-8774-9842D293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3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9D2CD-4517-4582-8774-9842D293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2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9D2CD-4517-4582-8774-9842D293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D339D2CD-4517-4582-8774-9842D293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2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fgross@vhb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of Multiple CMFs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Frank Gross, VHB</a:t>
            </a:r>
          </a:p>
        </p:txBody>
      </p:sp>
    </p:spTree>
    <p:extLst>
      <p:ext uri="{BB962C8B-B14F-4D97-AF65-F5344CB8AC3E}">
        <p14:creationId xmlns:p14="http://schemas.microsoft.com/office/powerpoint/2010/main" val="12978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F53F-EF35-4C56-B21F-C6AF32AB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/>
          <a:lstStyle/>
          <a:p>
            <a:r>
              <a:rPr lang="en-US" dirty="0"/>
              <a:t>3. Determine Potential for Overlapping Effects</a:t>
            </a:r>
          </a:p>
        </p:txBody>
      </p:sp>
      <p:pic>
        <p:nvPicPr>
          <p:cNvPr id="7" name="Picture 6" descr="\\Ralnc\projects\37880.00\reports\Draft Final Report\RAB\ConflictPoints.jpg">
            <a:extLst>
              <a:ext uri="{FF2B5EF4-FFF2-40B4-BE49-F238E27FC236}">
                <a16:creationId xmlns:a16="http://schemas.microsoft.com/office/drawing/2014/main" id="{8139059F-9284-4854-B785-9359FEC6CB0A}"/>
              </a:ext>
            </a:extLst>
          </p:cNvPr>
          <p:cNvPicPr/>
          <p:nvPr/>
        </p:nvPicPr>
        <p:blipFill>
          <a:blip r:embed="rId3" cstate="print"/>
          <a:srcRect l="505" t="866" r="595" b="4545"/>
          <a:stretch>
            <a:fillRect/>
          </a:stretch>
        </p:blipFill>
        <p:spPr bwMode="auto">
          <a:xfrm>
            <a:off x="609600" y="1417638"/>
            <a:ext cx="8077200" cy="442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CD52EA-DA36-4C96-8F9F-172283D6C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012"/>
              </p:ext>
            </p:extLst>
          </p:nvPr>
        </p:nvGraphicFramePr>
        <p:xfrm>
          <a:off x="8864601" y="1417638"/>
          <a:ext cx="2717800" cy="442436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08789">
                  <a:extLst>
                    <a:ext uri="{9D8B030D-6E8A-4147-A177-3AD203B41FA5}">
                      <a16:colId xmlns:a16="http://schemas.microsoft.com/office/drawing/2014/main" val="1065259927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3403015353"/>
                    </a:ext>
                  </a:extLst>
                </a:gridCol>
              </a:tblGrid>
              <a:tr h="1474787">
                <a:tc gridSpan="2">
                  <a:txBody>
                    <a:bodyPr/>
                    <a:lstStyle/>
                    <a:p>
                      <a:r>
                        <a:rPr lang="en-US" dirty="0"/>
                        <a:t>Convert intersection with minor-road stop control to roundabout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828056"/>
                  </a:ext>
                </a:extLst>
              </a:tr>
              <a:tr h="589915">
                <a:tc>
                  <a:txBody>
                    <a:bodyPr/>
                    <a:lstStyle/>
                    <a:p>
                      <a:r>
                        <a:rPr lang="en-US" dirty="0"/>
                        <a:t>CMF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66758"/>
                  </a:ext>
                </a:extLst>
              </a:tr>
              <a:tr h="589915">
                <a:tc>
                  <a:txBody>
                    <a:bodyPr/>
                    <a:lstStyle/>
                    <a:p>
                      <a:r>
                        <a:rPr lang="en-US" dirty="0"/>
                        <a:t>Crash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3018088"/>
                  </a:ext>
                </a:extLst>
              </a:tr>
              <a:tr h="589915">
                <a:tc>
                  <a:txBody>
                    <a:bodyPr/>
                    <a:lstStyle/>
                    <a:p>
                      <a:r>
                        <a:rPr lang="en-US" dirty="0"/>
                        <a:t>Crash Severity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Injury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1356432"/>
                  </a:ext>
                </a:extLst>
              </a:tr>
              <a:tr h="589915">
                <a:tc>
                  <a:txBody>
                    <a:bodyPr/>
                    <a:lstStyle/>
                    <a:p>
                      <a:r>
                        <a:rPr lang="en-US" dirty="0"/>
                        <a:t>Area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384431"/>
                  </a:ext>
                </a:extLst>
              </a:tr>
              <a:tr h="589915">
                <a:tc>
                  <a:txBody>
                    <a:bodyPr/>
                    <a:lstStyle/>
                    <a:p>
                      <a:r>
                        <a:rPr lang="en-US" dirty="0"/>
                        <a:t>CMF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4592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29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8F4A-FBF6-4706-A224-B3F8A5A3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/>
          <a:lstStyle/>
          <a:p>
            <a:r>
              <a:rPr lang="en-US" dirty="0"/>
              <a:t>3. Determine Potential for Overlapping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CA42-3861-4C4B-9AAC-C4E33DD0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Scenario</a:t>
            </a:r>
          </a:p>
          <a:p>
            <a:r>
              <a:rPr lang="en-US" dirty="0"/>
              <a:t>Location: 2</a:t>
            </a:r>
            <a:r>
              <a:rPr lang="en-US" kern="1200" dirty="0"/>
              <a:t>-way, stop-controlled intersection</a:t>
            </a:r>
            <a:endParaRPr lang="en-US" dirty="0"/>
          </a:p>
          <a:p>
            <a:r>
              <a:rPr lang="en-US" dirty="0"/>
              <a:t>CM1: install </a:t>
            </a:r>
            <a:r>
              <a:rPr lang="en-US" kern="1200" dirty="0"/>
              <a:t>lighting on major road</a:t>
            </a:r>
          </a:p>
          <a:p>
            <a:r>
              <a:rPr lang="en-US" kern="1200" dirty="0"/>
              <a:t>CM2: install intersection warning signs on minor road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Question</a:t>
            </a:r>
          </a:p>
          <a:p>
            <a:r>
              <a:rPr lang="en-US" kern="1200" dirty="0"/>
              <a:t>Do you think there would be no overlap, some overlap, or complete overlap in the target crashes?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1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5CD4-0139-49CA-BFB7-DD1D46F1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/>
          <a:lstStyle/>
          <a:p>
            <a:r>
              <a:rPr lang="en-US" dirty="0"/>
              <a:t>3. Determine Potential for Overlapping Effects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BD8A26-AE81-4447-9B94-1EED7066F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656235"/>
              </p:ext>
            </p:extLst>
          </p:nvPr>
        </p:nvGraphicFramePr>
        <p:xfrm>
          <a:off x="3941762" y="1471550"/>
          <a:ext cx="4308475" cy="39149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4308475">
                  <a:extLst>
                    <a:ext uri="{9D8B030D-6E8A-4147-A177-3AD203B41FA5}">
                      <a16:colId xmlns:a16="http://schemas.microsoft.com/office/drawing/2014/main" val="5899720"/>
                    </a:ext>
                  </a:extLst>
                </a:gridCol>
              </a:tblGrid>
              <a:tr h="723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Potential Overlap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561984260"/>
                  </a:ext>
                </a:extLst>
              </a:tr>
              <a:tr h="638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Zero Overlap</a:t>
                      </a: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323662380"/>
                  </a:ext>
                </a:extLst>
              </a:tr>
              <a:tr h="6382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</a:rPr>
                        <a:t>Complete Overlap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4010639840"/>
                  </a:ext>
                </a:extLst>
              </a:tr>
              <a:tr h="638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Some Overlap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465219717"/>
                  </a:ext>
                </a:extLst>
              </a:tr>
              <a:tr h="6382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</a:rPr>
                        <a:t>Enhancing Effects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379832699"/>
                  </a:ext>
                </a:extLst>
              </a:tr>
              <a:tr h="6382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Counteracting Effects</a:t>
                      </a: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48416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11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5CD4-0139-49CA-BFB7-DD1D46F1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/>
          <a:lstStyle/>
          <a:p>
            <a:r>
              <a:rPr lang="en-US" dirty="0"/>
              <a:t>3. Determine Potential for Overlapping Effects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424FD-F858-4F13-B8B2-C82EDB60D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17639"/>
            <a:ext cx="4921486" cy="4462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89C587-E52D-4FF9-8746-76DD0DB13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"/>
          <a:stretch/>
        </p:blipFill>
        <p:spPr>
          <a:xfrm>
            <a:off x="5791200" y="1417638"/>
            <a:ext cx="5791199" cy="44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87C1-A4B6-46AF-9C6B-775731E7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/>
          <a:lstStyle/>
          <a:p>
            <a:r>
              <a:rPr lang="en-US" dirty="0"/>
              <a:t>4. Categorize Magnitude of Individual Effects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8397AF-33A3-422B-B54D-9F1A44F57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02712"/>
              </p:ext>
            </p:extLst>
          </p:nvPr>
        </p:nvGraphicFramePr>
        <p:xfrm>
          <a:off x="1917700" y="2025650"/>
          <a:ext cx="8356600" cy="2806699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4178300">
                  <a:extLst>
                    <a:ext uri="{9D8B030D-6E8A-4147-A177-3AD203B41FA5}">
                      <a16:colId xmlns:a16="http://schemas.microsoft.com/office/drawing/2014/main" val="4207292065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4147566246"/>
                    </a:ext>
                  </a:extLst>
                </a:gridCol>
              </a:tblGrid>
              <a:tr h="7695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Individual Effect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Assigned Magnitude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406051130"/>
                  </a:ext>
                </a:extLst>
              </a:tr>
              <a:tr h="679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&lt; 10% change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Small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3927873557"/>
                  </a:ext>
                </a:extLst>
              </a:tr>
              <a:tr h="679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10 – 25% change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Medium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064141722"/>
                  </a:ext>
                </a:extLst>
              </a:tr>
              <a:tr h="679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&gt; 25% change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Large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26518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26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F4D8-93ED-4E1F-A327-D35FF599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dirty="0"/>
              <a:t>Select Method to Estimate Combined Effect </a:t>
            </a:r>
            <a:br>
              <a:rPr lang="en-US" dirty="0"/>
            </a:br>
            <a:r>
              <a:rPr lang="en-US" sz="3200" i="1" dirty="0"/>
              <a:t>(CMFs apply to </a:t>
            </a:r>
            <a:r>
              <a:rPr lang="en-US" sz="3200" b="1" i="1" u="sng" dirty="0"/>
              <a:t>same</a:t>
            </a:r>
            <a:r>
              <a:rPr lang="en-US" sz="3200" i="1" dirty="0"/>
              <a:t> crash type and severity)</a:t>
            </a:r>
            <a:endParaRPr lang="en-US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B1A022-7691-43FD-9535-06094DB1D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24531"/>
              </p:ext>
            </p:extLst>
          </p:nvPr>
        </p:nvGraphicFramePr>
        <p:xfrm>
          <a:off x="609600" y="1587500"/>
          <a:ext cx="10972801" cy="435610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746470">
                  <a:extLst>
                    <a:ext uri="{9D8B030D-6E8A-4147-A177-3AD203B41FA5}">
                      <a16:colId xmlns:a16="http://schemas.microsoft.com/office/drawing/2014/main" val="1657103930"/>
                    </a:ext>
                  </a:extLst>
                </a:gridCol>
                <a:gridCol w="2994960">
                  <a:extLst>
                    <a:ext uri="{9D8B030D-6E8A-4147-A177-3AD203B41FA5}">
                      <a16:colId xmlns:a16="http://schemas.microsoft.com/office/drawing/2014/main" val="1514909589"/>
                    </a:ext>
                  </a:extLst>
                </a:gridCol>
                <a:gridCol w="5231371">
                  <a:extLst>
                    <a:ext uri="{9D8B030D-6E8A-4147-A177-3AD203B41FA5}">
                      <a16:colId xmlns:a16="http://schemas.microsoft.com/office/drawing/2014/main" val="1827087151"/>
                    </a:ext>
                  </a:extLst>
                </a:gridCol>
              </a:tblGrid>
              <a:tr h="4840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Magnitude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Overlap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Method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4025455164"/>
                  </a:ext>
                </a:extLst>
              </a:tr>
              <a:tr h="8712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One or more CMFs &gt; 1.0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Not Applicable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Multiplicative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985792531"/>
                  </a:ext>
                </a:extLst>
              </a:tr>
              <a:tr h="871220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Both CMFs &lt; 1.0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Zero Overlap or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Enhancing Effects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Additive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53928875"/>
                  </a:ext>
                </a:extLst>
              </a:tr>
              <a:tr h="4840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Complete Overlap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Dominant effect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151719576"/>
                  </a:ext>
                </a:extLst>
              </a:tr>
              <a:tr h="1645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Some Overlap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Dominant effect OR Dominant common residuals; whichever produces greatest reduction (i.e., smallest combined CMF)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6372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261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0385-3C6C-4F26-9A9F-B6C4FF47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8C9613-51C4-42E2-BCB1-FA17BF2E9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88654"/>
              </p:ext>
            </p:extLst>
          </p:nvPr>
        </p:nvGraphicFramePr>
        <p:xfrm>
          <a:off x="609599" y="1653989"/>
          <a:ext cx="10972801" cy="327361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643218">
                  <a:extLst>
                    <a:ext uri="{9D8B030D-6E8A-4147-A177-3AD203B41FA5}">
                      <a16:colId xmlns:a16="http://schemas.microsoft.com/office/drawing/2014/main" val="264498299"/>
                    </a:ext>
                  </a:extLst>
                </a:gridCol>
                <a:gridCol w="905206">
                  <a:extLst>
                    <a:ext uri="{9D8B030D-6E8A-4147-A177-3AD203B41FA5}">
                      <a16:colId xmlns:a16="http://schemas.microsoft.com/office/drawing/2014/main" val="4175708076"/>
                    </a:ext>
                  </a:extLst>
                </a:gridCol>
                <a:gridCol w="2018422">
                  <a:extLst>
                    <a:ext uri="{9D8B030D-6E8A-4147-A177-3AD203B41FA5}">
                      <a16:colId xmlns:a16="http://schemas.microsoft.com/office/drawing/2014/main" val="1672846485"/>
                    </a:ext>
                  </a:extLst>
                </a:gridCol>
                <a:gridCol w="2013443">
                  <a:extLst>
                    <a:ext uri="{9D8B030D-6E8A-4147-A177-3AD203B41FA5}">
                      <a16:colId xmlns:a16="http://schemas.microsoft.com/office/drawing/2014/main" val="1787664590"/>
                    </a:ext>
                  </a:extLst>
                </a:gridCol>
                <a:gridCol w="2427163">
                  <a:extLst>
                    <a:ext uri="{9D8B030D-6E8A-4147-A177-3AD203B41FA5}">
                      <a16:colId xmlns:a16="http://schemas.microsoft.com/office/drawing/2014/main" val="811985339"/>
                    </a:ext>
                  </a:extLst>
                </a:gridCol>
                <a:gridCol w="965349">
                  <a:extLst>
                    <a:ext uri="{9D8B030D-6E8A-4147-A177-3AD203B41FA5}">
                      <a16:colId xmlns:a16="http://schemas.microsoft.com/office/drawing/2014/main" val="3001846535"/>
                    </a:ext>
                  </a:extLst>
                </a:gridCol>
              </a:tblGrid>
              <a:tr h="10649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Countermeasure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CMF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Applicable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Crash Type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Applicable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Severity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Applicable Facility Type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CMF ID</a:t>
                      </a: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568635395"/>
                  </a:ext>
                </a:extLst>
              </a:tr>
              <a:tr h="90714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Install two-way-left-turn lane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Rural, 2-lane roads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2341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671792652"/>
                  </a:ext>
                </a:extLst>
              </a:tr>
              <a:tr h="1301556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Reduce driveway density from 15 to 10 driveways per mile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All 2-lane roads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2248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31041899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BAA963-5207-459F-88AD-ABFEB1949BA3}"/>
                  </a:ext>
                </a:extLst>
              </p:cNvPr>
              <p:cNvSpPr/>
              <p:nvPr/>
            </p:nvSpPr>
            <p:spPr>
              <a:xfrm>
                <a:off x="1208475" y="5204011"/>
                <a:ext cx="9775048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>
                              <a:latin typeface="Cambria Math" panose="02040503050406030204" pitchFamily="18" charset="0"/>
                            </a:rPr>
                            <m:t>CMF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32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1">
                                  <a:latin typeface="Cambria Math" panose="02040503050406030204" pitchFamily="18" charset="0"/>
                                </a:rPr>
                                <m:t>CMF</m:t>
                              </m:r>
                            </m:e>
                            <m:sub>
                              <m:r>
                                <a:rPr lang="en-US" sz="32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1">
                                  <a:latin typeface="Cambria Math" panose="02040503050406030204" pitchFamily="18" charset="0"/>
                                </a:rPr>
                                <m:t>CMF</m:t>
                              </m:r>
                            </m:e>
                            <m:sub>
                              <m:r>
                                <a:rPr lang="en-US" sz="32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latin typeface="Cambria Math" panose="02040503050406030204" pitchFamily="18" charset="0"/>
                                </a:rPr>
                                <m:t>𝐶𝑀𝐹</m:t>
                              </m:r>
                            </m:e>
                            <m:sub>
                              <m:r>
                                <a:rPr lang="en-US" sz="32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(0.80∗0.89)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0.80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=0.76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BAA963-5207-459F-88AD-ABFEB1949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475" y="5204011"/>
                <a:ext cx="9775048" cy="595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F4D8-93ED-4E1F-A327-D35FF599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dirty="0"/>
              <a:t>Select Method to Estimate Combined Effect </a:t>
            </a:r>
            <a:br>
              <a:rPr lang="en-US" dirty="0"/>
            </a:br>
            <a:r>
              <a:rPr lang="en-US" sz="3200" i="1" dirty="0"/>
              <a:t>(CMFs apply to </a:t>
            </a:r>
            <a:r>
              <a:rPr lang="en-US" sz="3200" b="1" i="1" u="sng" dirty="0"/>
              <a:t>different</a:t>
            </a:r>
            <a:r>
              <a:rPr lang="en-US" sz="3200" i="1" dirty="0"/>
              <a:t> crash type or severity)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0E84-13E5-41F8-BB72-AE453ED0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Apply smallest CMF to applicable crashes</a:t>
            </a:r>
          </a:p>
          <a:p>
            <a:pPr marL="914400" lvl="1" indent="-514350"/>
            <a:r>
              <a:rPr lang="en-US" dirty="0"/>
              <a:t>Excluding crashes associated with other CMFs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Apply next smallest CMF to applicable crashes</a:t>
            </a:r>
          </a:p>
          <a:p>
            <a:pPr marL="914400" lvl="1" indent="-514350"/>
            <a:r>
              <a:rPr lang="en-US" dirty="0"/>
              <a:t>Excluding crashes associated with other CMFs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i="1" dirty="0"/>
              <a:t>If necessary</a:t>
            </a:r>
            <a:r>
              <a:rPr lang="en-US" dirty="0"/>
              <a:t>, estimate CMF for combined effect and apply it to applicable crashes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Sum change in crashes to calculate combined effect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Check that estimated change ≤ 100%</a:t>
            </a:r>
          </a:p>
        </p:txBody>
      </p:sp>
    </p:spTree>
    <p:extLst>
      <p:ext uri="{BB962C8B-B14F-4D97-AF65-F5344CB8AC3E}">
        <p14:creationId xmlns:p14="http://schemas.microsoft.com/office/powerpoint/2010/main" val="252939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4896-50FD-4139-A2F9-B893CDE9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dirty="0"/>
              <a:t>Example Application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5A096C-53DB-4BD2-A40E-264127F050A1}"/>
              </a:ext>
            </a:extLst>
          </p:cNvPr>
          <p:cNvGrpSpPr/>
          <p:nvPr/>
        </p:nvGrpSpPr>
        <p:grpSpPr>
          <a:xfrm>
            <a:off x="212143" y="1417638"/>
            <a:ext cx="2103120" cy="4572000"/>
            <a:chOff x="212143" y="1783398"/>
            <a:chExt cx="2103120" cy="4206240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458CD6E8-80CC-4755-8BC5-109906627946}"/>
                </a:ext>
              </a:extLst>
            </p:cNvPr>
            <p:cNvSpPr txBox="1"/>
            <p:nvPr/>
          </p:nvSpPr>
          <p:spPr>
            <a:xfrm>
              <a:off x="212143" y="3886518"/>
              <a:ext cx="2103120" cy="21031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9144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Crash Group</a:t>
              </a:r>
              <a:r>
                <a:rPr lang="en-US" sz="2800" baseline="-2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B4A4638A-9F30-4160-9FCC-63777F5D717F}"/>
                </a:ext>
              </a:extLst>
            </p:cNvPr>
            <p:cNvSpPr txBox="1"/>
            <p:nvPr/>
          </p:nvSpPr>
          <p:spPr>
            <a:xfrm>
              <a:off x="212143" y="1783398"/>
              <a:ext cx="2103120" cy="21031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9144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Crash Group</a:t>
              </a:r>
              <a:r>
                <a:rPr lang="en-US" sz="2800" baseline="-2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46FECFE4-57E8-453B-AD40-D7EAAFC65C37}"/>
                </a:ext>
              </a:extLst>
            </p:cNvPr>
            <p:cNvSpPr txBox="1"/>
            <p:nvPr/>
          </p:nvSpPr>
          <p:spPr>
            <a:xfrm>
              <a:off x="715063" y="2484438"/>
              <a:ext cx="1097280" cy="1009498"/>
            </a:xfrm>
            <a:prstGeom prst="ellipse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CMF</a:t>
              </a:r>
              <a:r>
                <a:rPr lang="en-US" sz="2400" baseline="-25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</a:t>
              </a:r>
              <a:endPara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9A4190FC-76CA-4BA4-A385-7E1FC3EA7374}"/>
                </a:ext>
              </a:extLst>
            </p:cNvPr>
            <p:cNvSpPr txBox="1"/>
            <p:nvPr/>
          </p:nvSpPr>
          <p:spPr>
            <a:xfrm>
              <a:off x="715063" y="4583177"/>
              <a:ext cx="1097280" cy="1009498"/>
            </a:xfrm>
            <a:prstGeom prst="ellipse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CMF</a:t>
              </a:r>
              <a:r>
                <a:rPr lang="en-US" sz="2400" baseline="-2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512475-15E5-41F9-807C-0F96915C98C3}"/>
                </a:ext>
              </a:extLst>
            </p:cNvPr>
            <p:cNvSpPr/>
            <p:nvPr/>
          </p:nvSpPr>
          <p:spPr>
            <a:xfrm>
              <a:off x="212143" y="1783398"/>
              <a:ext cx="2103120" cy="420624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879E52D-3873-4DE1-B15C-6104E213B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25850"/>
              </p:ext>
            </p:extLst>
          </p:nvPr>
        </p:nvGraphicFramePr>
        <p:xfrm>
          <a:off x="2590799" y="1417639"/>
          <a:ext cx="9389057" cy="246888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260601">
                  <a:extLst>
                    <a:ext uri="{9D8B030D-6E8A-4147-A177-3AD203B41FA5}">
                      <a16:colId xmlns:a16="http://schemas.microsoft.com/office/drawing/2014/main" val="2424190446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339275517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933319171"/>
                    </a:ext>
                  </a:extLst>
                </a:gridCol>
                <a:gridCol w="2518356">
                  <a:extLst>
                    <a:ext uri="{9D8B030D-6E8A-4147-A177-3AD203B41FA5}">
                      <a16:colId xmlns:a16="http://schemas.microsoft.com/office/drawing/2014/main" val="233242617"/>
                    </a:ext>
                  </a:extLst>
                </a:gridCol>
              </a:tblGrid>
              <a:tr h="41148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Crashes = X-median + </a:t>
                      </a:r>
                      <a:r>
                        <a:rPr lang="en-US" sz="2000" dirty="0" err="1">
                          <a:effectLst/>
                        </a:rPr>
                        <a:t>ROR</a:t>
                      </a:r>
                      <a:r>
                        <a:rPr lang="en-US" sz="2000" dirty="0">
                          <a:effectLst/>
                        </a:rPr>
                        <a:t>-right + S.S. same direction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65379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Crashes Without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(9 total)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Crash Group 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(3 X-median)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Crash Group 2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(4 </a:t>
                      </a:r>
                      <a:r>
                        <a:rPr lang="en-US" sz="2000" dirty="0" err="1">
                          <a:effectLst/>
                        </a:rPr>
                        <a:t>ROR</a:t>
                      </a:r>
                      <a:r>
                        <a:rPr lang="en-US" sz="2000" dirty="0">
                          <a:effectLst/>
                        </a:rPr>
                        <a:t>-right)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Crash Group 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(2 S.S. same)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1982217"/>
                  </a:ext>
                </a:extLst>
              </a:tr>
              <a:tr h="4114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CMF 1</a:t>
                      </a:r>
                      <a:r>
                        <a:rPr lang="en-US" sz="2000" b="0" dirty="0">
                          <a:effectLst/>
                        </a:rPr>
                        <a:t> applies to X-median crashes; </a:t>
                      </a:r>
                      <a:r>
                        <a:rPr lang="en-US" sz="2000" b="1" dirty="0">
                          <a:effectLst/>
                        </a:rPr>
                        <a:t>CMF 2 </a:t>
                      </a:r>
                      <a:r>
                        <a:rPr lang="en-US" sz="2000" b="0" dirty="0">
                          <a:effectLst/>
                        </a:rPr>
                        <a:t>applies to </a:t>
                      </a:r>
                      <a:r>
                        <a:rPr lang="en-US" sz="2000" b="0" dirty="0" err="1">
                          <a:effectLst/>
                        </a:rPr>
                        <a:t>ROR</a:t>
                      </a:r>
                      <a:r>
                        <a:rPr lang="en-US" sz="2000" b="0" dirty="0">
                          <a:effectLst/>
                        </a:rPr>
                        <a:t>-right crashes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30576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CMF1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--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514137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CMF2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--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326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EE96F0B-FE27-4FD0-8FA5-1D707BD97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87922"/>
              </p:ext>
            </p:extLst>
          </p:nvPr>
        </p:nvGraphicFramePr>
        <p:xfrm>
          <a:off x="2590798" y="3886519"/>
          <a:ext cx="9389057" cy="8378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0601">
                  <a:extLst>
                    <a:ext uri="{9D8B030D-6E8A-4147-A177-3AD203B41FA5}">
                      <a16:colId xmlns:a16="http://schemas.microsoft.com/office/drawing/2014/main" val="331566128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3908719374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990842427"/>
                    </a:ext>
                  </a:extLst>
                </a:gridCol>
                <a:gridCol w="2518356">
                  <a:extLst>
                    <a:ext uri="{9D8B030D-6E8A-4147-A177-3AD203B41FA5}">
                      <a16:colId xmlns:a16="http://schemas.microsoft.com/office/drawing/2014/main" val="3679939543"/>
                    </a:ext>
                  </a:extLst>
                </a:gridCol>
              </a:tblGrid>
              <a:tr h="8378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Crashes With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CMF 1 * C.G.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0.87 * 3 = 2.61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CMF 2 * C.G. 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0.93 * 4 = 3.72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S.S. same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 CMFs, no change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052424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8BE1844-ED0F-4F76-9043-305372391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32052"/>
              </p:ext>
            </p:extLst>
          </p:nvPr>
        </p:nvGraphicFramePr>
        <p:xfrm>
          <a:off x="2590798" y="4724402"/>
          <a:ext cx="9389057" cy="5018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0601">
                  <a:extLst>
                    <a:ext uri="{9D8B030D-6E8A-4147-A177-3AD203B41FA5}">
                      <a16:colId xmlns:a16="http://schemas.microsoft.com/office/drawing/2014/main" val="240149784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587926039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3509200534"/>
                    </a:ext>
                  </a:extLst>
                </a:gridCol>
                <a:gridCol w="2518356">
                  <a:extLst>
                    <a:ext uri="{9D8B030D-6E8A-4147-A177-3AD203B41FA5}">
                      <a16:colId xmlns:a16="http://schemas.microsoft.com/office/drawing/2014/main" val="291005879"/>
                    </a:ext>
                  </a:extLst>
                </a:gridCol>
              </a:tblGrid>
              <a:tr h="5018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Difference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3 – 2.61 = 0.39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4 – 3.72 = 0.28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– 2 = 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2970282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D70B9F8-77C9-4D9A-8465-5FD94D81E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827031"/>
              </p:ext>
            </p:extLst>
          </p:nvPr>
        </p:nvGraphicFramePr>
        <p:xfrm>
          <a:off x="2590797" y="5226283"/>
          <a:ext cx="9389057" cy="7633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89057">
                  <a:extLst>
                    <a:ext uri="{9D8B030D-6E8A-4147-A177-3AD203B41FA5}">
                      <a16:colId xmlns:a16="http://schemas.microsoft.com/office/drawing/2014/main" val="240149784"/>
                    </a:ext>
                  </a:extLst>
                </a:gridCol>
              </a:tblGrid>
              <a:tr h="7633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Combined Countermeasure Effect</a:t>
                      </a:r>
                      <a:r>
                        <a:rPr lang="en-US" sz="2000" dirty="0">
                          <a:effectLst/>
                        </a:rPr>
                        <a:t> = 0.39 + 0.28 + 0 = 0.67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Confirm this is ≤ Total Crashes (</a:t>
                      </a:r>
                      <a:r>
                        <a:rPr lang="en-US" sz="2000" b="1" dirty="0">
                          <a:effectLst/>
                        </a:rPr>
                        <a:t>0.67 &lt; 9; confirmed!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3415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5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4896-50FD-4139-A2F9-B893CDE9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dirty="0"/>
              <a:t>Example Application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08CCF8-17FB-43F5-B1D1-BFF6C8F7D46F}"/>
              </a:ext>
            </a:extLst>
          </p:cNvPr>
          <p:cNvGrpSpPr/>
          <p:nvPr/>
        </p:nvGrpSpPr>
        <p:grpSpPr>
          <a:xfrm>
            <a:off x="3029620" y="1417638"/>
            <a:ext cx="8686800" cy="2240280"/>
            <a:chOff x="1266780" y="982980"/>
            <a:chExt cx="2743200" cy="914400"/>
          </a:xfrm>
        </p:grpSpPr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E3EACFF0-70F5-434D-8EFF-E7B17F76DD1A}"/>
                </a:ext>
              </a:extLst>
            </p:cNvPr>
            <p:cNvSpPr txBox="1"/>
            <p:nvPr/>
          </p:nvSpPr>
          <p:spPr>
            <a:xfrm>
              <a:off x="3095580" y="982980"/>
              <a:ext cx="914400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9144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Crash Group</a:t>
              </a:r>
              <a:r>
                <a:rPr lang="en-US" sz="2800" baseline="-25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EDBD1172-7FEC-4689-9BE4-E4B1FDCC3746}"/>
                </a:ext>
              </a:extLst>
            </p:cNvPr>
            <p:cNvSpPr txBox="1"/>
            <p:nvPr/>
          </p:nvSpPr>
          <p:spPr>
            <a:xfrm>
              <a:off x="2181180" y="982980"/>
              <a:ext cx="914400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9144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Crash Group</a:t>
              </a:r>
              <a:r>
                <a:rPr lang="en-US" sz="2800" baseline="-25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BD0093D2-644E-43B8-A398-E65F79CDB79E}"/>
                </a:ext>
              </a:extLst>
            </p:cNvPr>
            <p:cNvSpPr txBox="1"/>
            <p:nvPr/>
          </p:nvSpPr>
          <p:spPr>
            <a:xfrm>
              <a:off x="1266780" y="982980"/>
              <a:ext cx="914400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9144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Crash Group</a:t>
              </a:r>
              <a:r>
                <a:rPr lang="en-US" sz="2800" baseline="-2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8">
              <a:extLst>
                <a:ext uri="{FF2B5EF4-FFF2-40B4-BE49-F238E27FC236}">
                  <a16:creationId xmlns:a16="http://schemas.microsoft.com/office/drawing/2014/main" id="{1AB70C16-5983-4C39-9A92-D12645F3BBDA}"/>
                </a:ext>
              </a:extLst>
            </p:cNvPr>
            <p:cNvSpPr txBox="1"/>
            <p:nvPr/>
          </p:nvSpPr>
          <p:spPr>
            <a:xfrm>
              <a:off x="1722120" y="1348740"/>
              <a:ext cx="914400" cy="457200"/>
            </a:xfrm>
            <a:prstGeom prst="ellipse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CMF</a:t>
              </a:r>
              <a:r>
                <a:rPr lang="en-US" sz="2400" baseline="-25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</a:t>
              </a:r>
              <a:endPara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93AF6DA1-6874-4A1C-8871-A68C25758A09}"/>
                </a:ext>
              </a:extLst>
            </p:cNvPr>
            <p:cNvSpPr txBox="1"/>
            <p:nvPr/>
          </p:nvSpPr>
          <p:spPr>
            <a:xfrm>
              <a:off x="3316560" y="1348740"/>
              <a:ext cx="455340" cy="457200"/>
            </a:xfrm>
            <a:prstGeom prst="ellipse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CMF</a:t>
              </a:r>
              <a:r>
                <a:rPr lang="en-US" sz="2400" baseline="-2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7AAC93-291C-49FD-9EB8-F8876B2B54F6}"/>
                </a:ext>
              </a:extLst>
            </p:cNvPr>
            <p:cNvSpPr/>
            <p:nvPr/>
          </p:nvSpPr>
          <p:spPr>
            <a:xfrm>
              <a:off x="1266780" y="982980"/>
              <a:ext cx="2743200" cy="9144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DD5903-5760-44E7-9143-F1D061891374}"/>
              </a:ext>
            </a:extLst>
          </p:cNvPr>
          <p:cNvGrpSpPr/>
          <p:nvPr/>
        </p:nvGrpSpPr>
        <p:grpSpPr>
          <a:xfrm>
            <a:off x="3029619" y="3657918"/>
            <a:ext cx="8686799" cy="2240280"/>
            <a:chOff x="1266780" y="982980"/>
            <a:chExt cx="2743200" cy="914400"/>
          </a:xfrm>
        </p:grpSpPr>
        <p:sp>
          <p:nvSpPr>
            <p:cNvPr id="18" name="Text Box 22">
              <a:extLst>
                <a:ext uri="{FF2B5EF4-FFF2-40B4-BE49-F238E27FC236}">
                  <a16:creationId xmlns:a16="http://schemas.microsoft.com/office/drawing/2014/main" id="{8AA84150-BF5D-4667-8BAA-94FA0CB416E2}"/>
                </a:ext>
              </a:extLst>
            </p:cNvPr>
            <p:cNvSpPr txBox="1"/>
            <p:nvPr/>
          </p:nvSpPr>
          <p:spPr>
            <a:xfrm>
              <a:off x="3095580" y="982980"/>
              <a:ext cx="914400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9144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Crash Group</a:t>
              </a:r>
              <a:r>
                <a:rPr lang="en-US" sz="2800" baseline="-25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A35BEA0C-6108-44B2-A2A4-32295912FCC3}"/>
                </a:ext>
              </a:extLst>
            </p:cNvPr>
            <p:cNvSpPr txBox="1"/>
            <p:nvPr/>
          </p:nvSpPr>
          <p:spPr>
            <a:xfrm>
              <a:off x="2181180" y="982980"/>
              <a:ext cx="914400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9144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Crash Group</a:t>
              </a:r>
              <a:r>
                <a:rPr lang="en-US" sz="2800" baseline="-25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88A0829E-A7CB-47E0-9009-01BE9B21E954}"/>
                </a:ext>
              </a:extLst>
            </p:cNvPr>
            <p:cNvSpPr txBox="1"/>
            <p:nvPr/>
          </p:nvSpPr>
          <p:spPr>
            <a:xfrm>
              <a:off x="1266780" y="982980"/>
              <a:ext cx="914400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9144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Crash Group</a:t>
              </a:r>
              <a:r>
                <a:rPr lang="en-US" sz="2800" baseline="-25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25">
              <a:extLst>
                <a:ext uri="{FF2B5EF4-FFF2-40B4-BE49-F238E27FC236}">
                  <a16:creationId xmlns:a16="http://schemas.microsoft.com/office/drawing/2014/main" id="{CA55CE52-1829-4DFD-84CF-33C875BB4745}"/>
                </a:ext>
              </a:extLst>
            </p:cNvPr>
            <p:cNvSpPr txBox="1"/>
            <p:nvPr/>
          </p:nvSpPr>
          <p:spPr>
            <a:xfrm>
              <a:off x="1722120" y="1348740"/>
              <a:ext cx="914400" cy="457200"/>
            </a:xfrm>
            <a:prstGeom prst="ellipse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CMF</a:t>
              </a:r>
              <a:r>
                <a:rPr lang="en-US" sz="2400" baseline="-25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</a:t>
              </a:r>
              <a:endPara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 Box 26">
              <a:extLst>
                <a:ext uri="{FF2B5EF4-FFF2-40B4-BE49-F238E27FC236}">
                  <a16:creationId xmlns:a16="http://schemas.microsoft.com/office/drawing/2014/main" id="{1ED90FFB-4DFB-4D20-919B-7F87F4BC839D}"/>
                </a:ext>
              </a:extLst>
            </p:cNvPr>
            <p:cNvSpPr txBox="1"/>
            <p:nvPr/>
          </p:nvSpPr>
          <p:spPr>
            <a:xfrm>
              <a:off x="2636520" y="1348740"/>
              <a:ext cx="914400" cy="457200"/>
            </a:xfrm>
            <a:prstGeom prst="ellipse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CMF</a:t>
              </a:r>
              <a:r>
                <a:rPr lang="en-US" sz="2400" baseline="-2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2FD987-18C0-4767-8090-683AD8478E0C}"/>
                </a:ext>
              </a:extLst>
            </p:cNvPr>
            <p:cNvSpPr/>
            <p:nvPr/>
          </p:nvSpPr>
          <p:spPr>
            <a:xfrm>
              <a:off x="1266780" y="982980"/>
              <a:ext cx="2743200" cy="9144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EA7A4C-B914-4898-86C4-C1C400BEECC8}"/>
              </a:ext>
            </a:extLst>
          </p:cNvPr>
          <p:cNvGrpSpPr/>
          <p:nvPr/>
        </p:nvGrpSpPr>
        <p:grpSpPr>
          <a:xfrm>
            <a:off x="402642" y="1417638"/>
            <a:ext cx="2429457" cy="4480560"/>
            <a:chOff x="212143" y="1783398"/>
            <a:chExt cx="2103120" cy="4206240"/>
          </a:xfrm>
        </p:grpSpPr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66F34354-88C4-41A0-A4EA-71B885977D65}"/>
                </a:ext>
              </a:extLst>
            </p:cNvPr>
            <p:cNvSpPr txBox="1"/>
            <p:nvPr/>
          </p:nvSpPr>
          <p:spPr>
            <a:xfrm>
              <a:off x="212143" y="3886518"/>
              <a:ext cx="2103120" cy="21031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9144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Crash Group</a:t>
              </a:r>
              <a:r>
                <a:rPr lang="en-US" sz="2800" baseline="-2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DF9B7A8E-3B9A-4697-A842-4EFD42EE4965}"/>
                </a:ext>
              </a:extLst>
            </p:cNvPr>
            <p:cNvSpPr txBox="1"/>
            <p:nvPr/>
          </p:nvSpPr>
          <p:spPr>
            <a:xfrm>
              <a:off x="212143" y="1783398"/>
              <a:ext cx="2103120" cy="21031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9144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Crash Group</a:t>
              </a:r>
              <a:r>
                <a:rPr lang="en-US" sz="2800" baseline="-2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11">
              <a:extLst>
                <a:ext uri="{FF2B5EF4-FFF2-40B4-BE49-F238E27FC236}">
                  <a16:creationId xmlns:a16="http://schemas.microsoft.com/office/drawing/2014/main" id="{763B3DF2-20E3-4722-9D1A-91AB3B70B755}"/>
                </a:ext>
              </a:extLst>
            </p:cNvPr>
            <p:cNvSpPr txBox="1"/>
            <p:nvPr/>
          </p:nvSpPr>
          <p:spPr>
            <a:xfrm>
              <a:off x="772982" y="2484438"/>
              <a:ext cx="1051560" cy="1051560"/>
            </a:xfrm>
            <a:prstGeom prst="ellipse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CMF</a:t>
              </a:r>
              <a:r>
                <a:rPr lang="en-US" sz="2400" baseline="-25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</a:t>
              </a:r>
              <a:endPara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F6EE798C-7E02-4352-BBDB-CCC89D51895C}"/>
                </a:ext>
              </a:extLst>
            </p:cNvPr>
            <p:cNvSpPr txBox="1"/>
            <p:nvPr/>
          </p:nvSpPr>
          <p:spPr>
            <a:xfrm>
              <a:off x="737953" y="4587558"/>
              <a:ext cx="1051560" cy="1051560"/>
            </a:xfrm>
            <a:prstGeom prst="ellipse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CMF</a:t>
              </a:r>
              <a:r>
                <a:rPr lang="en-US" sz="2400" baseline="-2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CF1D21-CF59-425E-AAF5-255A548AF5E3}"/>
                </a:ext>
              </a:extLst>
            </p:cNvPr>
            <p:cNvSpPr/>
            <p:nvPr/>
          </p:nvSpPr>
          <p:spPr>
            <a:xfrm>
              <a:off x="212143" y="1783398"/>
              <a:ext cx="2103120" cy="420624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2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582400" cy="4525963"/>
          </a:xfrm>
        </p:spPr>
        <p:txBody>
          <a:bodyPr/>
          <a:lstStyle/>
          <a:p>
            <a:r>
              <a:rPr lang="en-US" dirty="0"/>
              <a:t>Can you use CMFs to estimate the combined effect of multiple countermeasures? </a:t>
            </a:r>
          </a:p>
          <a:p>
            <a:r>
              <a:rPr lang="en-US" dirty="0"/>
              <a:t>What methods should you use?</a:t>
            </a:r>
          </a:p>
          <a:p>
            <a:pPr lvl="1"/>
            <a:r>
              <a:rPr lang="en-US" dirty="0"/>
              <a:t>Add CMFs?</a:t>
            </a:r>
          </a:p>
          <a:p>
            <a:pPr lvl="1"/>
            <a:r>
              <a:rPr lang="en-US" dirty="0"/>
              <a:t>Multiply CMFs?</a:t>
            </a:r>
          </a:p>
          <a:p>
            <a:pPr lvl="1"/>
            <a:r>
              <a:rPr lang="en-US" dirty="0"/>
              <a:t>Other methods?</a:t>
            </a:r>
          </a:p>
        </p:txBody>
      </p:sp>
    </p:spTree>
    <p:extLst>
      <p:ext uri="{BB962C8B-B14F-4D97-AF65-F5344CB8AC3E}">
        <p14:creationId xmlns:p14="http://schemas.microsoft.com/office/powerpoint/2010/main" val="30746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582400" cy="4525963"/>
          </a:xfrm>
        </p:spPr>
        <p:txBody>
          <a:bodyPr/>
          <a:lstStyle/>
          <a:p>
            <a:r>
              <a:rPr lang="en-US" dirty="0"/>
              <a:t>Can you use CMFs to estimate the combined effect of multiple countermeasures? </a:t>
            </a:r>
          </a:p>
          <a:p>
            <a:r>
              <a:rPr lang="en-US" dirty="0"/>
              <a:t>What methods should you use?</a:t>
            </a:r>
          </a:p>
          <a:p>
            <a:pPr lvl="1"/>
            <a:r>
              <a:rPr lang="en-US" dirty="0"/>
              <a:t>Add CMFs?</a:t>
            </a:r>
          </a:p>
          <a:p>
            <a:pPr lvl="1"/>
            <a:r>
              <a:rPr lang="en-US" dirty="0"/>
              <a:t>Multiply CMFs?</a:t>
            </a:r>
          </a:p>
          <a:p>
            <a:pPr lvl="1"/>
            <a:r>
              <a:rPr lang="en-US" dirty="0"/>
              <a:t>Other methods?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7C92AD-EFEC-4C7C-82B4-652AE88DAE3A}"/>
              </a:ext>
            </a:extLst>
          </p:cNvPr>
          <p:cNvCxnSpPr/>
          <p:nvPr/>
        </p:nvCxnSpPr>
        <p:spPr>
          <a:xfrm>
            <a:off x="1191490" y="3546764"/>
            <a:ext cx="23552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9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F4E8-97FF-455B-8648-4E50D8EE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B2903-9B3D-4D21-95BE-58390D441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Frank Gross</a:t>
            </a:r>
          </a:p>
          <a:p>
            <a:pPr marL="0" indent="0" algn="ctr">
              <a:buNone/>
            </a:pPr>
            <a:r>
              <a:rPr lang="de-DE" dirty="0"/>
              <a:t>VHB</a:t>
            </a:r>
          </a:p>
          <a:p>
            <a:pPr marL="0" indent="0" algn="ctr">
              <a:buNone/>
            </a:pPr>
            <a:r>
              <a:rPr lang="de-DE" dirty="0"/>
              <a:t>919-334-5602</a:t>
            </a:r>
          </a:p>
          <a:p>
            <a:pPr marL="0" indent="0" algn="ctr">
              <a:buNone/>
            </a:pPr>
            <a:r>
              <a:rPr lang="de-DE" dirty="0">
                <a:hlinkClick r:id="rId2"/>
              </a:rPr>
              <a:t>fgross@vhb.com</a:t>
            </a:r>
            <a:r>
              <a:rPr lang="de-DE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1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2263-F89A-44D1-93B8-04C2D2CD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902D5-68E8-461B-BC32-67D6EC7E2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CMF that represents combined effect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C2E957-63DE-41E5-AE30-E5080AF48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90767"/>
              </p:ext>
            </p:extLst>
          </p:nvPr>
        </p:nvGraphicFramePr>
        <p:xfrm>
          <a:off x="609600" y="2720181"/>
          <a:ext cx="10972799" cy="2537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1065259927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340301535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47231506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682525895"/>
                    </a:ext>
                  </a:extLst>
                </a:gridCol>
              </a:tblGrid>
              <a:tr h="507523">
                <a:tc>
                  <a:txBody>
                    <a:bodyPr/>
                    <a:lstStyle/>
                    <a:p>
                      <a:r>
                        <a:rPr lang="en-US" sz="2000" dirty="0"/>
                        <a:t>Examples of CMFs for Combined Countermeasures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Star 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CMF 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828056"/>
                  </a:ext>
                </a:extLst>
              </a:tr>
              <a:tr h="507523">
                <a:tc>
                  <a:txBody>
                    <a:bodyPr/>
                    <a:lstStyle/>
                    <a:p>
                      <a:r>
                        <a:rPr lang="en-US" sz="2000" dirty="0"/>
                        <a:t>Install shoulder rumble strips and widen shoulder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4-star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6665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66758"/>
                  </a:ext>
                </a:extLst>
              </a:tr>
              <a:tr h="507523">
                <a:tc>
                  <a:txBody>
                    <a:bodyPr/>
                    <a:lstStyle/>
                    <a:p>
                      <a:r>
                        <a:rPr lang="en-US" sz="2000" dirty="0"/>
                        <a:t>Install centerline and shoulder rumble strips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5-star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6850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968098"/>
                  </a:ext>
                </a:extLst>
              </a:tr>
              <a:tr h="507523">
                <a:tc>
                  <a:txBody>
                    <a:bodyPr/>
                    <a:lstStyle/>
                    <a:p>
                      <a:r>
                        <a:rPr lang="en-US" sz="2000" dirty="0"/>
                        <a:t>Install a traffic signal and left turn lanes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4-star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7967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861653"/>
                  </a:ext>
                </a:extLst>
              </a:tr>
              <a:tr h="507523">
                <a:tc>
                  <a:txBody>
                    <a:bodyPr/>
                    <a:lstStyle/>
                    <a:p>
                      <a:r>
                        <a:rPr lang="en-US" sz="2000" dirty="0"/>
                        <a:t>Install raised median with marked crosswalk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3-star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795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48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B6877-A26E-4DAC-8082-C1E03876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an Unideal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3953-FB63-4C3F-B2C5-C0C248403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combined effect using CMFs that represent individual countermeasure effects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96F440-9FDD-4A9C-9B87-5EDDC7475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05775"/>
              </p:ext>
            </p:extLst>
          </p:nvPr>
        </p:nvGraphicFramePr>
        <p:xfrm>
          <a:off x="609600" y="2882900"/>
          <a:ext cx="10972799" cy="2921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13372">
                  <a:extLst>
                    <a:ext uri="{9D8B030D-6E8A-4147-A177-3AD203B41FA5}">
                      <a16:colId xmlns:a16="http://schemas.microsoft.com/office/drawing/2014/main" val="1065259927"/>
                    </a:ext>
                  </a:extLst>
                </a:gridCol>
                <a:gridCol w="1039919">
                  <a:extLst>
                    <a:ext uri="{9D8B030D-6E8A-4147-A177-3AD203B41FA5}">
                      <a16:colId xmlns:a16="http://schemas.microsoft.com/office/drawing/2014/main" val="3403015353"/>
                    </a:ext>
                  </a:extLst>
                </a:gridCol>
                <a:gridCol w="1039919">
                  <a:extLst>
                    <a:ext uri="{9D8B030D-6E8A-4147-A177-3AD203B41FA5}">
                      <a16:colId xmlns:a16="http://schemas.microsoft.com/office/drawing/2014/main" val="2819588080"/>
                    </a:ext>
                  </a:extLst>
                </a:gridCol>
                <a:gridCol w="2871819">
                  <a:extLst>
                    <a:ext uri="{9D8B030D-6E8A-4147-A177-3AD203B41FA5}">
                      <a16:colId xmlns:a16="http://schemas.microsoft.com/office/drawing/2014/main" val="1321096101"/>
                    </a:ext>
                  </a:extLst>
                </a:gridCol>
                <a:gridCol w="1039919">
                  <a:extLst>
                    <a:ext uri="{9D8B030D-6E8A-4147-A177-3AD203B41FA5}">
                      <a16:colId xmlns:a16="http://schemas.microsoft.com/office/drawing/2014/main" val="160233996"/>
                    </a:ext>
                  </a:extLst>
                </a:gridCol>
                <a:gridCol w="1039919">
                  <a:extLst>
                    <a:ext uri="{9D8B030D-6E8A-4147-A177-3AD203B41FA5}">
                      <a16:colId xmlns:a16="http://schemas.microsoft.com/office/drawing/2014/main" val="3560223100"/>
                    </a:ext>
                  </a:extLst>
                </a:gridCol>
                <a:gridCol w="1427932">
                  <a:extLst>
                    <a:ext uri="{9D8B030D-6E8A-4147-A177-3AD203B41FA5}">
                      <a16:colId xmlns:a16="http://schemas.microsoft.com/office/drawing/2014/main" val="2704263477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r>
                        <a:rPr lang="en-US" dirty="0"/>
                        <a:t>Countermeasure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CMF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CMF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Countermeasure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CMF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CMF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Combined</a:t>
                      </a:r>
                    </a:p>
                    <a:p>
                      <a:pPr algn="ctr"/>
                      <a:r>
                        <a:rPr lang="en-US" dirty="0"/>
                        <a:t>Effect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828056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r>
                        <a:rPr lang="en-US" dirty="0"/>
                        <a:t>Install left-turn lane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Improve intersection sight 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66758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r>
                        <a:rPr lang="en-US" dirty="0"/>
                        <a:t>Install two-way-left-turn lane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Reduce driveway density from 15 to 10 per mile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384431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r>
                        <a:rPr lang="en-US" dirty="0"/>
                        <a:t>Install high-visibility crosswalk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 leading pedestrian interval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4592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9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3725-4409-4956-90F1-016A3B84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8979E72-D6D0-45CE-BBC7-48974A51F7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47868527"/>
                  </p:ext>
                </p:extLst>
              </p:nvPr>
            </p:nvGraphicFramePr>
            <p:xfrm>
              <a:off x="609600" y="1417638"/>
              <a:ext cx="10972800" cy="4398959"/>
            </p:xfrm>
            <a:graphic>
              <a:graphicData uri="http://schemas.openxmlformats.org/drawingml/2006/table">
                <a:tbl>
                  <a:tblPr firstRow="1" firstCol="1" bandRow="1">
                    <a:tableStyleId>{17292A2E-F333-43FB-9621-5CBBE7FDCDCB}</a:tableStyleId>
                  </a:tblPr>
                  <a:tblGrid>
                    <a:gridCol w="4939159">
                      <a:extLst>
                        <a:ext uri="{9D8B030D-6E8A-4147-A177-3AD203B41FA5}">
                          <a16:colId xmlns:a16="http://schemas.microsoft.com/office/drawing/2014/main" val="828622890"/>
                        </a:ext>
                      </a:extLst>
                    </a:gridCol>
                    <a:gridCol w="6033641">
                      <a:extLst>
                        <a:ext uri="{9D8B030D-6E8A-4147-A177-3AD203B41FA5}">
                          <a16:colId xmlns:a16="http://schemas.microsoft.com/office/drawing/2014/main" val="3517236590"/>
                        </a:ext>
                      </a:extLst>
                    </a:gridCol>
                  </a:tblGrid>
                  <a:tr h="536459">
                    <a:tc gridSpan="2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Methods to Estimate Combined Effect of Multiple Countermeasures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535358"/>
                      </a:ext>
                    </a:extLst>
                  </a:tr>
                  <a:tr h="9656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Multiplicative</a:t>
                          </a:r>
                        </a:p>
                      </a:txBody>
                      <a:tcPr marL="73025" marR="73025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𝐂𝐌𝐅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sub>
                                </m:sSub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𝐂𝐌𝐅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𝐂𝐌𝐅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*CMF</a:t>
                          </a:r>
                          <a:r>
                            <a:rPr lang="en-US" sz="1800" baseline="-25000" dirty="0">
                              <a:effectLst/>
                            </a:rPr>
                            <a:t>1</a:t>
                          </a:r>
                          <a:r>
                            <a:rPr lang="en-US" sz="1800" dirty="0">
                              <a:effectLst/>
                            </a:rPr>
                            <a:t> = most effective countermeasure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anchor="ctr"/>
                    </a:tc>
                    <a:extLst>
                      <a:ext uri="{0D108BD9-81ED-4DB2-BD59-A6C34878D82A}">
                        <a16:rowId xmlns:a16="http://schemas.microsoft.com/office/drawing/2014/main" val="4019881319"/>
                      </a:ext>
                    </a:extLst>
                  </a:tr>
                  <a:tr h="9656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Additive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𝐂𝐌𝐅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sub>
                                </m:sSub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−[(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𝐂𝐌𝐅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𝐂𝐌𝐅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)]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*maximum reduction = 100% (i.e., CMF = 0)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anchor="ctr"/>
                    </a:tc>
                    <a:extLst>
                      <a:ext uri="{0D108BD9-81ED-4DB2-BD59-A6C34878D82A}">
                        <a16:rowId xmlns:a16="http://schemas.microsoft.com/office/drawing/2014/main" val="157375325"/>
                      </a:ext>
                    </a:extLst>
                  </a:tr>
                  <a:tr h="9656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Dominant effect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𝐂𝐌𝐅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sub>
                                </m:sSub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𝐂𝐌𝐅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*only consider countermeasure with smallest CMF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anchor="ctr"/>
                    </a:tc>
                    <a:extLst>
                      <a:ext uri="{0D108BD9-81ED-4DB2-BD59-A6C34878D82A}">
                        <a16:rowId xmlns:a16="http://schemas.microsoft.com/office/drawing/2014/main" val="2592078428"/>
                      </a:ext>
                    </a:extLst>
                  </a:tr>
                  <a:tr h="9656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Dominant common residuals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𝐂𝐌𝐅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sub>
                                </m:sSub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𝐂𝐌𝐅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𝐂𝐌𝐅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𝑪𝑴𝑭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anchor="ctr"/>
                    </a:tc>
                    <a:extLst>
                      <a:ext uri="{0D108BD9-81ED-4DB2-BD59-A6C34878D82A}">
                        <a16:rowId xmlns:a16="http://schemas.microsoft.com/office/drawing/2014/main" val="28299751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8979E72-D6D0-45CE-BBC7-48974A51F7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47868527"/>
                  </p:ext>
                </p:extLst>
              </p:nvPr>
            </p:nvGraphicFramePr>
            <p:xfrm>
              <a:off x="609600" y="1417638"/>
              <a:ext cx="10972800" cy="4398959"/>
            </p:xfrm>
            <a:graphic>
              <a:graphicData uri="http://schemas.openxmlformats.org/drawingml/2006/table">
                <a:tbl>
                  <a:tblPr firstRow="1" firstCol="1" bandRow="1">
                    <a:tableStyleId>{17292A2E-F333-43FB-9621-5CBBE7FDCDCB}</a:tableStyleId>
                  </a:tblPr>
                  <a:tblGrid>
                    <a:gridCol w="4939159">
                      <a:extLst>
                        <a:ext uri="{9D8B030D-6E8A-4147-A177-3AD203B41FA5}">
                          <a16:colId xmlns:a16="http://schemas.microsoft.com/office/drawing/2014/main" val="828622890"/>
                        </a:ext>
                      </a:extLst>
                    </a:gridCol>
                    <a:gridCol w="6033641">
                      <a:extLst>
                        <a:ext uri="{9D8B030D-6E8A-4147-A177-3AD203B41FA5}">
                          <a16:colId xmlns:a16="http://schemas.microsoft.com/office/drawing/2014/main" val="3517236590"/>
                        </a:ext>
                      </a:extLst>
                    </a:gridCol>
                  </a:tblGrid>
                  <a:tr h="536459">
                    <a:tc gridSpan="2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Methods to Estimate Combined Effect of Multiple Countermeasures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535358"/>
                      </a:ext>
                    </a:extLst>
                  </a:tr>
                  <a:tr h="9656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Multiplicative</a:t>
                          </a:r>
                        </a:p>
                      </a:txBody>
                      <a:tcPr marL="73025" marR="73025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anchor="ctr">
                        <a:blipFill>
                          <a:blip r:embed="rId3"/>
                          <a:stretch>
                            <a:fillRect l="-81919" t="-55975" r="-20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9881319"/>
                      </a:ext>
                    </a:extLst>
                  </a:tr>
                  <a:tr h="9656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Additive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anchor="ctr">
                        <a:blipFill>
                          <a:blip r:embed="rId3"/>
                          <a:stretch>
                            <a:fillRect l="-81919" t="-155975" r="-20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375325"/>
                      </a:ext>
                    </a:extLst>
                  </a:tr>
                  <a:tr h="9656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Dominant effect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anchor="ctr">
                        <a:blipFill>
                          <a:blip r:embed="rId3"/>
                          <a:stretch>
                            <a:fillRect l="-81919" t="-257595" r="-202" b="-1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2078428"/>
                      </a:ext>
                    </a:extLst>
                  </a:tr>
                  <a:tr h="9656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Dominant common residuals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anchor="ctr">
                        <a:blipFill>
                          <a:blip r:embed="rId3"/>
                          <a:stretch>
                            <a:fillRect l="-81919" t="-355346" r="-202" b="-6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99751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149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2698-DCA5-4431-B80D-486F868C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Selection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1AACE-73CE-4C60-A0DF-1F70AD01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scenario of interest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limits of combined countermeasure effect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potential for overlapping effects among countermeasures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Categorize magnitude of individual countermeasure effects</a:t>
            </a:r>
          </a:p>
        </p:txBody>
      </p:sp>
    </p:spTree>
    <p:extLst>
      <p:ext uri="{BB962C8B-B14F-4D97-AF65-F5344CB8AC3E}">
        <p14:creationId xmlns:p14="http://schemas.microsoft.com/office/powerpoint/2010/main" val="426080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90FC-0D41-4604-A075-7DC629A5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Define Scenario of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70354-8AF7-4ED4-BF37-5CC381385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kern="1200" dirty="0"/>
              <a:t>Countermeasures</a:t>
            </a:r>
            <a:endParaRPr lang="en-US" dirty="0"/>
          </a:p>
          <a:p>
            <a:pPr lvl="0"/>
            <a:r>
              <a:rPr lang="en-US" dirty="0"/>
              <a:t>Roadway characteristics</a:t>
            </a:r>
          </a:p>
          <a:p>
            <a:pPr lvl="0"/>
            <a:r>
              <a:rPr lang="en-US" dirty="0"/>
              <a:t>Traffic volume</a:t>
            </a:r>
          </a:p>
          <a:p>
            <a:pPr lvl="0"/>
            <a:r>
              <a:rPr lang="en-US" dirty="0"/>
              <a:t>Crash type and severity</a:t>
            </a:r>
          </a:p>
          <a:p>
            <a:pPr lvl="0"/>
            <a:r>
              <a:rPr lang="en-US" dirty="0"/>
              <a:t>Time of day</a:t>
            </a:r>
          </a:p>
          <a:p>
            <a:pPr lvl="0"/>
            <a:r>
              <a:rPr lang="en-US" dirty="0"/>
              <a:t>Specific treatment location</a:t>
            </a:r>
          </a:p>
        </p:txBody>
      </p:sp>
    </p:spTree>
    <p:extLst>
      <p:ext uri="{BB962C8B-B14F-4D97-AF65-F5344CB8AC3E}">
        <p14:creationId xmlns:p14="http://schemas.microsoft.com/office/powerpoint/2010/main" val="138434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CE4D-1097-42D0-AA9F-766171DD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Understand Limits of Combined Effect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081825-20E7-4388-BDF5-FFBC899D6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09811"/>
              </p:ext>
            </p:extLst>
          </p:nvPr>
        </p:nvGraphicFramePr>
        <p:xfrm>
          <a:off x="2032000" y="1417638"/>
          <a:ext cx="8128000" cy="4335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934155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06319727"/>
                    </a:ext>
                  </a:extLst>
                </a:gridCol>
              </a:tblGrid>
              <a:tr h="2167731">
                <a:tc>
                  <a:txBody>
                    <a:bodyPr/>
                    <a:lstStyle/>
                    <a:p>
                      <a:pPr marL="742950" indent="-742950" algn="ctr">
                        <a:buFont typeface="+mj-lt"/>
                        <a:buAutoNum type="alphaLcParenR"/>
                      </a:pPr>
                      <a:r>
                        <a:rPr lang="en-US" sz="4400" dirty="0"/>
                        <a:t>1+1 =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42950" indent="-742950" algn="ctr">
                        <a:buFont typeface="+mj-lt"/>
                        <a:buAutoNum type="alphaLcParenR" startAt="2"/>
                      </a:pPr>
                      <a:r>
                        <a:rPr lang="en-US" sz="4400" dirty="0"/>
                        <a:t>1-1 = 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15447"/>
                  </a:ext>
                </a:extLst>
              </a:tr>
              <a:tr h="2167731">
                <a:tc>
                  <a:txBody>
                    <a:bodyPr/>
                    <a:lstStyle/>
                    <a:p>
                      <a:pPr marL="742950" indent="-742950" algn="ctr">
                        <a:buFont typeface="+mj-lt"/>
                        <a:buAutoNum type="alphaLcParenR" startAt="3"/>
                      </a:pPr>
                      <a:r>
                        <a:rPr lang="en-US" sz="4400" dirty="0"/>
                        <a:t>1-1-1 = 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42950" indent="-742950" algn="ctr">
                        <a:buFont typeface="+mj-lt"/>
                        <a:buAutoNum type="alphaLcParenR" startAt="4"/>
                      </a:pPr>
                      <a:r>
                        <a:rPr lang="en-US" sz="4400" dirty="0"/>
                        <a:t>1+1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992010"/>
                  </a:ext>
                </a:extLst>
              </a:tr>
            </a:tbl>
          </a:graphicData>
        </a:graphic>
      </p:graphicFrame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8C94B088-A843-429F-80EF-BA4FCC07220F}"/>
              </a:ext>
            </a:extLst>
          </p:cNvPr>
          <p:cNvSpPr/>
          <p:nvPr/>
        </p:nvSpPr>
        <p:spPr>
          <a:xfrm>
            <a:off x="2895600" y="3136900"/>
            <a:ext cx="3200400" cy="3200400"/>
          </a:xfrm>
          <a:prstGeom prst="noSmoking">
            <a:avLst>
              <a:gd name="adj" fmla="val 6092"/>
            </a:avLst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6567-C949-4F26-8A57-E3FBD422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/>
          <a:lstStyle/>
          <a:p>
            <a:r>
              <a:rPr lang="en-US" dirty="0"/>
              <a:t>3. Determine Potential for Overlapping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F7ABA-2186-4482-9674-B7E098893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with respect to </a:t>
            </a:r>
            <a:r>
              <a:rPr lang="en-US" i="1" dirty="0"/>
              <a:t>target</a:t>
            </a:r>
            <a:r>
              <a:rPr lang="en-US" dirty="0"/>
              <a:t> crashes</a:t>
            </a:r>
          </a:p>
          <a:p>
            <a:pPr lvl="1"/>
            <a:r>
              <a:rPr lang="en-US" dirty="0"/>
              <a:t>Represents likelihood that individual countermeasures would address similar crashes</a:t>
            </a:r>
          </a:p>
          <a:p>
            <a:r>
              <a:rPr lang="en-US" dirty="0"/>
              <a:t>Different than </a:t>
            </a:r>
            <a:r>
              <a:rPr lang="en-US" i="1" dirty="0"/>
              <a:t>applicability</a:t>
            </a:r>
            <a:r>
              <a:rPr lang="en-US" dirty="0"/>
              <a:t> of CMF</a:t>
            </a:r>
          </a:p>
          <a:p>
            <a:pPr lvl="1"/>
            <a:r>
              <a:rPr lang="en-US" dirty="0"/>
              <a:t>Reflects crash types used to develop CMF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8424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D6F5E380-81E0-40BD-B2B8-86390E524580}" vid="{C6A5173B-63CB-405D-AB77-FA36A4C861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749</TotalTime>
  <Words>859</Words>
  <Application>Microsoft Office PowerPoint</Application>
  <PresentationFormat>Widescreen</PresentationFormat>
  <Paragraphs>259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Theme1</vt:lpstr>
      <vt:lpstr>Application of Multiple CMFs</vt:lpstr>
      <vt:lpstr>Questions</vt:lpstr>
      <vt:lpstr>Ideal Answer</vt:lpstr>
      <vt:lpstr>In an Unideal World</vt:lpstr>
      <vt:lpstr>Potential Methods</vt:lpstr>
      <vt:lpstr>Method Selection Process</vt:lpstr>
      <vt:lpstr>1. Define Scenario of Interest </vt:lpstr>
      <vt:lpstr>2. Understand Limits of Combined Effect</vt:lpstr>
      <vt:lpstr>3. Determine Potential for Overlapping Effects</vt:lpstr>
      <vt:lpstr>3. Determine Potential for Overlapping Effects</vt:lpstr>
      <vt:lpstr>3. Determine Potential for Overlapping Effects</vt:lpstr>
      <vt:lpstr>3. Determine Potential for Overlapping Effects</vt:lpstr>
      <vt:lpstr>3. Determine Potential for Overlapping Effects</vt:lpstr>
      <vt:lpstr>4. Categorize Magnitude of Individual Effects</vt:lpstr>
      <vt:lpstr>Select Method to Estimate Combined Effect  (CMFs apply to same crash type and severity)</vt:lpstr>
      <vt:lpstr>Example Application</vt:lpstr>
      <vt:lpstr>Select Method to Estimate Combined Effect  (CMFs apply to different crash type or severity)</vt:lpstr>
      <vt:lpstr>Example Application</vt:lpstr>
      <vt:lpstr>Example Application</vt:lpstr>
      <vt:lpstr>Questions</vt:lpstr>
      <vt:lpstr>Questions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Saleem, Taha</dc:creator>
  <cp:lastModifiedBy>Gross, Frank</cp:lastModifiedBy>
  <cp:revision>62</cp:revision>
  <dcterms:created xsi:type="dcterms:W3CDTF">2019-12-09T15:10:08Z</dcterms:created>
  <dcterms:modified xsi:type="dcterms:W3CDTF">2019-12-12T02:34:13Z</dcterms:modified>
</cp:coreProperties>
</file>