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56" r:id="rId3"/>
    <p:sldId id="257" r:id="rId4"/>
    <p:sldId id="258" r:id="rId5"/>
    <p:sldId id="260" r:id="rId6"/>
    <p:sldId id="275" r:id="rId7"/>
    <p:sldId id="261" r:id="rId8"/>
    <p:sldId id="271" r:id="rId9"/>
    <p:sldId id="259" r:id="rId10"/>
    <p:sldId id="262" r:id="rId11"/>
    <p:sldId id="263" r:id="rId12"/>
    <p:sldId id="264" r:id="rId13"/>
    <p:sldId id="265" r:id="rId14"/>
    <p:sldId id="266" r:id="rId15"/>
    <p:sldId id="267" r:id="rId16"/>
    <p:sldId id="268" r:id="rId17"/>
    <p:sldId id="269" r:id="rId18"/>
    <p:sldId id="270" r:id="rId19"/>
    <p:sldId id="272" r:id="rId20"/>
    <p:sldId id="274" r:id="rId2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74020" autoAdjust="0"/>
  </p:normalViewPr>
  <p:slideViewPr>
    <p:cSldViewPr snapToGrid="0">
      <p:cViewPr varScale="1">
        <p:scale>
          <a:sx n="84" d="100"/>
          <a:sy n="84" d="100"/>
        </p:scale>
        <p:origin x="15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9D4BA4-4010-46E4-8D0A-A4EB2FD33005}" type="doc">
      <dgm:prSet loTypeId="urn:microsoft.com/office/officeart/2005/8/layout/orgChart1" loCatId="hierarchy" qsTypeId="urn:microsoft.com/office/officeart/2005/8/quickstyle/simple2" qsCatId="simple" csTypeId="urn:microsoft.com/office/officeart/2005/8/colors/accent2_2" csCatId="accent2" phldr="1"/>
      <dgm:spPr/>
      <dgm:t>
        <a:bodyPr/>
        <a:lstStyle/>
        <a:p>
          <a:endParaRPr lang="en-US"/>
        </a:p>
      </dgm:t>
    </dgm:pt>
    <dgm:pt modelId="{5CF9D5F8-7911-4AEA-9BA7-17CE0436D073}">
      <dgm:prSet phldrT="[Text]"/>
      <dgm:spPr/>
      <dgm:t>
        <a:bodyPr/>
        <a:lstStyle/>
        <a:p>
          <a:r>
            <a:rPr lang="en-US" dirty="0"/>
            <a:t>USDOT</a:t>
          </a:r>
        </a:p>
      </dgm:t>
    </dgm:pt>
    <dgm:pt modelId="{82AE5B47-DCCC-40B8-AFA9-6B55BAED5FF5}" type="parTrans" cxnId="{3A19CB73-1D12-43DE-AC34-84B09BEE1D8E}">
      <dgm:prSet/>
      <dgm:spPr/>
      <dgm:t>
        <a:bodyPr/>
        <a:lstStyle/>
        <a:p>
          <a:endParaRPr lang="en-US"/>
        </a:p>
      </dgm:t>
    </dgm:pt>
    <dgm:pt modelId="{7750BF6B-DFE6-4C4E-9657-93827D6A445A}" type="sibTrans" cxnId="{3A19CB73-1D12-43DE-AC34-84B09BEE1D8E}">
      <dgm:prSet/>
      <dgm:spPr/>
      <dgm:t>
        <a:bodyPr/>
        <a:lstStyle/>
        <a:p>
          <a:endParaRPr lang="en-US"/>
        </a:p>
      </dgm:t>
    </dgm:pt>
    <dgm:pt modelId="{1704CEB1-884D-42D9-A028-230438051A0B}" type="asst">
      <dgm:prSet phldrT="[Text]"/>
      <dgm:spPr/>
      <dgm:t>
        <a:bodyPr/>
        <a:lstStyle/>
        <a:p>
          <a:r>
            <a:rPr lang="en-US" dirty="0"/>
            <a:t>Federal Highway Administration</a:t>
          </a:r>
        </a:p>
      </dgm:t>
    </dgm:pt>
    <dgm:pt modelId="{1F087EF5-CEFF-4BE4-A171-F0E797FED2FC}" type="parTrans" cxnId="{971A94E9-C16A-4F03-AE5F-DE5CD08591BF}">
      <dgm:prSet/>
      <dgm:spPr/>
      <dgm:t>
        <a:bodyPr/>
        <a:lstStyle/>
        <a:p>
          <a:endParaRPr lang="en-US"/>
        </a:p>
      </dgm:t>
    </dgm:pt>
    <dgm:pt modelId="{B8EAF14A-71A1-4685-B370-1F41734673FE}" type="sibTrans" cxnId="{971A94E9-C16A-4F03-AE5F-DE5CD08591BF}">
      <dgm:prSet/>
      <dgm:spPr/>
      <dgm:t>
        <a:bodyPr/>
        <a:lstStyle/>
        <a:p>
          <a:endParaRPr lang="en-US"/>
        </a:p>
      </dgm:t>
    </dgm:pt>
    <dgm:pt modelId="{52C47CA9-913C-4582-B00C-BA0FE0EB0F2B}">
      <dgm:prSet phldrT="[Text]"/>
      <dgm:spPr/>
      <dgm:t>
        <a:bodyPr/>
        <a:lstStyle/>
        <a:p>
          <a:r>
            <a:rPr lang="en-US" dirty="0"/>
            <a:t>Federal-Aid Program</a:t>
          </a:r>
        </a:p>
      </dgm:t>
    </dgm:pt>
    <dgm:pt modelId="{1B5CDE7F-B252-4413-B96D-D94343216CEC}" type="parTrans" cxnId="{050BFDD3-867E-472F-99A6-BAEC959B0439}">
      <dgm:prSet/>
      <dgm:spPr/>
      <dgm:t>
        <a:bodyPr/>
        <a:lstStyle/>
        <a:p>
          <a:endParaRPr lang="en-US"/>
        </a:p>
      </dgm:t>
    </dgm:pt>
    <dgm:pt modelId="{8F171F5D-A730-40C8-A5FA-55543E20BA8C}" type="sibTrans" cxnId="{050BFDD3-867E-472F-99A6-BAEC959B0439}">
      <dgm:prSet/>
      <dgm:spPr/>
      <dgm:t>
        <a:bodyPr/>
        <a:lstStyle/>
        <a:p>
          <a:endParaRPr lang="en-US"/>
        </a:p>
      </dgm:t>
    </dgm:pt>
    <dgm:pt modelId="{0D05C988-2364-48B2-BC71-A7DEDAAB110E}">
      <dgm:prSet phldrT="[Text]"/>
      <dgm:spPr/>
      <dgm:t>
        <a:bodyPr/>
        <a:lstStyle/>
        <a:p>
          <a:r>
            <a:rPr lang="en-US" dirty="0"/>
            <a:t>Federal Lands Highway</a:t>
          </a:r>
        </a:p>
      </dgm:t>
    </dgm:pt>
    <dgm:pt modelId="{14BEB639-5F97-4042-BC9F-A84268D85140}" type="parTrans" cxnId="{84EBE80C-82A5-43C9-8EEE-3934ED7F58CB}">
      <dgm:prSet/>
      <dgm:spPr/>
      <dgm:t>
        <a:bodyPr/>
        <a:lstStyle/>
        <a:p>
          <a:endParaRPr lang="en-US"/>
        </a:p>
      </dgm:t>
    </dgm:pt>
    <dgm:pt modelId="{53482C33-A293-49DC-9AE2-3048860D3E73}" type="sibTrans" cxnId="{84EBE80C-82A5-43C9-8EEE-3934ED7F58CB}">
      <dgm:prSet/>
      <dgm:spPr/>
      <dgm:t>
        <a:bodyPr/>
        <a:lstStyle/>
        <a:p>
          <a:endParaRPr lang="en-US"/>
        </a:p>
      </dgm:t>
    </dgm:pt>
    <dgm:pt modelId="{37FF7A6F-D274-4CD7-9A74-32889A1464EA}" type="asst">
      <dgm:prSet phldrT="[Text]"/>
      <dgm:spPr/>
      <dgm:t>
        <a:bodyPr/>
        <a:lstStyle/>
        <a:p>
          <a:r>
            <a:rPr lang="en-US" dirty="0"/>
            <a:t>Others (FAA, NHTSA, etc.)</a:t>
          </a:r>
        </a:p>
      </dgm:t>
    </dgm:pt>
    <dgm:pt modelId="{5D3FC15E-AAFD-4804-A780-F10B4D220562}" type="parTrans" cxnId="{9001C4B8-4C59-4357-9C2F-230E2EB0239A}">
      <dgm:prSet/>
      <dgm:spPr/>
      <dgm:t>
        <a:bodyPr/>
        <a:lstStyle/>
        <a:p>
          <a:endParaRPr lang="en-US"/>
        </a:p>
      </dgm:t>
    </dgm:pt>
    <dgm:pt modelId="{1A1BB0EC-7030-4F4E-ACD1-F96886A3312F}" type="sibTrans" cxnId="{9001C4B8-4C59-4357-9C2F-230E2EB0239A}">
      <dgm:prSet/>
      <dgm:spPr/>
      <dgm:t>
        <a:bodyPr/>
        <a:lstStyle/>
        <a:p>
          <a:endParaRPr lang="en-US"/>
        </a:p>
      </dgm:t>
    </dgm:pt>
    <dgm:pt modelId="{1BA9485C-3539-4D36-AE82-F7396FEA407A}">
      <dgm:prSet phldrT="[Text]"/>
      <dgm:spPr/>
      <dgm:t>
        <a:bodyPr/>
        <a:lstStyle/>
        <a:p>
          <a:r>
            <a:rPr lang="en-US" dirty="0"/>
            <a:t>WFLHD</a:t>
          </a:r>
        </a:p>
      </dgm:t>
    </dgm:pt>
    <dgm:pt modelId="{B67F1AE0-DB0A-4568-BAFD-C30E037BB1B7}" type="parTrans" cxnId="{59D3C8CA-52A4-4E28-89AB-82F6910E287D}">
      <dgm:prSet/>
      <dgm:spPr/>
      <dgm:t>
        <a:bodyPr/>
        <a:lstStyle/>
        <a:p>
          <a:endParaRPr lang="en-US"/>
        </a:p>
      </dgm:t>
    </dgm:pt>
    <dgm:pt modelId="{9633E164-77BB-4A0F-9B7F-090D10DBBA9B}" type="sibTrans" cxnId="{59D3C8CA-52A4-4E28-89AB-82F6910E287D}">
      <dgm:prSet/>
      <dgm:spPr/>
      <dgm:t>
        <a:bodyPr/>
        <a:lstStyle/>
        <a:p>
          <a:endParaRPr lang="en-US"/>
        </a:p>
      </dgm:t>
    </dgm:pt>
    <dgm:pt modelId="{24BB3CD4-BB0A-4209-9563-BFD881FB3C5D}">
      <dgm:prSet phldrT="[Text]"/>
      <dgm:spPr/>
      <dgm:t>
        <a:bodyPr/>
        <a:lstStyle/>
        <a:p>
          <a:r>
            <a:rPr lang="en-US" dirty="0"/>
            <a:t>CFLHD</a:t>
          </a:r>
        </a:p>
      </dgm:t>
    </dgm:pt>
    <dgm:pt modelId="{EB37BC6E-6CEE-4B36-A606-0C4A69EF9253}" type="parTrans" cxnId="{586B59DD-37A6-4DA4-8213-50F01CC3B1A5}">
      <dgm:prSet/>
      <dgm:spPr/>
      <dgm:t>
        <a:bodyPr/>
        <a:lstStyle/>
        <a:p>
          <a:endParaRPr lang="en-US"/>
        </a:p>
      </dgm:t>
    </dgm:pt>
    <dgm:pt modelId="{E26819DC-8EA2-436B-BDA5-A60AF3857C16}" type="sibTrans" cxnId="{586B59DD-37A6-4DA4-8213-50F01CC3B1A5}">
      <dgm:prSet/>
      <dgm:spPr/>
      <dgm:t>
        <a:bodyPr/>
        <a:lstStyle/>
        <a:p>
          <a:endParaRPr lang="en-US"/>
        </a:p>
      </dgm:t>
    </dgm:pt>
    <dgm:pt modelId="{CFB4AB7A-68DA-4470-A93C-B90492A58BA1}">
      <dgm:prSet phldrT="[Text]"/>
      <dgm:spPr/>
      <dgm:t>
        <a:bodyPr/>
        <a:lstStyle/>
        <a:p>
          <a:r>
            <a:rPr lang="en-US" dirty="0"/>
            <a:t>EFLHD</a:t>
          </a:r>
        </a:p>
      </dgm:t>
    </dgm:pt>
    <dgm:pt modelId="{BA6A4CF2-36A7-44F8-9ACA-D468583EB135}" type="parTrans" cxnId="{291B5B69-757E-478A-AC1D-C05372BC109E}">
      <dgm:prSet/>
      <dgm:spPr/>
      <dgm:t>
        <a:bodyPr/>
        <a:lstStyle/>
        <a:p>
          <a:endParaRPr lang="en-US"/>
        </a:p>
      </dgm:t>
    </dgm:pt>
    <dgm:pt modelId="{842D5465-76F8-4D91-9A2C-144B02A44804}" type="sibTrans" cxnId="{291B5B69-757E-478A-AC1D-C05372BC109E}">
      <dgm:prSet/>
      <dgm:spPr/>
      <dgm:t>
        <a:bodyPr/>
        <a:lstStyle/>
        <a:p>
          <a:endParaRPr lang="en-US"/>
        </a:p>
      </dgm:t>
    </dgm:pt>
    <dgm:pt modelId="{7F8945A4-9DFF-4B1C-AA0B-52556B3A5BB5}">
      <dgm:prSet phldrT="[Text]"/>
      <dgm:spPr/>
      <dgm:t>
        <a:bodyPr/>
        <a:lstStyle/>
        <a:p>
          <a:r>
            <a:rPr lang="en-US" dirty="0"/>
            <a:t>Division Offices</a:t>
          </a:r>
        </a:p>
        <a:p>
          <a:r>
            <a:rPr lang="en-US" dirty="0"/>
            <a:t>50 States</a:t>
          </a:r>
        </a:p>
      </dgm:t>
    </dgm:pt>
    <dgm:pt modelId="{D2B54B41-0DC6-4828-B138-3487D9CFB995}" type="parTrans" cxnId="{10B013CE-AAC3-4C62-9F98-510EE2AA8D5F}">
      <dgm:prSet/>
      <dgm:spPr/>
      <dgm:t>
        <a:bodyPr/>
        <a:lstStyle/>
        <a:p>
          <a:endParaRPr lang="en-US"/>
        </a:p>
      </dgm:t>
    </dgm:pt>
    <dgm:pt modelId="{31B18DD1-74D9-448C-95E4-83AF33359E42}" type="sibTrans" cxnId="{10B013CE-AAC3-4C62-9F98-510EE2AA8D5F}">
      <dgm:prSet/>
      <dgm:spPr/>
      <dgm:t>
        <a:bodyPr/>
        <a:lstStyle/>
        <a:p>
          <a:endParaRPr lang="en-US"/>
        </a:p>
      </dgm:t>
    </dgm:pt>
    <dgm:pt modelId="{5293ECF8-E04B-4E2C-AB71-64C8310F65F1}" type="pres">
      <dgm:prSet presAssocID="{519D4BA4-4010-46E4-8D0A-A4EB2FD33005}" presName="hierChild1" presStyleCnt="0">
        <dgm:presLayoutVars>
          <dgm:orgChart val="1"/>
          <dgm:chPref val="1"/>
          <dgm:dir/>
          <dgm:animOne val="branch"/>
          <dgm:animLvl val="lvl"/>
          <dgm:resizeHandles/>
        </dgm:presLayoutVars>
      </dgm:prSet>
      <dgm:spPr/>
    </dgm:pt>
    <dgm:pt modelId="{DBF4522C-DCF8-40FD-9215-874B2229C8CE}" type="pres">
      <dgm:prSet presAssocID="{5CF9D5F8-7911-4AEA-9BA7-17CE0436D073}" presName="hierRoot1" presStyleCnt="0">
        <dgm:presLayoutVars>
          <dgm:hierBranch val="init"/>
        </dgm:presLayoutVars>
      </dgm:prSet>
      <dgm:spPr/>
    </dgm:pt>
    <dgm:pt modelId="{615F9C4B-635D-40C9-8089-163F59BE119B}" type="pres">
      <dgm:prSet presAssocID="{5CF9D5F8-7911-4AEA-9BA7-17CE0436D073}" presName="rootComposite1" presStyleCnt="0"/>
      <dgm:spPr/>
    </dgm:pt>
    <dgm:pt modelId="{5606FD84-2457-4017-A442-6737DFA469B4}" type="pres">
      <dgm:prSet presAssocID="{5CF9D5F8-7911-4AEA-9BA7-17CE0436D073}" presName="rootText1" presStyleLbl="node0" presStyleIdx="0" presStyleCnt="1" custLinFactNeighborX="-43801" custLinFactNeighborY="-622">
        <dgm:presLayoutVars>
          <dgm:chPref val="3"/>
        </dgm:presLayoutVars>
      </dgm:prSet>
      <dgm:spPr/>
    </dgm:pt>
    <dgm:pt modelId="{970D468B-3950-4185-AF0F-BF013B4C4677}" type="pres">
      <dgm:prSet presAssocID="{5CF9D5F8-7911-4AEA-9BA7-17CE0436D073}" presName="rootConnector1" presStyleLbl="node1" presStyleIdx="0" presStyleCnt="0"/>
      <dgm:spPr/>
    </dgm:pt>
    <dgm:pt modelId="{C1BB700D-E4D1-4B2A-9B92-ACDB830E9E0F}" type="pres">
      <dgm:prSet presAssocID="{5CF9D5F8-7911-4AEA-9BA7-17CE0436D073}" presName="hierChild2" presStyleCnt="0"/>
      <dgm:spPr/>
    </dgm:pt>
    <dgm:pt modelId="{2DF04E44-5AE2-4F3A-B9D9-C0EF1697F581}" type="pres">
      <dgm:prSet presAssocID="{5CF9D5F8-7911-4AEA-9BA7-17CE0436D073}" presName="hierChild3" presStyleCnt="0"/>
      <dgm:spPr/>
    </dgm:pt>
    <dgm:pt modelId="{76E92E7E-78EA-4D0E-8323-357567E499EF}" type="pres">
      <dgm:prSet presAssocID="{1F087EF5-CEFF-4BE4-A171-F0E797FED2FC}" presName="Name111" presStyleLbl="parChTrans1D2" presStyleIdx="0" presStyleCnt="2"/>
      <dgm:spPr/>
    </dgm:pt>
    <dgm:pt modelId="{F8BC4DBF-7716-4705-8B1B-2616B922C410}" type="pres">
      <dgm:prSet presAssocID="{1704CEB1-884D-42D9-A028-230438051A0B}" presName="hierRoot3" presStyleCnt="0">
        <dgm:presLayoutVars>
          <dgm:hierBranch val="init"/>
        </dgm:presLayoutVars>
      </dgm:prSet>
      <dgm:spPr/>
    </dgm:pt>
    <dgm:pt modelId="{B08A2DE9-61D7-4E49-A8C1-0173B46C8DEE}" type="pres">
      <dgm:prSet presAssocID="{1704CEB1-884D-42D9-A028-230438051A0B}" presName="rootComposite3" presStyleCnt="0"/>
      <dgm:spPr/>
    </dgm:pt>
    <dgm:pt modelId="{A4B31C6E-8CC9-4121-824C-CA788EDE8B3E}" type="pres">
      <dgm:prSet presAssocID="{1704CEB1-884D-42D9-A028-230438051A0B}" presName="rootText3" presStyleLbl="asst1" presStyleIdx="0" presStyleCnt="2" custLinFactNeighborX="-12207" custLinFactNeighborY="-17815">
        <dgm:presLayoutVars>
          <dgm:chPref val="3"/>
        </dgm:presLayoutVars>
      </dgm:prSet>
      <dgm:spPr/>
    </dgm:pt>
    <dgm:pt modelId="{1FE8E15B-90C9-4D68-BA61-6F646A41FC69}" type="pres">
      <dgm:prSet presAssocID="{1704CEB1-884D-42D9-A028-230438051A0B}" presName="rootConnector3" presStyleLbl="asst1" presStyleIdx="0" presStyleCnt="2"/>
      <dgm:spPr/>
    </dgm:pt>
    <dgm:pt modelId="{AC4E3E08-270A-4378-9CFC-C14847FC0A08}" type="pres">
      <dgm:prSet presAssocID="{1704CEB1-884D-42D9-A028-230438051A0B}" presName="hierChild6" presStyleCnt="0"/>
      <dgm:spPr/>
    </dgm:pt>
    <dgm:pt modelId="{F4FD44EE-5E9C-42F3-A6E0-2FC1957AB87F}" type="pres">
      <dgm:prSet presAssocID="{1B5CDE7F-B252-4413-B96D-D94343216CEC}" presName="Name37" presStyleLbl="parChTrans1D3" presStyleIdx="0" presStyleCnt="2"/>
      <dgm:spPr/>
    </dgm:pt>
    <dgm:pt modelId="{9F5F6CBF-59BF-4E6C-9900-41FBB801A8B4}" type="pres">
      <dgm:prSet presAssocID="{52C47CA9-913C-4582-B00C-BA0FE0EB0F2B}" presName="hierRoot2" presStyleCnt="0">
        <dgm:presLayoutVars>
          <dgm:hierBranch val="init"/>
        </dgm:presLayoutVars>
      </dgm:prSet>
      <dgm:spPr/>
    </dgm:pt>
    <dgm:pt modelId="{057AAD23-3081-44A8-BA8B-4E23F828AEBA}" type="pres">
      <dgm:prSet presAssocID="{52C47CA9-913C-4582-B00C-BA0FE0EB0F2B}" presName="rootComposite" presStyleCnt="0"/>
      <dgm:spPr/>
    </dgm:pt>
    <dgm:pt modelId="{71C0855C-9271-4FED-8BB4-610BC79437D7}" type="pres">
      <dgm:prSet presAssocID="{52C47CA9-913C-4582-B00C-BA0FE0EB0F2B}" presName="rootText" presStyleLbl="node3" presStyleIdx="0" presStyleCnt="2" custLinFactNeighborX="-34912" custLinFactNeighborY="-3807">
        <dgm:presLayoutVars>
          <dgm:chPref val="3"/>
        </dgm:presLayoutVars>
      </dgm:prSet>
      <dgm:spPr/>
    </dgm:pt>
    <dgm:pt modelId="{BF9404B0-FE90-4CD2-A72D-CD85B4069048}" type="pres">
      <dgm:prSet presAssocID="{52C47CA9-913C-4582-B00C-BA0FE0EB0F2B}" presName="rootConnector" presStyleLbl="node3" presStyleIdx="0" presStyleCnt="2"/>
      <dgm:spPr/>
    </dgm:pt>
    <dgm:pt modelId="{EAC703A3-5D17-494D-9760-CD5765FC26C4}" type="pres">
      <dgm:prSet presAssocID="{52C47CA9-913C-4582-B00C-BA0FE0EB0F2B}" presName="hierChild4" presStyleCnt="0"/>
      <dgm:spPr/>
    </dgm:pt>
    <dgm:pt modelId="{CBF8B9D3-9187-4D56-B6F8-8CC1A58E4E60}" type="pres">
      <dgm:prSet presAssocID="{D2B54B41-0DC6-4828-B138-3487D9CFB995}" presName="Name37" presStyleLbl="parChTrans1D4" presStyleIdx="0" presStyleCnt="4"/>
      <dgm:spPr/>
    </dgm:pt>
    <dgm:pt modelId="{F6D39F64-FAC0-437D-BFC1-C1C42B2561C8}" type="pres">
      <dgm:prSet presAssocID="{7F8945A4-9DFF-4B1C-AA0B-52556B3A5BB5}" presName="hierRoot2" presStyleCnt="0">
        <dgm:presLayoutVars>
          <dgm:hierBranch val="init"/>
        </dgm:presLayoutVars>
      </dgm:prSet>
      <dgm:spPr/>
    </dgm:pt>
    <dgm:pt modelId="{57C3AF04-62A3-4DA0-B412-56BC04D94F78}" type="pres">
      <dgm:prSet presAssocID="{7F8945A4-9DFF-4B1C-AA0B-52556B3A5BB5}" presName="rootComposite" presStyleCnt="0"/>
      <dgm:spPr/>
    </dgm:pt>
    <dgm:pt modelId="{2CCD47E6-0A5C-4860-B30E-7992D6E664E5}" type="pres">
      <dgm:prSet presAssocID="{7F8945A4-9DFF-4B1C-AA0B-52556B3A5BB5}" presName="rootText" presStyleLbl="node4" presStyleIdx="0" presStyleCnt="4" custScaleX="87210" custScaleY="119898" custLinFactNeighborX="-28710" custLinFactNeighborY="-199">
        <dgm:presLayoutVars>
          <dgm:chPref val="3"/>
        </dgm:presLayoutVars>
      </dgm:prSet>
      <dgm:spPr/>
    </dgm:pt>
    <dgm:pt modelId="{B8D5730C-FEFC-403E-9D75-EB1808ECCE16}" type="pres">
      <dgm:prSet presAssocID="{7F8945A4-9DFF-4B1C-AA0B-52556B3A5BB5}" presName="rootConnector" presStyleLbl="node4" presStyleIdx="0" presStyleCnt="4"/>
      <dgm:spPr/>
    </dgm:pt>
    <dgm:pt modelId="{B008F744-03E7-4BFF-B79E-F5C69F7B1050}" type="pres">
      <dgm:prSet presAssocID="{7F8945A4-9DFF-4B1C-AA0B-52556B3A5BB5}" presName="hierChild4" presStyleCnt="0"/>
      <dgm:spPr/>
    </dgm:pt>
    <dgm:pt modelId="{8365C90E-A6BF-43ED-80F4-924AA3F0F0CE}" type="pres">
      <dgm:prSet presAssocID="{7F8945A4-9DFF-4B1C-AA0B-52556B3A5BB5}" presName="hierChild5" presStyleCnt="0"/>
      <dgm:spPr/>
    </dgm:pt>
    <dgm:pt modelId="{7BAE5AE4-18E5-43C7-87F7-0A2FA8341E01}" type="pres">
      <dgm:prSet presAssocID="{52C47CA9-913C-4582-B00C-BA0FE0EB0F2B}" presName="hierChild5" presStyleCnt="0"/>
      <dgm:spPr/>
    </dgm:pt>
    <dgm:pt modelId="{730898CB-E821-4906-949F-296210CC859E}" type="pres">
      <dgm:prSet presAssocID="{14BEB639-5F97-4042-BC9F-A84268D85140}" presName="Name37" presStyleLbl="parChTrans1D3" presStyleIdx="1" presStyleCnt="2"/>
      <dgm:spPr/>
    </dgm:pt>
    <dgm:pt modelId="{8F35351E-8246-40C3-94C0-01916586856D}" type="pres">
      <dgm:prSet presAssocID="{0D05C988-2364-48B2-BC71-A7DEDAAB110E}" presName="hierRoot2" presStyleCnt="0">
        <dgm:presLayoutVars>
          <dgm:hierBranch val="init"/>
        </dgm:presLayoutVars>
      </dgm:prSet>
      <dgm:spPr/>
    </dgm:pt>
    <dgm:pt modelId="{1E36EB5E-6368-4575-A876-3ED7FB6A1B0F}" type="pres">
      <dgm:prSet presAssocID="{0D05C988-2364-48B2-BC71-A7DEDAAB110E}" presName="rootComposite" presStyleCnt="0"/>
      <dgm:spPr/>
    </dgm:pt>
    <dgm:pt modelId="{E73035F9-CD04-4B8B-B2A0-91120C441547}" type="pres">
      <dgm:prSet presAssocID="{0D05C988-2364-48B2-BC71-A7DEDAAB110E}" presName="rootText" presStyleLbl="node3" presStyleIdx="1" presStyleCnt="2" custLinFactNeighborX="3799" custLinFactNeighborY="-4341">
        <dgm:presLayoutVars>
          <dgm:chPref val="3"/>
        </dgm:presLayoutVars>
      </dgm:prSet>
      <dgm:spPr/>
    </dgm:pt>
    <dgm:pt modelId="{3C59F2AD-0F9F-485F-B6CF-170E4F853622}" type="pres">
      <dgm:prSet presAssocID="{0D05C988-2364-48B2-BC71-A7DEDAAB110E}" presName="rootConnector" presStyleLbl="node3" presStyleIdx="1" presStyleCnt="2"/>
      <dgm:spPr/>
    </dgm:pt>
    <dgm:pt modelId="{3351F562-581F-42AA-9FE8-20FB25D0D75D}" type="pres">
      <dgm:prSet presAssocID="{0D05C988-2364-48B2-BC71-A7DEDAAB110E}" presName="hierChild4" presStyleCnt="0"/>
      <dgm:spPr/>
    </dgm:pt>
    <dgm:pt modelId="{D5512B19-F9E5-4058-9111-3BDE65DDE050}" type="pres">
      <dgm:prSet presAssocID="{B67F1AE0-DB0A-4568-BAFD-C30E037BB1B7}" presName="Name37" presStyleLbl="parChTrans1D4" presStyleIdx="1" presStyleCnt="4"/>
      <dgm:spPr/>
    </dgm:pt>
    <dgm:pt modelId="{89EF9BA5-9B4C-4E34-B835-144A2C3C1A67}" type="pres">
      <dgm:prSet presAssocID="{1BA9485C-3539-4D36-AE82-F7396FEA407A}" presName="hierRoot2" presStyleCnt="0">
        <dgm:presLayoutVars>
          <dgm:hierBranch val="init"/>
        </dgm:presLayoutVars>
      </dgm:prSet>
      <dgm:spPr/>
    </dgm:pt>
    <dgm:pt modelId="{5D074964-3089-4736-9805-89CF8652CEDA}" type="pres">
      <dgm:prSet presAssocID="{1BA9485C-3539-4D36-AE82-F7396FEA407A}" presName="rootComposite" presStyleCnt="0"/>
      <dgm:spPr/>
    </dgm:pt>
    <dgm:pt modelId="{10175AD0-FB11-45CC-9763-60E8089F81E0}" type="pres">
      <dgm:prSet presAssocID="{1BA9485C-3539-4D36-AE82-F7396FEA407A}" presName="rootText" presStyleLbl="node4" presStyleIdx="1" presStyleCnt="4" custLinFactNeighborX="16822" custLinFactNeighborY="-18449">
        <dgm:presLayoutVars>
          <dgm:chPref val="3"/>
        </dgm:presLayoutVars>
      </dgm:prSet>
      <dgm:spPr/>
    </dgm:pt>
    <dgm:pt modelId="{E41856B0-B810-4A56-BF1B-D7C5E6840C16}" type="pres">
      <dgm:prSet presAssocID="{1BA9485C-3539-4D36-AE82-F7396FEA407A}" presName="rootConnector" presStyleLbl="node4" presStyleIdx="1" presStyleCnt="4"/>
      <dgm:spPr/>
    </dgm:pt>
    <dgm:pt modelId="{32DA9A87-93A1-4FD3-8FFD-30F12ED8D9B7}" type="pres">
      <dgm:prSet presAssocID="{1BA9485C-3539-4D36-AE82-F7396FEA407A}" presName="hierChild4" presStyleCnt="0"/>
      <dgm:spPr/>
    </dgm:pt>
    <dgm:pt modelId="{D8D001E8-27AC-4CF7-8560-2605D5FEF548}" type="pres">
      <dgm:prSet presAssocID="{1BA9485C-3539-4D36-AE82-F7396FEA407A}" presName="hierChild5" presStyleCnt="0"/>
      <dgm:spPr/>
    </dgm:pt>
    <dgm:pt modelId="{2F5A9132-C081-4F1C-8A50-6B45F452DC27}" type="pres">
      <dgm:prSet presAssocID="{EB37BC6E-6CEE-4B36-A606-0C4A69EF9253}" presName="Name37" presStyleLbl="parChTrans1D4" presStyleIdx="2" presStyleCnt="4"/>
      <dgm:spPr/>
    </dgm:pt>
    <dgm:pt modelId="{985C88D9-F0D0-4349-BDA6-03DFDE0233F7}" type="pres">
      <dgm:prSet presAssocID="{24BB3CD4-BB0A-4209-9563-BFD881FB3C5D}" presName="hierRoot2" presStyleCnt="0">
        <dgm:presLayoutVars>
          <dgm:hierBranch val="init"/>
        </dgm:presLayoutVars>
      </dgm:prSet>
      <dgm:spPr/>
    </dgm:pt>
    <dgm:pt modelId="{B8CDBAF3-D99C-4DA0-8636-2FACEEE59F9B}" type="pres">
      <dgm:prSet presAssocID="{24BB3CD4-BB0A-4209-9563-BFD881FB3C5D}" presName="rootComposite" presStyleCnt="0"/>
      <dgm:spPr/>
    </dgm:pt>
    <dgm:pt modelId="{07690F06-0E9A-40CF-ADB7-DAACCC5E0B0F}" type="pres">
      <dgm:prSet presAssocID="{24BB3CD4-BB0A-4209-9563-BFD881FB3C5D}" presName="rootText" presStyleLbl="node4" presStyleIdx="2" presStyleCnt="4" custLinFactNeighborX="17365" custLinFactNeighborY="-41240">
        <dgm:presLayoutVars>
          <dgm:chPref val="3"/>
        </dgm:presLayoutVars>
      </dgm:prSet>
      <dgm:spPr/>
    </dgm:pt>
    <dgm:pt modelId="{69A56518-FD77-4ABA-9B4B-777C35F73D1D}" type="pres">
      <dgm:prSet presAssocID="{24BB3CD4-BB0A-4209-9563-BFD881FB3C5D}" presName="rootConnector" presStyleLbl="node4" presStyleIdx="2" presStyleCnt="4"/>
      <dgm:spPr/>
    </dgm:pt>
    <dgm:pt modelId="{CEC9D7EA-15DC-43FD-BECC-C727705F7BF3}" type="pres">
      <dgm:prSet presAssocID="{24BB3CD4-BB0A-4209-9563-BFD881FB3C5D}" presName="hierChild4" presStyleCnt="0"/>
      <dgm:spPr/>
    </dgm:pt>
    <dgm:pt modelId="{3FF18910-3E54-4076-8691-08883346133E}" type="pres">
      <dgm:prSet presAssocID="{24BB3CD4-BB0A-4209-9563-BFD881FB3C5D}" presName="hierChild5" presStyleCnt="0"/>
      <dgm:spPr/>
    </dgm:pt>
    <dgm:pt modelId="{A9E368B3-1E0D-4180-BD25-9D2B1E8574A6}" type="pres">
      <dgm:prSet presAssocID="{BA6A4CF2-36A7-44F8-9ACA-D468583EB135}" presName="Name37" presStyleLbl="parChTrans1D4" presStyleIdx="3" presStyleCnt="4"/>
      <dgm:spPr/>
    </dgm:pt>
    <dgm:pt modelId="{785F197B-C1F3-4CC5-B205-D78C7BC6AE1E}" type="pres">
      <dgm:prSet presAssocID="{CFB4AB7A-68DA-4470-A93C-B90492A58BA1}" presName="hierRoot2" presStyleCnt="0">
        <dgm:presLayoutVars>
          <dgm:hierBranch val="init"/>
        </dgm:presLayoutVars>
      </dgm:prSet>
      <dgm:spPr/>
    </dgm:pt>
    <dgm:pt modelId="{62CC5EBE-050C-4CA2-B353-A42D2DF1F042}" type="pres">
      <dgm:prSet presAssocID="{CFB4AB7A-68DA-4470-A93C-B90492A58BA1}" presName="rootComposite" presStyleCnt="0"/>
      <dgm:spPr/>
    </dgm:pt>
    <dgm:pt modelId="{D3F8F6E0-6A4D-46A4-9BDE-DF83F790FFB2}" type="pres">
      <dgm:prSet presAssocID="{CFB4AB7A-68DA-4470-A93C-B90492A58BA1}" presName="rootText" presStyleLbl="node4" presStyleIdx="3" presStyleCnt="4" custLinFactNeighborX="17907" custLinFactNeighborY="-68372">
        <dgm:presLayoutVars>
          <dgm:chPref val="3"/>
        </dgm:presLayoutVars>
      </dgm:prSet>
      <dgm:spPr/>
    </dgm:pt>
    <dgm:pt modelId="{A4A75D6E-2066-4195-A0A4-DD7E04EF1840}" type="pres">
      <dgm:prSet presAssocID="{CFB4AB7A-68DA-4470-A93C-B90492A58BA1}" presName="rootConnector" presStyleLbl="node4" presStyleIdx="3" presStyleCnt="4"/>
      <dgm:spPr/>
    </dgm:pt>
    <dgm:pt modelId="{8E212F9A-A3F4-4BD6-80D0-653485D0BB05}" type="pres">
      <dgm:prSet presAssocID="{CFB4AB7A-68DA-4470-A93C-B90492A58BA1}" presName="hierChild4" presStyleCnt="0"/>
      <dgm:spPr/>
    </dgm:pt>
    <dgm:pt modelId="{161DAD7C-83FC-4C61-9F5C-F121C7FE39DB}" type="pres">
      <dgm:prSet presAssocID="{CFB4AB7A-68DA-4470-A93C-B90492A58BA1}" presName="hierChild5" presStyleCnt="0"/>
      <dgm:spPr/>
    </dgm:pt>
    <dgm:pt modelId="{18239436-516D-46B8-858E-05456C55D176}" type="pres">
      <dgm:prSet presAssocID="{0D05C988-2364-48B2-BC71-A7DEDAAB110E}" presName="hierChild5" presStyleCnt="0"/>
      <dgm:spPr/>
    </dgm:pt>
    <dgm:pt modelId="{C8C3B0AD-C0E8-4D4F-9CB0-4C8AF2343DA6}" type="pres">
      <dgm:prSet presAssocID="{1704CEB1-884D-42D9-A028-230438051A0B}" presName="hierChild7" presStyleCnt="0"/>
      <dgm:spPr/>
    </dgm:pt>
    <dgm:pt modelId="{DFCCF67B-C80A-4262-B9B1-C550B6060AE9}" type="pres">
      <dgm:prSet presAssocID="{5D3FC15E-AAFD-4804-A780-F10B4D220562}" presName="Name111" presStyleLbl="parChTrans1D2" presStyleIdx="1" presStyleCnt="2"/>
      <dgm:spPr/>
    </dgm:pt>
    <dgm:pt modelId="{C60D1443-7C4A-4C58-BAE3-6774B265BC23}" type="pres">
      <dgm:prSet presAssocID="{37FF7A6F-D274-4CD7-9A74-32889A1464EA}" presName="hierRoot3" presStyleCnt="0">
        <dgm:presLayoutVars>
          <dgm:hierBranch val="init"/>
        </dgm:presLayoutVars>
      </dgm:prSet>
      <dgm:spPr/>
    </dgm:pt>
    <dgm:pt modelId="{FF59BC7B-91E4-4D7C-8174-5AD189644BA7}" type="pres">
      <dgm:prSet presAssocID="{37FF7A6F-D274-4CD7-9A74-32889A1464EA}" presName="rootComposite3" presStyleCnt="0"/>
      <dgm:spPr/>
    </dgm:pt>
    <dgm:pt modelId="{636E15F6-C3F7-4DC7-98FF-A8C36C051492}" type="pres">
      <dgm:prSet presAssocID="{37FF7A6F-D274-4CD7-9A74-32889A1464EA}" presName="rootText3" presStyleLbl="asst1" presStyleIdx="1" presStyleCnt="2" custLinFactNeighborX="15305" custLinFactNeighborY="-17815">
        <dgm:presLayoutVars>
          <dgm:chPref val="3"/>
        </dgm:presLayoutVars>
      </dgm:prSet>
      <dgm:spPr/>
    </dgm:pt>
    <dgm:pt modelId="{3CCAA85B-C401-4690-9DCE-DA6907B1DE8A}" type="pres">
      <dgm:prSet presAssocID="{37FF7A6F-D274-4CD7-9A74-32889A1464EA}" presName="rootConnector3" presStyleLbl="asst1" presStyleIdx="1" presStyleCnt="2"/>
      <dgm:spPr/>
    </dgm:pt>
    <dgm:pt modelId="{4CCC0C89-530C-4856-9459-31B60292AA85}" type="pres">
      <dgm:prSet presAssocID="{37FF7A6F-D274-4CD7-9A74-32889A1464EA}" presName="hierChild6" presStyleCnt="0"/>
      <dgm:spPr/>
    </dgm:pt>
    <dgm:pt modelId="{899E13B7-22E7-4688-A5E2-8D38E21F16A3}" type="pres">
      <dgm:prSet presAssocID="{37FF7A6F-D274-4CD7-9A74-32889A1464EA}" presName="hierChild7" presStyleCnt="0"/>
      <dgm:spPr/>
    </dgm:pt>
  </dgm:ptLst>
  <dgm:cxnLst>
    <dgm:cxn modelId="{343D5803-B9AD-4287-913B-37E5C87955EC}" type="presOf" srcId="{52C47CA9-913C-4582-B00C-BA0FE0EB0F2B}" destId="{71C0855C-9271-4FED-8BB4-610BC79437D7}" srcOrd="0" destOrd="0" presId="urn:microsoft.com/office/officeart/2005/8/layout/orgChart1"/>
    <dgm:cxn modelId="{84EBE80C-82A5-43C9-8EEE-3934ED7F58CB}" srcId="{1704CEB1-884D-42D9-A028-230438051A0B}" destId="{0D05C988-2364-48B2-BC71-A7DEDAAB110E}" srcOrd="1" destOrd="0" parTransId="{14BEB639-5F97-4042-BC9F-A84268D85140}" sibTransId="{53482C33-A293-49DC-9AE2-3048860D3E73}"/>
    <dgm:cxn modelId="{FF6BB810-2FAA-4340-B4E7-D816DF7C03E2}" type="presOf" srcId="{EB37BC6E-6CEE-4B36-A606-0C4A69EF9253}" destId="{2F5A9132-C081-4F1C-8A50-6B45F452DC27}" srcOrd="0" destOrd="0" presId="urn:microsoft.com/office/officeart/2005/8/layout/orgChart1"/>
    <dgm:cxn modelId="{F5393412-6055-4835-B8CF-EF2C30791EEC}" type="presOf" srcId="{5CF9D5F8-7911-4AEA-9BA7-17CE0436D073}" destId="{5606FD84-2457-4017-A442-6737DFA469B4}" srcOrd="0" destOrd="0" presId="urn:microsoft.com/office/officeart/2005/8/layout/orgChart1"/>
    <dgm:cxn modelId="{5A831818-ED8A-4587-B656-70B06DB498E0}" type="presOf" srcId="{24BB3CD4-BB0A-4209-9563-BFD881FB3C5D}" destId="{69A56518-FD77-4ABA-9B4B-777C35F73D1D}" srcOrd="1" destOrd="0" presId="urn:microsoft.com/office/officeart/2005/8/layout/orgChart1"/>
    <dgm:cxn modelId="{98CBD81F-F85D-473F-9D37-A656EBFA60D7}" type="presOf" srcId="{B67F1AE0-DB0A-4568-BAFD-C30E037BB1B7}" destId="{D5512B19-F9E5-4058-9111-3BDE65DDE050}" srcOrd="0" destOrd="0" presId="urn:microsoft.com/office/officeart/2005/8/layout/orgChart1"/>
    <dgm:cxn modelId="{7B0A2D2E-FF64-45BD-B8A5-B3A9E12D82A3}" type="presOf" srcId="{1704CEB1-884D-42D9-A028-230438051A0B}" destId="{1FE8E15B-90C9-4D68-BA61-6F646A41FC69}" srcOrd="1" destOrd="0" presId="urn:microsoft.com/office/officeart/2005/8/layout/orgChart1"/>
    <dgm:cxn modelId="{F7F81B30-EC75-499D-8028-6B74E7F352F8}" type="presOf" srcId="{7F8945A4-9DFF-4B1C-AA0B-52556B3A5BB5}" destId="{2CCD47E6-0A5C-4860-B30E-7992D6E664E5}" srcOrd="0" destOrd="0" presId="urn:microsoft.com/office/officeart/2005/8/layout/orgChart1"/>
    <dgm:cxn modelId="{312BDA61-4E50-483B-85E7-70E10022CA16}" type="presOf" srcId="{14BEB639-5F97-4042-BC9F-A84268D85140}" destId="{730898CB-E821-4906-949F-296210CC859E}" srcOrd="0" destOrd="0" presId="urn:microsoft.com/office/officeart/2005/8/layout/orgChart1"/>
    <dgm:cxn modelId="{52626F42-8279-4BBE-83FF-446DC283CF08}" type="presOf" srcId="{1B5CDE7F-B252-4413-B96D-D94343216CEC}" destId="{F4FD44EE-5E9C-42F3-A6E0-2FC1957AB87F}" srcOrd="0" destOrd="0" presId="urn:microsoft.com/office/officeart/2005/8/layout/orgChart1"/>
    <dgm:cxn modelId="{C3E1DE62-060E-4E5C-B4B0-FD2E6ADB75E4}" type="presOf" srcId="{519D4BA4-4010-46E4-8D0A-A4EB2FD33005}" destId="{5293ECF8-E04B-4E2C-AB71-64C8310F65F1}" srcOrd="0" destOrd="0" presId="urn:microsoft.com/office/officeart/2005/8/layout/orgChart1"/>
    <dgm:cxn modelId="{21A61E45-86DE-4CE1-B462-1867ED7A1171}" type="presOf" srcId="{1BA9485C-3539-4D36-AE82-F7396FEA407A}" destId="{10175AD0-FB11-45CC-9763-60E8089F81E0}" srcOrd="0" destOrd="0" presId="urn:microsoft.com/office/officeart/2005/8/layout/orgChart1"/>
    <dgm:cxn modelId="{291B5B69-757E-478A-AC1D-C05372BC109E}" srcId="{0D05C988-2364-48B2-BC71-A7DEDAAB110E}" destId="{CFB4AB7A-68DA-4470-A93C-B90492A58BA1}" srcOrd="2" destOrd="0" parTransId="{BA6A4CF2-36A7-44F8-9ACA-D468583EB135}" sibTransId="{842D5465-76F8-4D91-9A2C-144B02A44804}"/>
    <dgm:cxn modelId="{9CED5D4F-7A85-4552-A814-D2C60F65313B}" type="presOf" srcId="{52C47CA9-913C-4582-B00C-BA0FE0EB0F2B}" destId="{BF9404B0-FE90-4CD2-A72D-CD85B4069048}" srcOrd="1" destOrd="0" presId="urn:microsoft.com/office/officeart/2005/8/layout/orgChart1"/>
    <dgm:cxn modelId="{3A19CB73-1D12-43DE-AC34-84B09BEE1D8E}" srcId="{519D4BA4-4010-46E4-8D0A-A4EB2FD33005}" destId="{5CF9D5F8-7911-4AEA-9BA7-17CE0436D073}" srcOrd="0" destOrd="0" parTransId="{82AE5B47-DCCC-40B8-AFA9-6B55BAED5FF5}" sibTransId="{7750BF6B-DFE6-4C4E-9657-93827D6A445A}"/>
    <dgm:cxn modelId="{6285DB55-2DF7-441C-B720-148D56DA1480}" type="presOf" srcId="{1F087EF5-CEFF-4BE4-A171-F0E797FED2FC}" destId="{76E92E7E-78EA-4D0E-8323-357567E499EF}" srcOrd="0" destOrd="0" presId="urn:microsoft.com/office/officeart/2005/8/layout/orgChart1"/>
    <dgm:cxn modelId="{C34A957A-E5AD-4C92-B453-3B60BEF74084}" type="presOf" srcId="{5CF9D5F8-7911-4AEA-9BA7-17CE0436D073}" destId="{970D468B-3950-4185-AF0F-BF013B4C4677}" srcOrd="1" destOrd="0" presId="urn:microsoft.com/office/officeart/2005/8/layout/orgChart1"/>
    <dgm:cxn modelId="{9DD3F189-EAB5-4F8F-9F39-3002B124E1CD}" type="presOf" srcId="{CFB4AB7A-68DA-4470-A93C-B90492A58BA1}" destId="{A4A75D6E-2066-4195-A0A4-DD7E04EF1840}" srcOrd="1" destOrd="0" presId="urn:microsoft.com/office/officeart/2005/8/layout/orgChart1"/>
    <dgm:cxn modelId="{8264E893-9C0E-49EB-AE00-38D4AC503644}" type="presOf" srcId="{BA6A4CF2-36A7-44F8-9ACA-D468583EB135}" destId="{A9E368B3-1E0D-4180-BD25-9D2B1E8574A6}" srcOrd="0" destOrd="0" presId="urn:microsoft.com/office/officeart/2005/8/layout/orgChart1"/>
    <dgm:cxn modelId="{576EF493-7A76-408D-89DB-C7DDC3A8D587}" type="presOf" srcId="{CFB4AB7A-68DA-4470-A93C-B90492A58BA1}" destId="{D3F8F6E0-6A4D-46A4-9BDE-DF83F790FFB2}" srcOrd="0" destOrd="0" presId="urn:microsoft.com/office/officeart/2005/8/layout/orgChart1"/>
    <dgm:cxn modelId="{2D5D0C98-CF59-41DE-8D6F-08E1C185B484}" type="presOf" srcId="{37FF7A6F-D274-4CD7-9A74-32889A1464EA}" destId="{3CCAA85B-C401-4690-9DCE-DA6907B1DE8A}" srcOrd="1" destOrd="0" presId="urn:microsoft.com/office/officeart/2005/8/layout/orgChart1"/>
    <dgm:cxn modelId="{B7A06299-1846-4F55-8478-939B559B3C45}" type="presOf" srcId="{5D3FC15E-AAFD-4804-A780-F10B4D220562}" destId="{DFCCF67B-C80A-4262-B9B1-C550B6060AE9}" srcOrd="0" destOrd="0" presId="urn:microsoft.com/office/officeart/2005/8/layout/orgChart1"/>
    <dgm:cxn modelId="{9A7210A5-8DE0-4AB7-870F-67CCDDDC6CB5}" type="presOf" srcId="{7F8945A4-9DFF-4B1C-AA0B-52556B3A5BB5}" destId="{B8D5730C-FEFC-403E-9D75-EB1808ECCE16}" srcOrd="1" destOrd="0" presId="urn:microsoft.com/office/officeart/2005/8/layout/orgChart1"/>
    <dgm:cxn modelId="{6CA916AB-31F5-4B04-A7A8-BFD614896053}" type="presOf" srcId="{D2B54B41-0DC6-4828-B138-3487D9CFB995}" destId="{CBF8B9D3-9187-4D56-B6F8-8CC1A58E4E60}" srcOrd="0" destOrd="0" presId="urn:microsoft.com/office/officeart/2005/8/layout/orgChart1"/>
    <dgm:cxn modelId="{961D29AC-41AD-4782-A043-8F8F0CCB9436}" type="presOf" srcId="{1BA9485C-3539-4D36-AE82-F7396FEA407A}" destId="{E41856B0-B810-4A56-BF1B-D7C5E6840C16}" srcOrd="1" destOrd="0" presId="urn:microsoft.com/office/officeart/2005/8/layout/orgChart1"/>
    <dgm:cxn modelId="{BE1733B7-908C-4A30-870B-DD70A6C92EF3}" type="presOf" srcId="{1704CEB1-884D-42D9-A028-230438051A0B}" destId="{A4B31C6E-8CC9-4121-824C-CA788EDE8B3E}" srcOrd="0" destOrd="0" presId="urn:microsoft.com/office/officeart/2005/8/layout/orgChart1"/>
    <dgm:cxn modelId="{9001C4B8-4C59-4357-9C2F-230E2EB0239A}" srcId="{5CF9D5F8-7911-4AEA-9BA7-17CE0436D073}" destId="{37FF7A6F-D274-4CD7-9A74-32889A1464EA}" srcOrd="1" destOrd="0" parTransId="{5D3FC15E-AAFD-4804-A780-F10B4D220562}" sibTransId="{1A1BB0EC-7030-4F4E-ACD1-F96886A3312F}"/>
    <dgm:cxn modelId="{B9A8DEBA-FE92-4685-8FAF-BB6FDE0287F4}" type="presOf" srcId="{37FF7A6F-D274-4CD7-9A74-32889A1464EA}" destId="{636E15F6-C3F7-4DC7-98FF-A8C36C051492}" srcOrd="0" destOrd="0" presId="urn:microsoft.com/office/officeart/2005/8/layout/orgChart1"/>
    <dgm:cxn modelId="{344C2BBC-D5E7-476F-A994-FB9F591CE78B}" type="presOf" srcId="{0D05C988-2364-48B2-BC71-A7DEDAAB110E}" destId="{3C59F2AD-0F9F-485F-B6CF-170E4F853622}" srcOrd="1" destOrd="0" presId="urn:microsoft.com/office/officeart/2005/8/layout/orgChart1"/>
    <dgm:cxn modelId="{AB0929C7-B4A3-472A-BECF-56E7EDE7D277}" type="presOf" srcId="{0D05C988-2364-48B2-BC71-A7DEDAAB110E}" destId="{E73035F9-CD04-4B8B-B2A0-91120C441547}" srcOrd="0" destOrd="0" presId="urn:microsoft.com/office/officeart/2005/8/layout/orgChart1"/>
    <dgm:cxn modelId="{59D3C8CA-52A4-4E28-89AB-82F6910E287D}" srcId="{0D05C988-2364-48B2-BC71-A7DEDAAB110E}" destId="{1BA9485C-3539-4D36-AE82-F7396FEA407A}" srcOrd="0" destOrd="0" parTransId="{B67F1AE0-DB0A-4568-BAFD-C30E037BB1B7}" sibTransId="{9633E164-77BB-4A0F-9B7F-090D10DBBA9B}"/>
    <dgm:cxn modelId="{10B013CE-AAC3-4C62-9F98-510EE2AA8D5F}" srcId="{52C47CA9-913C-4582-B00C-BA0FE0EB0F2B}" destId="{7F8945A4-9DFF-4B1C-AA0B-52556B3A5BB5}" srcOrd="0" destOrd="0" parTransId="{D2B54B41-0DC6-4828-B138-3487D9CFB995}" sibTransId="{31B18DD1-74D9-448C-95E4-83AF33359E42}"/>
    <dgm:cxn modelId="{050BFDD3-867E-472F-99A6-BAEC959B0439}" srcId="{1704CEB1-884D-42D9-A028-230438051A0B}" destId="{52C47CA9-913C-4582-B00C-BA0FE0EB0F2B}" srcOrd="0" destOrd="0" parTransId="{1B5CDE7F-B252-4413-B96D-D94343216CEC}" sibTransId="{8F171F5D-A730-40C8-A5FA-55543E20BA8C}"/>
    <dgm:cxn modelId="{9D47ACD7-C820-426E-A164-525C6151B470}" type="presOf" srcId="{24BB3CD4-BB0A-4209-9563-BFD881FB3C5D}" destId="{07690F06-0E9A-40CF-ADB7-DAACCC5E0B0F}" srcOrd="0" destOrd="0" presId="urn:microsoft.com/office/officeart/2005/8/layout/orgChart1"/>
    <dgm:cxn modelId="{586B59DD-37A6-4DA4-8213-50F01CC3B1A5}" srcId="{0D05C988-2364-48B2-BC71-A7DEDAAB110E}" destId="{24BB3CD4-BB0A-4209-9563-BFD881FB3C5D}" srcOrd="1" destOrd="0" parTransId="{EB37BC6E-6CEE-4B36-A606-0C4A69EF9253}" sibTransId="{E26819DC-8EA2-436B-BDA5-A60AF3857C16}"/>
    <dgm:cxn modelId="{971A94E9-C16A-4F03-AE5F-DE5CD08591BF}" srcId="{5CF9D5F8-7911-4AEA-9BA7-17CE0436D073}" destId="{1704CEB1-884D-42D9-A028-230438051A0B}" srcOrd="0" destOrd="0" parTransId="{1F087EF5-CEFF-4BE4-A171-F0E797FED2FC}" sibTransId="{B8EAF14A-71A1-4685-B370-1F41734673FE}"/>
    <dgm:cxn modelId="{FC409F39-3146-4BDC-BF47-29249DCB673E}" type="presParOf" srcId="{5293ECF8-E04B-4E2C-AB71-64C8310F65F1}" destId="{DBF4522C-DCF8-40FD-9215-874B2229C8CE}" srcOrd="0" destOrd="0" presId="urn:microsoft.com/office/officeart/2005/8/layout/orgChart1"/>
    <dgm:cxn modelId="{6AC4B40D-3070-4BF1-9166-31015D94654C}" type="presParOf" srcId="{DBF4522C-DCF8-40FD-9215-874B2229C8CE}" destId="{615F9C4B-635D-40C9-8089-163F59BE119B}" srcOrd="0" destOrd="0" presId="urn:microsoft.com/office/officeart/2005/8/layout/orgChart1"/>
    <dgm:cxn modelId="{ADF4ADE4-6048-444F-B537-EA26BBAFB182}" type="presParOf" srcId="{615F9C4B-635D-40C9-8089-163F59BE119B}" destId="{5606FD84-2457-4017-A442-6737DFA469B4}" srcOrd="0" destOrd="0" presId="urn:microsoft.com/office/officeart/2005/8/layout/orgChart1"/>
    <dgm:cxn modelId="{1635B6A4-1819-4261-BF46-166E8CAC2155}" type="presParOf" srcId="{615F9C4B-635D-40C9-8089-163F59BE119B}" destId="{970D468B-3950-4185-AF0F-BF013B4C4677}" srcOrd="1" destOrd="0" presId="urn:microsoft.com/office/officeart/2005/8/layout/orgChart1"/>
    <dgm:cxn modelId="{E65DA0FD-AFC3-496F-B3B2-DF1C6C2ED345}" type="presParOf" srcId="{DBF4522C-DCF8-40FD-9215-874B2229C8CE}" destId="{C1BB700D-E4D1-4B2A-9B92-ACDB830E9E0F}" srcOrd="1" destOrd="0" presId="urn:microsoft.com/office/officeart/2005/8/layout/orgChart1"/>
    <dgm:cxn modelId="{C5C0829A-7D5F-425D-96E8-615107298D61}" type="presParOf" srcId="{DBF4522C-DCF8-40FD-9215-874B2229C8CE}" destId="{2DF04E44-5AE2-4F3A-B9D9-C0EF1697F581}" srcOrd="2" destOrd="0" presId="urn:microsoft.com/office/officeart/2005/8/layout/orgChart1"/>
    <dgm:cxn modelId="{44FA05F9-1FDE-4E02-BC26-50EC4CBCF7DC}" type="presParOf" srcId="{2DF04E44-5AE2-4F3A-B9D9-C0EF1697F581}" destId="{76E92E7E-78EA-4D0E-8323-357567E499EF}" srcOrd="0" destOrd="0" presId="urn:microsoft.com/office/officeart/2005/8/layout/orgChart1"/>
    <dgm:cxn modelId="{AC6EF5AC-DA4C-495A-AE3E-3D7735550488}" type="presParOf" srcId="{2DF04E44-5AE2-4F3A-B9D9-C0EF1697F581}" destId="{F8BC4DBF-7716-4705-8B1B-2616B922C410}" srcOrd="1" destOrd="0" presId="urn:microsoft.com/office/officeart/2005/8/layout/orgChart1"/>
    <dgm:cxn modelId="{7AF01BA2-7FD4-46CF-9514-47ACE9ECB181}" type="presParOf" srcId="{F8BC4DBF-7716-4705-8B1B-2616B922C410}" destId="{B08A2DE9-61D7-4E49-A8C1-0173B46C8DEE}" srcOrd="0" destOrd="0" presId="urn:microsoft.com/office/officeart/2005/8/layout/orgChart1"/>
    <dgm:cxn modelId="{E9C83CE4-3591-40AE-82FE-044A54C1581A}" type="presParOf" srcId="{B08A2DE9-61D7-4E49-A8C1-0173B46C8DEE}" destId="{A4B31C6E-8CC9-4121-824C-CA788EDE8B3E}" srcOrd="0" destOrd="0" presId="urn:microsoft.com/office/officeart/2005/8/layout/orgChart1"/>
    <dgm:cxn modelId="{11899060-3813-4221-B824-CE53D2D718F2}" type="presParOf" srcId="{B08A2DE9-61D7-4E49-A8C1-0173B46C8DEE}" destId="{1FE8E15B-90C9-4D68-BA61-6F646A41FC69}" srcOrd="1" destOrd="0" presId="urn:microsoft.com/office/officeart/2005/8/layout/orgChart1"/>
    <dgm:cxn modelId="{F354D0B2-7810-421F-9857-5B7F05943EFB}" type="presParOf" srcId="{F8BC4DBF-7716-4705-8B1B-2616B922C410}" destId="{AC4E3E08-270A-4378-9CFC-C14847FC0A08}" srcOrd="1" destOrd="0" presId="urn:microsoft.com/office/officeart/2005/8/layout/orgChart1"/>
    <dgm:cxn modelId="{C57E4AF9-EE38-4B6E-A5EF-041FFEFC9A3C}" type="presParOf" srcId="{AC4E3E08-270A-4378-9CFC-C14847FC0A08}" destId="{F4FD44EE-5E9C-42F3-A6E0-2FC1957AB87F}" srcOrd="0" destOrd="0" presId="urn:microsoft.com/office/officeart/2005/8/layout/orgChart1"/>
    <dgm:cxn modelId="{24EEAAEC-04EA-4B18-8725-0F9F10C6DA62}" type="presParOf" srcId="{AC4E3E08-270A-4378-9CFC-C14847FC0A08}" destId="{9F5F6CBF-59BF-4E6C-9900-41FBB801A8B4}" srcOrd="1" destOrd="0" presId="urn:microsoft.com/office/officeart/2005/8/layout/orgChart1"/>
    <dgm:cxn modelId="{D0881B48-F07B-4304-BE2B-6A84B84CE8D0}" type="presParOf" srcId="{9F5F6CBF-59BF-4E6C-9900-41FBB801A8B4}" destId="{057AAD23-3081-44A8-BA8B-4E23F828AEBA}" srcOrd="0" destOrd="0" presId="urn:microsoft.com/office/officeart/2005/8/layout/orgChart1"/>
    <dgm:cxn modelId="{5C09524C-6EDC-45DB-AE44-B8F8635AF130}" type="presParOf" srcId="{057AAD23-3081-44A8-BA8B-4E23F828AEBA}" destId="{71C0855C-9271-4FED-8BB4-610BC79437D7}" srcOrd="0" destOrd="0" presId="urn:microsoft.com/office/officeart/2005/8/layout/orgChart1"/>
    <dgm:cxn modelId="{6D190D65-1E6C-45B9-9EA0-03DE7E852A90}" type="presParOf" srcId="{057AAD23-3081-44A8-BA8B-4E23F828AEBA}" destId="{BF9404B0-FE90-4CD2-A72D-CD85B4069048}" srcOrd="1" destOrd="0" presId="urn:microsoft.com/office/officeart/2005/8/layout/orgChart1"/>
    <dgm:cxn modelId="{7DBD8B42-2CA2-489E-9F42-DFBE93C8402B}" type="presParOf" srcId="{9F5F6CBF-59BF-4E6C-9900-41FBB801A8B4}" destId="{EAC703A3-5D17-494D-9760-CD5765FC26C4}" srcOrd="1" destOrd="0" presId="urn:microsoft.com/office/officeart/2005/8/layout/orgChart1"/>
    <dgm:cxn modelId="{ACE00686-4F36-4E36-A459-9326CC017712}" type="presParOf" srcId="{EAC703A3-5D17-494D-9760-CD5765FC26C4}" destId="{CBF8B9D3-9187-4D56-B6F8-8CC1A58E4E60}" srcOrd="0" destOrd="0" presId="urn:microsoft.com/office/officeart/2005/8/layout/orgChart1"/>
    <dgm:cxn modelId="{DB18D360-5DA0-403D-9691-F0255F698AE3}" type="presParOf" srcId="{EAC703A3-5D17-494D-9760-CD5765FC26C4}" destId="{F6D39F64-FAC0-437D-BFC1-C1C42B2561C8}" srcOrd="1" destOrd="0" presId="urn:microsoft.com/office/officeart/2005/8/layout/orgChart1"/>
    <dgm:cxn modelId="{3BFFEFE5-739B-4922-AE38-E9FD1B10E30F}" type="presParOf" srcId="{F6D39F64-FAC0-437D-BFC1-C1C42B2561C8}" destId="{57C3AF04-62A3-4DA0-B412-56BC04D94F78}" srcOrd="0" destOrd="0" presId="urn:microsoft.com/office/officeart/2005/8/layout/orgChart1"/>
    <dgm:cxn modelId="{B1AE1FA4-366F-4B81-B2E8-244AEF2F9C6B}" type="presParOf" srcId="{57C3AF04-62A3-4DA0-B412-56BC04D94F78}" destId="{2CCD47E6-0A5C-4860-B30E-7992D6E664E5}" srcOrd="0" destOrd="0" presId="urn:microsoft.com/office/officeart/2005/8/layout/orgChart1"/>
    <dgm:cxn modelId="{1F821D8C-E3EB-497B-BAC7-DECDD98A9ECD}" type="presParOf" srcId="{57C3AF04-62A3-4DA0-B412-56BC04D94F78}" destId="{B8D5730C-FEFC-403E-9D75-EB1808ECCE16}" srcOrd="1" destOrd="0" presId="urn:microsoft.com/office/officeart/2005/8/layout/orgChart1"/>
    <dgm:cxn modelId="{12ABEF2C-9C73-48C2-BEB5-B0CFDFE4F479}" type="presParOf" srcId="{F6D39F64-FAC0-437D-BFC1-C1C42B2561C8}" destId="{B008F744-03E7-4BFF-B79E-F5C69F7B1050}" srcOrd="1" destOrd="0" presId="urn:microsoft.com/office/officeart/2005/8/layout/orgChart1"/>
    <dgm:cxn modelId="{3D9BCE98-6292-43C9-914F-6B87383C19D5}" type="presParOf" srcId="{F6D39F64-FAC0-437D-BFC1-C1C42B2561C8}" destId="{8365C90E-A6BF-43ED-80F4-924AA3F0F0CE}" srcOrd="2" destOrd="0" presId="urn:microsoft.com/office/officeart/2005/8/layout/orgChart1"/>
    <dgm:cxn modelId="{30DCED23-2BE1-4DE2-820B-C07CD8659C02}" type="presParOf" srcId="{9F5F6CBF-59BF-4E6C-9900-41FBB801A8B4}" destId="{7BAE5AE4-18E5-43C7-87F7-0A2FA8341E01}" srcOrd="2" destOrd="0" presId="urn:microsoft.com/office/officeart/2005/8/layout/orgChart1"/>
    <dgm:cxn modelId="{995A1D48-0D86-4A6B-8D58-87F1F75DE829}" type="presParOf" srcId="{AC4E3E08-270A-4378-9CFC-C14847FC0A08}" destId="{730898CB-E821-4906-949F-296210CC859E}" srcOrd="2" destOrd="0" presId="urn:microsoft.com/office/officeart/2005/8/layout/orgChart1"/>
    <dgm:cxn modelId="{7D2C1E6B-1B75-409B-A780-2A150BE03963}" type="presParOf" srcId="{AC4E3E08-270A-4378-9CFC-C14847FC0A08}" destId="{8F35351E-8246-40C3-94C0-01916586856D}" srcOrd="3" destOrd="0" presId="urn:microsoft.com/office/officeart/2005/8/layout/orgChart1"/>
    <dgm:cxn modelId="{D5764B12-7C93-4110-A900-9A6B13F2E720}" type="presParOf" srcId="{8F35351E-8246-40C3-94C0-01916586856D}" destId="{1E36EB5E-6368-4575-A876-3ED7FB6A1B0F}" srcOrd="0" destOrd="0" presId="urn:microsoft.com/office/officeart/2005/8/layout/orgChart1"/>
    <dgm:cxn modelId="{26EB7173-0DF8-428C-9FD8-0651F8477D32}" type="presParOf" srcId="{1E36EB5E-6368-4575-A876-3ED7FB6A1B0F}" destId="{E73035F9-CD04-4B8B-B2A0-91120C441547}" srcOrd="0" destOrd="0" presId="urn:microsoft.com/office/officeart/2005/8/layout/orgChart1"/>
    <dgm:cxn modelId="{EA1E5FDE-D0C6-48E0-A24F-1867F0C0AD0B}" type="presParOf" srcId="{1E36EB5E-6368-4575-A876-3ED7FB6A1B0F}" destId="{3C59F2AD-0F9F-485F-B6CF-170E4F853622}" srcOrd="1" destOrd="0" presId="urn:microsoft.com/office/officeart/2005/8/layout/orgChart1"/>
    <dgm:cxn modelId="{C1032264-03FE-4981-B636-49B4D264FC82}" type="presParOf" srcId="{8F35351E-8246-40C3-94C0-01916586856D}" destId="{3351F562-581F-42AA-9FE8-20FB25D0D75D}" srcOrd="1" destOrd="0" presId="urn:microsoft.com/office/officeart/2005/8/layout/orgChart1"/>
    <dgm:cxn modelId="{62760000-E04B-447F-9BF9-642F8DB4DF3F}" type="presParOf" srcId="{3351F562-581F-42AA-9FE8-20FB25D0D75D}" destId="{D5512B19-F9E5-4058-9111-3BDE65DDE050}" srcOrd="0" destOrd="0" presId="urn:microsoft.com/office/officeart/2005/8/layout/orgChart1"/>
    <dgm:cxn modelId="{924BCC8F-8794-4071-BB16-05527197AE84}" type="presParOf" srcId="{3351F562-581F-42AA-9FE8-20FB25D0D75D}" destId="{89EF9BA5-9B4C-4E34-B835-144A2C3C1A67}" srcOrd="1" destOrd="0" presId="urn:microsoft.com/office/officeart/2005/8/layout/orgChart1"/>
    <dgm:cxn modelId="{C80B8901-9168-403B-A424-E1393C265ADC}" type="presParOf" srcId="{89EF9BA5-9B4C-4E34-B835-144A2C3C1A67}" destId="{5D074964-3089-4736-9805-89CF8652CEDA}" srcOrd="0" destOrd="0" presId="urn:microsoft.com/office/officeart/2005/8/layout/orgChart1"/>
    <dgm:cxn modelId="{6DD01946-E905-487F-AB94-237D48744AE0}" type="presParOf" srcId="{5D074964-3089-4736-9805-89CF8652CEDA}" destId="{10175AD0-FB11-45CC-9763-60E8089F81E0}" srcOrd="0" destOrd="0" presId="urn:microsoft.com/office/officeart/2005/8/layout/orgChart1"/>
    <dgm:cxn modelId="{C0667A0A-FD7B-4B99-A8C4-008A8D433E52}" type="presParOf" srcId="{5D074964-3089-4736-9805-89CF8652CEDA}" destId="{E41856B0-B810-4A56-BF1B-D7C5E6840C16}" srcOrd="1" destOrd="0" presId="urn:microsoft.com/office/officeart/2005/8/layout/orgChart1"/>
    <dgm:cxn modelId="{A9D3006D-882F-4EFC-957A-C7DDA5D691BB}" type="presParOf" srcId="{89EF9BA5-9B4C-4E34-B835-144A2C3C1A67}" destId="{32DA9A87-93A1-4FD3-8FFD-30F12ED8D9B7}" srcOrd="1" destOrd="0" presId="urn:microsoft.com/office/officeart/2005/8/layout/orgChart1"/>
    <dgm:cxn modelId="{34BC4F2D-5EEE-4C29-A6DA-68E0B9933C12}" type="presParOf" srcId="{89EF9BA5-9B4C-4E34-B835-144A2C3C1A67}" destId="{D8D001E8-27AC-4CF7-8560-2605D5FEF548}" srcOrd="2" destOrd="0" presId="urn:microsoft.com/office/officeart/2005/8/layout/orgChart1"/>
    <dgm:cxn modelId="{8192EB5C-4F31-44C6-B6E4-128EDD274B8F}" type="presParOf" srcId="{3351F562-581F-42AA-9FE8-20FB25D0D75D}" destId="{2F5A9132-C081-4F1C-8A50-6B45F452DC27}" srcOrd="2" destOrd="0" presId="urn:microsoft.com/office/officeart/2005/8/layout/orgChart1"/>
    <dgm:cxn modelId="{4AB04E5D-2280-45FD-95F1-FCA0921DF3A3}" type="presParOf" srcId="{3351F562-581F-42AA-9FE8-20FB25D0D75D}" destId="{985C88D9-F0D0-4349-BDA6-03DFDE0233F7}" srcOrd="3" destOrd="0" presId="urn:microsoft.com/office/officeart/2005/8/layout/orgChart1"/>
    <dgm:cxn modelId="{B0F631AA-C593-4E4E-84E9-7A93A798E80D}" type="presParOf" srcId="{985C88D9-F0D0-4349-BDA6-03DFDE0233F7}" destId="{B8CDBAF3-D99C-4DA0-8636-2FACEEE59F9B}" srcOrd="0" destOrd="0" presId="urn:microsoft.com/office/officeart/2005/8/layout/orgChart1"/>
    <dgm:cxn modelId="{0EFE01D1-C7F1-4D56-A30F-4A6590CD9647}" type="presParOf" srcId="{B8CDBAF3-D99C-4DA0-8636-2FACEEE59F9B}" destId="{07690F06-0E9A-40CF-ADB7-DAACCC5E0B0F}" srcOrd="0" destOrd="0" presId="urn:microsoft.com/office/officeart/2005/8/layout/orgChart1"/>
    <dgm:cxn modelId="{0E7755B6-91B2-407A-A0BF-39E1CB71675F}" type="presParOf" srcId="{B8CDBAF3-D99C-4DA0-8636-2FACEEE59F9B}" destId="{69A56518-FD77-4ABA-9B4B-777C35F73D1D}" srcOrd="1" destOrd="0" presId="urn:microsoft.com/office/officeart/2005/8/layout/orgChart1"/>
    <dgm:cxn modelId="{E964CFAA-EFC8-44D8-A937-442D4358BA0C}" type="presParOf" srcId="{985C88D9-F0D0-4349-BDA6-03DFDE0233F7}" destId="{CEC9D7EA-15DC-43FD-BECC-C727705F7BF3}" srcOrd="1" destOrd="0" presId="urn:microsoft.com/office/officeart/2005/8/layout/orgChart1"/>
    <dgm:cxn modelId="{1BABFCE8-F733-4EDF-B93F-11E2C4D7D2BE}" type="presParOf" srcId="{985C88D9-F0D0-4349-BDA6-03DFDE0233F7}" destId="{3FF18910-3E54-4076-8691-08883346133E}" srcOrd="2" destOrd="0" presId="urn:microsoft.com/office/officeart/2005/8/layout/orgChart1"/>
    <dgm:cxn modelId="{C620C8F4-D98D-4390-905E-43A3934CC737}" type="presParOf" srcId="{3351F562-581F-42AA-9FE8-20FB25D0D75D}" destId="{A9E368B3-1E0D-4180-BD25-9D2B1E8574A6}" srcOrd="4" destOrd="0" presId="urn:microsoft.com/office/officeart/2005/8/layout/orgChart1"/>
    <dgm:cxn modelId="{A862CE40-06F9-45E4-B79D-E9FD637D0A0A}" type="presParOf" srcId="{3351F562-581F-42AA-9FE8-20FB25D0D75D}" destId="{785F197B-C1F3-4CC5-B205-D78C7BC6AE1E}" srcOrd="5" destOrd="0" presId="urn:microsoft.com/office/officeart/2005/8/layout/orgChart1"/>
    <dgm:cxn modelId="{3963464E-79D5-40BF-98B2-A34E37E9590C}" type="presParOf" srcId="{785F197B-C1F3-4CC5-B205-D78C7BC6AE1E}" destId="{62CC5EBE-050C-4CA2-B353-A42D2DF1F042}" srcOrd="0" destOrd="0" presId="urn:microsoft.com/office/officeart/2005/8/layout/orgChart1"/>
    <dgm:cxn modelId="{F0F12405-CC40-4091-8B45-4785D77A9232}" type="presParOf" srcId="{62CC5EBE-050C-4CA2-B353-A42D2DF1F042}" destId="{D3F8F6E0-6A4D-46A4-9BDE-DF83F790FFB2}" srcOrd="0" destOrd="0" presId="urn:microsoft.com/office/officeart/2005/8/layout/orgChart1"/>
    <dgm:cxn modelId="{71C197A1-28A4-4E7D-9079-0E104D1497E4}" type="presParOf" srcId="{62CC5EBE-050C-4CA2-B353-A42D2DF1F042}" destId="{A4A75D6E-2066-4195-A0A4-DD7E04EF1840}" srcOrd="1" destOrd="0" presId="urn:microsoft.com/office/officeart/2005/8/layout/orgChart1"/>
    <dgm:cxn modelId="{48C597F9-447F-4908-9B99-769374D159A3}" type="presParOf" srcId="{785F197B-C1F3-4CC5-B205-D78C7BC6AE1E}" destId="{8E212F9A-A3F4-4BD6-80D0-653485D0BB05}" srcOrd="1" destOrd="0" presId="urn:microsoft.com/office/officeart/2005/8/layout/orgChart1"/>
    <dgm:cxn modelId="{FAF6EF9B-DAC4-455E-9FEA-BDC56DB1427A}" type="presParOf" srcId="{785F197B-C1F3-4CC5-B205-D78C7BC6AE1E}" destId="{161DAD7C-83FC-4C61-9F5C-F121C7FE39DB}" srcOrd="2" destOrd="0" presId="urn:microsoft.com/office/officeart/2005/8/layout/orgChart1"/>
    <dgm:cxn modelId="{28F7923B-5A83-4EC3-94F6-3EDEACF067A4}" type="presParOf" srcId="{8F35351E-8246-40C3-94C0-01916586856D}" destId="{18239436-516D-46B8-858E-05456C55D176}" srcOrd="2" destOrd="0" presId="urn:microsoft.com/office/officeart/2005/8/layout/orgChart1"/>
    <dgm:cxn modelId="{098B55A0-EFA3-4454-8F46-62D5CA279B9D}" type="presParOf" srcId="{F8BC4DBF-7716-4705-8B1B-2616B922C410}" destId="{C8C3B0AD-C0E8-4D4F-9CB0-4C8AF2343DA6}" srcOrd="2" destOrd="0" presId="urn:microsoft.com/office/officeart/2005/8/layout/orgChart1"/>
    <dgm:cxn modelId="{9B502182-67D9-4162-8972-B9BFA36F3F50}" type="presParOf" srcId="{2DF04E44-5AE2-4F3A-B9D9-C0EF1697F581}" destId="{DFCCF67B-C80A-4262-B9B1-C550B6060AE9}" srcOrd="2" destOrd="0" presId="urn:microsoft.com/office/officeart/2005/8/layout/orgChart1"/>
    <dgm:cxn modelId="{1184EC72-68FB-4DC4-8903-B8E862570F0E}" type="presParOf" srcId="{2DF04E44-5AE2-4F3A-B9D9-C0EF1697F581}" destId="{C60D1443-7C4A-4C58-BAE3-6774B265BC23}" srcOrd="3" destOrd="0" presId="urn:microsoft.com/office/officeart/2005/8/layout/orgChart1"/>
    <dgm:cxn modelId="{372CF204-0C76-42DA-AD38-4BDCA19EAA3B}" type="presParOf" srcId="{C60D1443-7C4A-4C58-BAE3-6774B265BC23}" destId="{FF59BC7B-91E4-4D7C-8174-5AD189644BA7}" srcOrd="0" destOrd="0" presId="urn:microsoft.com/office/officeart/2005/8/layout/orgChart1"/>
    <dgm:cxn modelId="{43D8CEB8-067F-43FD-8E1E-3B2C68A3CE3D}" type="presParOf" srcId="{FF59BC7B-91E4-4D7C-8174-5AD189644BA7}" destId="{636E15F6-C3F7-4DC7-98FF-A8C36C051492}" srcOrd="0" destOrd="0" presId="urn:microsoft.com/office/officeart/2005/8/layout/orgChart1"/>
    <dgm:cxn modelId="{84539942-37DA-4E85-838D-946962F9EEAF}" type="presParOf" srcId="{FF59BC7B-91E4-4D7C-8174-5AD189644BA7}" destId="{3CCAA85B-C401-4690-9DCE-DA6907B1DE8A}" srcOrd="1" destOrd="0" presId="urn:microsoft.com/office/officeart/2005/8/layout/orgChart1"/>
    <dgm:cxn modelId="{4BCA26A6-5E1C-476B-B861-31B6C9C7D55A}" type="presParOf" srcId="{C60D1443-7C4A-4C58-BAE3-6774B265BC23}" destId="{4CCC0C89-530C-4856-9459-31B60292AA85}" srcOrd="1" destOrd="0" presId="urn:microsoft.com/office/officeart/2005/8/layout/orgChart1"/>
    <dgm:cxn modelId="{493A0749-9745-47C1-9B3D-4C9804AAE754}" type="presParOf" srcId="{C60D1443-7C4A-4C58-BAE3-6774B265BC23}" destId="{899E13B7-22E7-4688-A5E2-8D38E21F16A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CF67B-C80A-4262-B9B1-C550B6060AE9}">
      <dsp:nvSpPr>
        <dsp:cNvPr id="0" name=""/>
        <dsp:cNvSpPr/>
      </dsp:nvSpPr>
      <dsp:spPr>
        <a:xfrm>
          <a:off x="4923654" y="732652"/>
          <a:ext cx="1019940" cy="548074"/>
        </a:xfrm>
        <a:custGeom>
          <a:avLst/>
          <a:gdLst/>
          <a:ahLst/>
          <a:cxnLst/>
          <a:rect l="0" t="0" r="0" b="0"/>
          <a:pathLst>
            <a:path>
              <a:moveTo>
                <a:pt x="0" y="0"/>
              </a:moveTo>
              <a:lnTo>
                <a:pt x="0" y="548074"/>
              </a:lnTo>
              <a:lnTo>
                <a:pt x="1019940" y="54807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E368B3-1E0D-4180-BD25-9D2B1E8574A6}">
      <dsp:nvSpPr>
        <dsp:cNvPr id="0" name=""/>
        <dsp:cNvSpPr/>
      </dsp:nvSpPr>
      <dsp:spPr>
        <a:xfrm>
          <a:off x="3782181" y="2786138"/>
          <a:ext cx="426521" cy="2285650"/>
        </a:xfrm>
        <a:custGeom>
          <a:avLst/>
          <a:gdLst/>
          <a:ahLst/>
          <a:cxnLst/>
          <a:rect l="0" t="0" r="0" b="0"/>
          <a:pathLst>
            <a:path>
              <a:moveTo>
                <a:pt x="0" y="0"/>
              </a:moveTo>
              <a:lnTo>
                <a:pt x="0" y="2285650"/>
              </a:lnTo>
              <a:lnTo>
                <a:pt x="426521" y="2285650"/>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A9132-C081-4F1C-8A50-6B45F452DC27}">
      <dsp:nvSpPr>
        <dsp:cNvPr id="0" name=""/>
        <dsp:cNvSpPr/>
      </dsp:nvSpPr>
      <dsp:spPr>
        <a:xfrm>
          <a:off x="3782181" y="2786138"/>
          <a:ext cx="418579" cy="1444066"/>
        </a:xfrm>
        <a:custGeom>
          <a:avLst/>
          <a:gdLst/>
          <a:ahLst/>
          <a:cxnLst/>
          <a:rect l="0" t="0" r="0" b="0"/>
          <a:pathLst>
            <a:path>
              <a:moveTo>
                <a:pt x="0" y="0"/>
              </a:moveTo>
              <a:lnTo>
                <a:pt x="0" y="1444066"/>
              </a:lnTo>
              <a:lnTo>
                <a:pt x="418579" y="144406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512B19-F9E5-4058-9111-3BDE65DDE050}">
      <dsp:nvSpPr>
        <dsp:cNvPr id="0" name=""/>
        <dsp:cNvSpPr/>
      </dsp:nvSpPr>
      <dsp:spPr>
        <a:xfrm>
          <a:off x="3782181" y="2786138"/>
          <a:ext cx="410622" cy="570678"/>
        </a:xfrm>
        <a:custGeom>
          <a:avLst/>
          <a:gdLst/>
          <a:ahLst/>
          <a:cxnLst/>
          <a:rect l="0" t="0" r="0" b="0"/>
          <a:pathLst>
            <a:path>
              <a:moveTo>
                <a:pt x="0" y="0"/>
              </a:moveTo>
              <a:lnTo>
                <a:pt x="0" y="570678"/>
              </a:lnTo>
              <a:lnTo>
                <a:pt x="410622" y="570678"/>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0898CB-E821-4906-949F-296210CC859E}">
      <dsp:nvSpPr>
        <dsp:cNvPr id="0" name=""/>
        <dsp:cNvSpPr/>
      </dsp:nvSpPr>
      <dsp:spPr>
        <a:xfrm>
          <a:off x="3247256" y="1647053"/>
          <a:ext cx="1121046" cy="406431"/>
        </a:xfrm>
        <a:custGeom>
          <a:avLst/>
          <a:gdLst/>
          <a:ahLst/>
          <a:cxnLst/>
          <a:rect l="0" t="0" r="0" b="0"/>
          <a:pathLst>
            <a:path>
              <a:moveTo>
                <a:pt x="0" y="0"/>
              </a:moveTo>
              <a:lnTo>
                <a:pt x="0" y="252574"/>
              </a:lnTo>
              <a:lnTo>
                <a:pt x="1121046" y="252574"/>
              </a:lnTo>
              <a:lnTo>
                <a:pt x="1121046" y="406431"/>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F8B9D3-9187-4D56-B6F8-8CC1A58E4E60}">
      <dsp:nvSpPr>
        <dsp:cNvPr id="0" name=""/>
        <dsp:cNvSpPr/>
      </dsp:nvSpPr>
      <dsp:spPr>
        <a:xfrm>
          <a:off x="1441926" y="2790050"/>
          <a:ext cx="310674" cy="773366"/>
        </a:xfrm>
        <a:custGeom>
          <a:avLst/>
          <a:gdLst/>
          <a:ahLst/>
          <a:cxnLst/>
          <a:rect l="0" t="0" r="0" b="0"/>
          <a:pathLst>
            <a:path>
              <a:moveTo>
                <a:pt x="0" y="0"/>
              </a:moveTo>
              <a:lnTo>
                <a:pt x="0" y="773366"/>
              </a:lnTo>
              <a:lnTo>
                <a:pt x="310674" y="77336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FD44EE-5E9C-42F3-A6E0-2FC1957AB87F}">
      <dsp:nvSpPr>
        <dsp:cNvPr id="0" name=""/>
        <dsp:cNvSpPr/>
      </dsp:nvSpPr>
      <dsp:spPr>
        <a:xfrm>
          <a:off x="2028049" y="1647053"/>
          <a:ext cx="1219207" cy="410344"/>
        </a:xfrm>
        <a:custGeom>
          <a:avLst/>
          <a:gdLst/>
          <a:ahLst/>
          <a:cxnLst/>
          <a:rect l="0" t="0" r="0" b="0"/>
          <a:pathLst>
            <a:path>
              <a:moveTo>
                <a:pt x="1219207" y="0"/>
              </a:moveTo>
              <a:lnTo>
                <a:pt x="1219207" y="256487"/>
              </a:lnTo>
              <a:lnTo>
                <a:pt x="0" y="256487"/>
              </a:lnTo>
              <a:lnTo>
                <a:pt x="0" y="410344"/>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E92E7E-78EA-4D0E-8323-357567E499EF}">
      <dsp:nvSpPr>
        <dsp:cNvPr id="0" name=""/>
        <dsp:cNvSpPr/>
      </dsp:nvSpPr>
      <dsp:spPr>
        <a:xfrm>
          <a:off x="3979909" y="732652"/>
          <a:ext cx="943744" cy="548074"/>
        </a:xfrm>
        <a:custGeom>
          <a:avLst/>
          <a:gdLst/>
          <a:ahLst/>
          <a:cxnLst/>
          <a:rect l="0" t="0" r="0" b="0"/>
          <a:pathLst>
            <a:path>
              <a:moveTo>
                <a:pt x="943744" y="0"/>
              </a:moveTo>
              <a:lnTo>
                <a:pt x="943744" y="548074"/>
              </a:lnTo>
              <a:lnTo>
                <a:pt x="0" y="54807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06FD84-2457-4017-A442-6737DFA469B4}">
      <dsp:nvSpPr>
        <dsp:cNvPr id="0" name=""/>
        <dsp:cNvSpPr/>
      </dsp:nvSpPr>
      <dsp:spPr>
        <a:xfrm>
          <a:off x="4191001" y="0"/>
          <a:ext cx="1465305" cy="73265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USDOT</a:t>
          </a:r>
        </a:p>
      </dsp:txBody>
      <dsp:txXfrm>
        <a:off x="4191001" y="0"/>
        <a:ext cx="1465305" cy="732652"/>
      </dsp:txXfrm>
    </dsp:sp>
    <dsp:sp modelId="{A4B31C6E-8CC9-4121-824C-CA788EDE8B3E}">
      <dsp:nvSpPr>
        <dsp:cNvPr id="0" name=""/>
        <dsp:cNvSpPr/>
      </dsp:nvSpPr>
      <dsp:spPr>
        <a:xfrm>
          <a:off x="2514603" y="914400"/>
          <a:ext cx="1465305" cy="73265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Federal Highway Administration</a:t>
          </a:r>
        </a:p>
      </dsp:txBody>
      <dsp:txXfrm>
        <a:off x="2514603" y="914400"/>
        <a:ext cx="1465305" cy="732652"/>
      </dsp:txXfrm>
    </dsp:sp>
    <dsp:sp modelId="{71C0855C-9271-4FED-8BB4-610BC79437D7}">
      <dsp:nvSpPr>
        <dsp:cNvPr id="0" name=""/>
        <dsp:cNvSpPr/>
      </dsp:nvSpPr>
      <dsp:spPr>
        <a:xfrm>
          <a:off x="1295396" y="2057397"/>
          <a:ext cx="1465305" cy="73265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Federal-Aid Program</a:t>
          </a:r>
        </a:p>
      </dsp:txBody>
      <dsp:txXfrm>
        <a:off x="1295396" y="2057397"/>
        <a:ext cx="1465305" cy="732652"/>
      </dsp:txXfrm>
    </dsp:sp>
    <dsp:sp modelId="{2CCD47E6-0A5C-4860-B30E-7992D6E664E5}">
      <dsp:nvSpPr>
        <dsp:cNvPr id="0" name=""/>
        <dsp:cNvSpPr/>
      </dsp:nvSpPr>
      <dsp:spPr>
        <a:xfrm>
          <a:off x="1752600" y="3124199"/>
          <a:ext cx="1277893" cy="878436"/>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Division Offices</a:t>
          </a:r>
        </a:p>
        <a:p>
          <a:pPr marL="0" lvl="0" indent="0" algn="ctr" defTabSz="666750">
            <a:lnSpc>
              <a:spcPct val="90000"/>
            </a:lnSpc>
            <a:spcBef>
              <a:spcPct val="0"/>
            </a:spcBef>
            <a:spcAft>
              <a:spcPct val="35000"/>
            </a:spcAft>
            <a:buNone/>
          </a:pPr>
          <a:r>
            <a:rPr lang="en-US" sz="1500" kern="1200" dirty="0"/>
            <a:t>50 States</a:t>
          </a:r>
        </a:p>
      </dsp:txBody>
      <dsp:txXfrm>
        <a:off x="1752600" y="3124199"/>
        <a:ext cx="1277893" cy="878436"/>
      </dsp:txXfrm>
    </dsp:sp>
    <dsp:sp modelId="{E73035F9-CD04-4B8B-B2A0-91120C441547}">
      <dsp:nvSpPr>
        <dsp:cNvPr id="0" name=""/>
        <dsp:cNvSpPr/>
      </dsp:nvSpPr>
      <dsp:spPr>
        <a:xfrm>
          <a:off x="3635650" y="2053485"/>
          <a:ext cx="1465305" cy="73265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Federal Lands Highway</a:t>
          </a:r>
        </a:p>
      </dsp:txBody>
      <dsp:txXfrm>
        <a:off x="3635650" y="2053485"/>
        <a:ext cx="1465305" cy="732652"/>
      </dsp:txXfrm>
    </dsp:sp>
    <dsp:sp modelId="{10175AD0-FB11-45CC-9763-60E8089F81E0}">
      <dsp:nvSpPr>
        <dsp:cNvPr id="0" name=""/>
        <dsp:cNvSpPr/>
      </dsp:nvSpPr>
      <dsp:spPr>
        <a:xfrm>
          <a:off x="4192804" y="2990489"/>
          <a:ext cx="1465305" cy="73265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WFLHD</a:t>
          </a:r>
        </a:p>
      </dsp:txBody>
      <dsp:txXfrm>
        <a:off x="4192804" y="2990489"/>
        <a:ext cx="1465305" cy="732652"/>
      </dsp:txXfrm>
    </dsp:sp>
    <dsp:sp modelId="{07690F06-0E9A-40CF-ADB7-DAACCC5E0B0F}">
      <dsp:nvSpPr>
        <dsp:cNvPr id="0" name=""/>
        <dsp:cNvSpPr/>
      </dsp:nvSpPr>
      <dsp:spPr>
        <a:xfrm>
          <a:off x="4200760" y="3863878"/>
          <a:ext cx="1465305" cy="73265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CFLHD</a:t>
          </a:r>
        </a:p>
      </dsp:txBody>
      <dsp:txXfrm>
        <a:off x="4200760" y="3863878"/>
        <a:ext cx="1465305" cy="732652"/>
      </dsp:txXfrm>
    </dsp:sp>
    <dsp:sp modelId="{D3F8F6E0-6A4D-46A4-9BDE-DF83F790FFB2}">
      <dsp:nvSpPr>
        <dsp:cNvPr id="0" name=""/>
        <dsp:cNvSpPr/>
      </dsp:nvSpPr>
      <dsp:spPr>
        <a:xfrm>
          <a:off x="4208702" y="4705462"/>
          <a:ext cx="1465305" cy="73265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EFLHD</a:t>
          </a:r>
        </a:p>
      </dsp:txBody>
      <dsp:txXfrm>
        <a:off x="4208702" y="4705462"/>
        <a:ext cx="1465305" cy="732652"/>
      </dsp:txXfrm>
    </dsp:sp>
    <dsp:sp modelId="{636E15F6-C3F7-4DC7-98FF-A8C36C051492}">
      <dsp:nvSpPr>
        <dsp:cNvPr id="0" name=""/>
        <dsp:cNvSpPr/>
      </dsp:nvSpPr>
      <dsp:spPr>
        <a:xfrm>
          <a:off x="5943595" y="914400"/>
          <a:ext cx="1465305" cy="732652"/>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Others (FAA, NHTSA, etc.)</a:t>
          </a:r>
        </a:p>
      </dsp:txBody>
      <dsp:txXfrm>
        <a:off x="5943595" y="914400"/>
        <a:ext cx="1465305" cy="73265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D9890F-96CD-44DF-92AF-5FFD7C851E79}" type="datetimeFigureOut">
              <a:rPr lang="en-US" smtClean="0"/>
              <a:t>12/14/2019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34E4FC-737F-4226-AA84-C6DAA9C1F4CF}" type="slidenum">
              <a:rPr lang="en-US" smtClean="0"/>
              <a:t>‹#›</a:t>
            </a:fld>
            <a:endParaRPr lang="en-US"/>
          </a:p>
        </p:txBody>
      </p:sp>
    </p:spTree>
    <p:extLst>
      <p:ext uri="{BB962C8B-B14F-4D97-AF65-F5344CB8AC3E}">
        <p14:creationId xmlns:p14="http://schemas.microsoft.com/office/powerpoint/2010/main" val="2712873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good morning. My name is Matt Hinshaw and I’m a Highway Safety Engineer at the Western Federal Lands Highway Division. I’ll be going over how our highway safety team has been using crash reduction factors  at Federal Lands Highway. </a:t>
            </a:r>
          </a:p>
        </p:txBody>
      </p:sp>
      <p:sp>
        <p:nvSpPr>
          <p:cNvPr id="4" name="Slide Number Placeholder 3"/>
          <p:cNvSpPr>
            <a:spLocks noGrp="1"/>
          </p:cNvSpPr>
          <p:nvPr>
            <p:ph type="sldNum" sz="quarter" idx="10"/>
          </p:nvPr>
        </p:nvSpPr>
        <p:spPr/>
        <p:txBody>
          <a:bodyPr/>
          <a:lstStyle/>
          <a:p>
            <a:fld id="{F934E4FC-737F-4226-AA84-C6DAA9C1F4CF}" type="slidenum">
              <a:rPr lang="en-US" smtClean="0"/>
              <a:t>1</a:t>
            </a:fld>
            <a:endParaRPr lang="en-US"/>
          </a:p>
        </p:txBody>
      </p:sp>
    </p:spTree>
    <p:extLst>
      <p:ext uri="{BB962C8B-B14F-4D97-AF65-F5344CB8AC3E}">
        <p14:creationId xmlns:p14="http://schemas.microsoft.com/office/powerpoint/2010/main" val="2972788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project development is complete, our safety engineers update the crash reduction factor worksheet to determine any differences from the preliminary countermeasures. The final project CRFs then get used to determine our business measure. If a safety feature dropped out of the project unexpectedly, we can review why this happened and see how we can prevent that from happening next time. </a:t>
            </a:r>
          </a:p>
        </p:txBody>
      </p:sp>
      <p:sp>
        <p:nvSpPr>
          <p:cNvPr id="4" name="Slide Number Placeholder 3"/>
          <p:cNvSpPr>
            <a:spLocks noGrp="1"/>
          </p:cNvSpPr>
          <p:nvPr>
            <p:ph type="sldNum" sz="quarter" idx="10"/>
          </p:nvPr>
        </p:nvSpPr>
        <p:spPr/>
        <p:txBody>
          <a:bodyPr/>
          <a:lstStyle/>
          <a:p>
            <a:fld id="{F934E4FC-737F-4226-AA84-C6DAA9C1F4CF}" type="slidenum">
              <a:rPr lang="en-US" smtClean="0"/>
              <a:t>10</a:t>
            </a:fld>
            <a:endParaRPr lang="en-US"/>
          </a:p>
        </p:txBody>
      </p:sp>
    </p:spTree>
    <p:extLst>
      <p:ext uri="{BB962C8B-B14F-4D97-AF65-F5344CB8AC3E}">
        <p14:creationId xmlns:p14="http://schemas.microsoft.com/office/powerpoint/2010/main" val="4003261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I’d like to go over how we are looking our project CRFs at a program-wide level. For a number of years now, we’ve had a business measure at each of our three Divisions to track our overall crash reduction factors. </a:t>
            </a:r>
          </a:p>
          <a:p>
            <a:endParaRPr lang="en-US" dirty="0"/>
          </a:p>
          <a:p>
            <a:r>
              <a:rPr lang="en-US" dirty="0"/>
              <a:t>In order to combine each project’s crash reduction factor, our team has recently begun weighting the CRFs based on factors intended to get a sense of the exposure of the project to the traveling public, so that projects that are longer and have higher traffic have a more significant effect on our total weighted average versus shorter projects with lower traffic. We do this by using the project ADT, length and the project CRF to get a sense of its exposure, similar to a crash rate. </a:t>
            </a:r>
          </a:p>
        </p:txBody>
      </p:sp>
      <p:sp>
        <p:nvSpPr>
          <p:cNvPr id="4" name="Slide Number Placeholder 3"/>
          <p:cNvSpPr>
            <a:spLocks noGrp="1"/>
          </p:cNvSpPr>
          <p:nvPr>
            <p:ph type="sldNum" sz="quarter" idx="10"/>
          </p:nvPr>
        </p:nvSpPr>
        <p:spPr/>
        <p:txBody>
          <a:bodyPr/>
          <a:lstStyle/>
          <a:p>
            <a:fld id="{F934E4FC-737F-4226-AA84-C6DAA9C1F4CF}" type="slidenum">
              <a:rPr lang="en-US" smtClean="0"/>
              <a:t>11</a:t>
            </a:fld>
            <a:endParaRPr lang="en-US"/>
          </a:p>
        </p:txBody>
      </p:sp>
    </p:spTree>
    <p:extLst>
      <p:ext uri="{BB962C8B-B14F-4D97-AF65-F5344CB8AC3E}">
        <p14:creationId xmlns:p14="http://schemas.microsoft.com/office/powerpoint/2010/main" val="512532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what that looks like. We multiply the project ADT x 365 days per year x the project length to get a vehicle-miles value. Then we multiply the project CRF times the vehicle-miles. To get the overall weighted CRF, we sum all the project’s CRF-Vehicle-Miles and divide by the sum of the Vehicle-Miles. The resulting number is then the total program CRF. </a:t>
            </a:r>
          </a:p>
        </p:txBody>
      </p:sp>
      <p:sp>
        <p:nvSpPr>
          <p:cNvPr id="4" name="Slide Number Placeholder 3"/>
          <p:cNvSpPr>
            <a:spLocks noGrp="1"/>
          </p:cNvSpPr>
          <p:nvPr>
            <p:ph type="sldNum" sz="quarter" idx="10"/>
          </p:nvPr>
        </p:nvSpPr>
        <p:spPr/>
        <p:txBody>
          <a:bodyPr/>
          <a:lstStyle/>
          <a:p>
            <a:fld id="{F934E4FC-737F-4226-AA84-C6DAA9C1F4CF}" type="slidenum">
              <a:rPr lang="en-US" smtClean="0"/>
              <a:t>12</a:t>
            </a:fld>
            <a:endParaRPr lang="en-US"/>
          </a:p>
        </p:txBody>
      </p:sp>
    </p:spTree>
    <p:extLst>
      <p:ext uri="{BB962C8B-B14F-4D97-AF65-F5344CB8AC3E}">
        <p14:creationId xmlns:p14="http://schemas.microsoft.com/office/powerpoint/2010/main" val="3337988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last fiscal year, this is a excerpt from our summary spreadsheet that shows the individual project CRFs, and the intermediary calculations, with Vehicle-Miles and CRF-Vehicle-Miles shown here (POINT). We typically report on this measure at the end of each quarter, so we show the weighted average for the quarter here, and then the final weighted result for the year is calculated here, at an 18.1% reduction. </a:t>
            </a:r>
          </a:p>
          <a:p>
            <a:endParaRPr lang="en-US" dirty="0"/>
          </a:p>
          <a:p>
            <a:r>
              <a:rPr lang="en-US" dirty="0"/>
              <a:t>You’ll notice some Not Applicable shown in grey here. There are some projects that we do not calculate the CRF for due to the nature of those programs. For example, our Emergency Relief for Federally Owned Roads (ERFO) program typically limits us to restoring the original conditions before the disaster, so safety improvements are rare. Some of our other projects may be parking lot enhancements or geotechnical stabilization projects, so traditional safety improvements are generally excluded from those as well. </a:t>
            </a:r>
          </a:p>
        </p:txBody>
      </p:sp>
      <p:sp>
        <p:nvSpPr>
          <p:cNvPr id="4" name="Slide Number Placeholder 3"/>
          <p:cNvSpPr>
            <a:spLocks noGrp="1"/>
          </p:cNvSpPr>
          <p:nvPr>
            <p:ph type="sldNum" sz="quarter" idx="10"/>
          </p:nvPr>
        </p:nvSpPr>
        <p:spPr/>
        <p:txBody>
          <a:bodyPr/>
          <a:lstStyle/>
          <a:p>
            <a:fld id="{F934E4FC-737F-4226-AA84-C6DAA9C1F4CF}" type="slidenum">
              <a:rPr lang="en-US" smtClean="0"/>
              <a:t>13</a:t>
            </a:fld>
            <a:endParaRPr lang="en-US"/>
          </a:p>
        </p:txBody>
      </p:sp>
    </p:spTree>
    <p:extLst>
      <p:ext uri="{BB962C8B-B14F-4D97-AF65-F5344CB8AC3E}">
        <p14:creationId xmlns:p14="http://schemas.microsoft.com/office/powerpoint/2010/main" val="1967890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fiscal year 2019, our Division surpassed our goal of a 15% overall crash reduction factor. Due to the exposure of our biggest project on US-20 in Oregon, with 17,500 vehicles per day and a larger CRF with multiple safety features on the project, that project allowed us to meet our goal. Without it, it would have been a 7% swing downward. </a:t>
            </a:r>
          </a:p>
        </p:txBody>
      </p:sp>
      <p:sp>
        <p:nvSpPr>
          <p:cNvPr id="4" name="Slide Number Placeholder 3"/>
          <p:cNvSpPr>
            <a:spLocks noGrp="1"/>
          </p:cNvSpPr>
          <p:nvPr>
            <p:ph type="sldNum" sz="quarter" idx="10"/>
          </p:nvPr>
        </p:nvSpPr>
        <p:spPr/>
        <p:txBody>
          <a:bodyPr/>
          <a:lstStyle/>
          <a:p>
            <a:fld id="{F934E4FC-737F-4226-AA84-C6DAA9C1F4CF}" type="slidenum">
              <a:rPr lang="en-US" smtClean="0"/>
              <a:t>14</a:t>
            </a:fld>
            <a:endParaRPr lang="en-US"/>
          </a:p>
        </p:txBody>
      </p:sp>
    </p:spTree>
    <p:extLst>
      <p:ext uri="{BB962C8B-B14F-4D97-AF65-F5344CB8AC3E}">
        <p14:creationId xmlns:p14="http://schemas.microsoft.com/office/powerpoint/2010/main" val="721529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there are some advantages and disadvantages to note with our approach to using CRFs to determine a program-wide factor. On the positive side, it’s a reasonable method to track our safety improvements and help drive additional safety features during project development. By getting the safety countermeasures identified early in the development process, we have time to consider adding countermeasures before the project scope is fully locked down. </a:t>
            </a:r>
          </a:p>
          <a:p>
            <a:endParaRPr lang="en-US" dirty="0"/>
          </a:p>
          <a:p>
            <a:r>
              <a:rPr lang="en-US" dirty="0"/>
              <a:t>Once the individual project CRFs are determined, it’s just a matter of organizing the data in spreadsheets to calculate an overall Division CRF, based on the weighting factors. So the weighting and combining part is pretty simple. </a:t>
            </a:r>
          </a:p>
          <a:p>
            <a:endParaRPr lang="en-US" dirty="0"/>
          </a:p>
          <a:p>
            <a:r>
              <a:rPr lang="en-US" dirty="0"/>
              <a:t>This approach provides our agency’s leadership with a business measure that helps acknowledge the work our agency does to improve safety on our projects and support FHWA’s goals. We can also filter the projects by our different program types or project types, such as rehabilitation versus reconstruction, to demonstrate how well we are doing with those programs or types of projects. </a:t>
            </a:r>
          </a:p>
        </p:txBody>
      </p:sp>
      <p:sp>
        <p:nvSpPr>
          <p:cNvPr id="4" name="Slide Number Placeholder 3"/>
          <p:cNvSpPr>
            <a:spLocks noGrp="1"/>
          </p:cNvSpPr>
          <p:nvPr>
            <p:ph type="sldNum" sz="quarter" idx="10"/>
          </p:nvPr>
        </p:nvSpPr>
        <p:spPr/>
        <p:txBody>
          <a:bodyPr/>
          <a:lstStyle/>
          <a:p>
            <a:fld id="{F934E4FC-737F-4226-AA84-C6DAA9C1F4CF}" type="slidenum">
              <a:rPr lang="en-US" smtClean="0"/>
              <a:t>15</a:t>
            </a:fld>
            <a:endParaRPr lang="en-US"/>
          </a:p>
        </p:txBody>
      </p:sp>
    </p:spTree>
    <p:extLst>
      <p:ext uri="{BB962C8B-B14F-4D97-AF65-F5344CB8AC3E}">
        <p14:creationId xmlns:p14="http://schemas.microsoft.com/office/powerpoint/2010/main" val="3582960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disadvantages or limitations to note as well. Our goal with this procedure is to not split hairs, and we know this process is definitely not a research-grade university analysis, but we’re instead shooting for a practical way to use CRFs to see how our program is doing. As mentioned before, we’re sometimes combining CRFs with different crash types or severities into one overall CRF, so there is some error there. </a:t>
            </a:r>
          </a:p>
          <a:p>
            <a:endParaRPr lang="en-US" dirty="0"/>
          </a:p>
          <a:p>
            <a:r>
              <a:rPr lang="en-US" dirty="0"/>
              <a:t>The basis of length is needed to resolve individual countermeasures into a project-level CRF, but that can be subjective when we’re estimating these. Some of the ADT estimates that we use on our projects are also sources of error, and that does come into play with our exposure calculations for the weighted average. But again, we’re just looking to get a relative measure of the project’s exposure effect, so lower to higher ADTs will help smooth that error out. </a:t>
            </a:r>
          </a:p>
          <a:p>
            <a:endParaRPr lang="en-US" dirty="0"/>
          </a:p>
          <a:p>
            <a:r>
              <a:rPr lang="en-US" dirty="0"/>
              <a:t>Other challenges that some of you likely face are that some important countermeasures, like refreshing pavement markings or replacing with more durable markings, have a shorter life and require maintenance, something this isn’t taking into account. It can be a challenge to determine how much credit to give for safety features like pavement markings, especially if the road already had some degree of pavement markings before the project. </a:t>
            </a:r>
          </a:p>
          <a:p>
            <a:endParaRPr lang="en-US" dirty="0"/>
          </a:p>
          <a:p>
            <a:r>
              <a:rPr lang="en-US" dirty="0"/>
              <a:t>Finally, we try for consistency in our approach to calculating the project CRFs, but there will be some differences from safety engineer to safety engineer when determining the project crash reduction factors. </a:t>
            </a:r>
          </a:p>
        </p:txBody>
      </p:sp>
      <p:sp>
        <p:nvSpPr>
          <p:cNvPr id="4" name="Slide Number Placeholder 3"/>
          <p:cNvSpPr>
            <a:spLocks noGrp="1"/>
          </p:cNvSpPr>
          <p:nvPr>
            <p:ph type="sldNum" sz="quarter" idx="10"/>
          </p:nvPr>
        </p:nvSpPr>
        <p:spPr/>
        <p:txBody>
          <a:bodyPr/>
          <a:lstStyle/>
          <a:p>
            <a:fld id="{F934E4FC-737F-4226-AA84-C6DAA9C1F4CF}" type="slidenum">
              <a:rPr lang="en-US" smtClean="0"/>
              <a:t>16</a:t>
            </a:fld>
            <a:endParaRPr lang="en-US"/>
          </a:p>
        </p:txBody>
      </p:sp>
    </p:spTree>
    <p:extLst>
      <p:ext uri="{BB962C8B-B14F-4D97-AF65-F5344CB8AC3E}">
        <p14:creationId xmlns:p14="http://schemas.microsoft.com/office/powerpoint/2010/main" val="3545124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lastly, I’d like to actually turn it around and ask the audience for feedback on this approach for calculating an agency-wide, weighted-average crash reduction factor. Does anyone out there do something similar to understand how your agency’s projects are improving safety? And if so, how do you do it and are there any best practices out there? </a:t>
            </a:r>
          </a:p>
        </p:txBody>
      </p:sp>
      <p:sp>
        <p:nvSpPr>
          <p:cNvPr id="4" name="Slide Number Placeholder 3"/>
          <p:cNvSpPr>
            <a:spLocks noGrp="1"/>
          </p:cNvSpPr>
          <p:nvPr>
            <p:ph type="sldNum" sz="quarter" idx="10"/>
          </p:nvPr>
        </p:nvSpPr>
        <p:spPr/>
        <p:txBody>
          <a:bodyPr/>
          <a:lstStyle/>
          <a:p>
            <a:fld id="{F934E4FC-737F-4226-AA84-C6DAA9C1F4CF}" type="slidenum">
              <a:rPr lang="en-US" smtClean="0"/>
              <a:t>17</a:t>
            </a:fld>
            <a:endParaRPr lang="en-US"/>
          </a:p>
        </p:txBody>
      </p:sp>
    </p:spTree>
    <p:extLst>
      <p:ext uri="{BB962C8B-B14F-4D97-AF65-F5344CB8AC3E}">
        <p14:creationId xmlns:p14="http://schemas.microsoft.com/office/powerpoint/2010/main" val="945113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34"/>
              </a:spcBef>
              <a:spcAft>
                <a:spcPts val="634"/>
              </a:spcAft>
            </a:pPr>
            <a:r>
              <a:rPr lang="en-US" sz="1100" b="0" dirty="0"/>
              <a:t>Overall, using CRFs is one way our safety team at Federal Lands Highway is working towards FHWA’s goal to reduce </a:t>
            </a:r>
            <a:r>
              <a:rPr kumimoji="0" lang="en-US" sz="1100" b="0" i="0" u="none" strike="noStrike" kern="1200" cap="none" spc="0" normalizeH="0" baseline="0" noProof="0" dirty="0">
                <a:ln>
                  <a:noFill/>
                </a:ln>
                <a:solidFill>
                  <a:prstClr val="black">
                    <a:lumMod val="65000"/>
                    <a:lumOff val="35000"/>
                  </a:prstClr>
                </a:solidFill>
                <a:effectLst/>
                <a:uLnTx/>
                <a:uFillTx/>
                <a:latin typeface="Helvetica Neue" charset="0"/>
                <a:ea typeface="Helvetica Neue" charset="0"/>
                <a:cs typeface="Helvetica Neue" charset="0"/>
              </a:rPr>
              <a:t>transportation-related fatalities and serious injuries across the transportation system.</a:t>
            </a:r>
            <a:endParaRPr lang="en-US" sz="1100" b="0" dirty="0"/>
          </a:p>
          <a:p>
            <a:endParaRPr lang="en-US" sz="1100" dirty="0"/>
          </a:p>
          <a:p>
            <a:endParaRPr lang="en-US" b="1" dirty="0"/>
          </a:p>
          <a:p>
            <a:pPr marL="184659" indent="-184659">
              <a:buFont typeface="Arial" panose="020B0604020202020204" pitchFamily="34" charset="0"/>
              <a:buChar char="•"/>
            </a:pPr>
            <a:endParaRPr lang="en-US" dirty="0"/>
          </a:p>
          <a:p>
            <a:endParaRPr lang="en-US" b="1" dirty="0"/>
          </a:p>
          <a:p>
            <a:endParaRPr lang="en-US" dirty="0"/>
          </a:p>
          <a:p>
            <a:endParaRPr lang="en-US" b="1" dirty="0"/>
          </a:p>
          <a:p>
            <a:endParaRPr lang="en-US" dirty="0"/>
          </a:p>
        </p:txBody>
      </p:sp>
      <p:sp>
        <p:nvSpPr>
          <p:cNvPr id="4" name="Slide Number Placeholder 3"/>
          <p:cNvSpPr>
            <a:spLocks noGrp="1"/>
          </p:cNvSpPr>
          <p:nvPr>
            <p:ph type="sldNum" sz="quarter" idx="10"/>
          </p:nvPr>
        </p:nvSpPr>
        <p:spPr/>
        <p:txBody>
          <a:bodyPr/>
          <a:lstStyle/>
          <a:p>
            <a:pPr defTabSz="966529">
              <a:defRPr/>
            </a:pPr>
            <a:fld id="{0B494840-119F-C543-AD5C-70A6FC0CB7A0}" type="slidenum">
              <a:rPr lang="en-US">
                <a:solidFill>
                  <a:prstClr val="black"/>
                </a:solidFill>
                <a:latin typeface="Calibri"/>
              </a:rPr>
              <a:pPr defTabSz="966529">
                <a:defRPr/>
              </a:pPr>
              <a:t>18</a:t>
            </a:fld>
            <a:endParaRPr lang="en-US" dirty="0">
              <a:solidFill>
                <a:prstClr val="black"/>
              </a:solidFill>
              <a:latin typeface="Calibri"/>
            </a:endParaRPr>
          </a:p>
        </p:txBody>
      </p:sp>
    </p:spTree>
    <p:extLst>
      <p:ext uri="{BB962C8B-B14F-4D97-AF65-F5344CB8AC3E}">
        <p14:creationId xmlns:p14="http://schemas.microsoft.com/office/powerpoint/2010/main" val="2927777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happy to take any questions at the end and welcome feedback on our approach to using CRFs. </a:t>
            </a:r>
          </a:p>
        </p:txBody>
      </p:sp>
      <p:sp>
        <p:nvSpPr>
          <p:cNvPr id="4" name="Slide Number Placeholder 3"/>
          <p:cNvSpPr>
            <a:spLocks noGrp="1"/>
          </p:cNvSpPr>
          <p:nvPr>
            <p:ph type="sldNum" sz="quarter" idx="10"/>
          </p:nvPr>
        </p:nvSpPr>
        <p:spPr/>
        <p:txBody>
          <a:bodyPr/>
          <a:lstStyle/>
          <a:p>
            <a:pPr defTabSz="966529">
              <a:defRPr/>
            </a:pPr>
            <a:fld id="{0B494840-119F-C543-AD5C-70A6FC0CB7A0}" type="slidenum">
              <a:rPr lang="en-US">
                <a:solidFill>
                  <a:prstClr val="black"/>
                </a:solidFill>
                <a:latin typeface="Calibri"/>
              </a:rPr>
              <a:pPr defTabSz="966529">
                <a:defRPr/>
              </a:pPr>
              <a:t>19</a:t>
            </a:fld>
            <a:endParaRPr lang="en-US" dirty="0">
              <a:solidFill>
                <a:prstClr val="black"/>
              </a:solidFill>
              <a:latin typeface="Calibri"/>
            </a:endParaRPr>
          </a:p>
        </p:txBody>
      </p:sp>
    </p:spTree>
    <p:extLst>
      <p:ext uri="{BB962C8B-B14F-4D97-AF65-F5344CB8AC3E}">
        <p14:creationId xmlns:p14="http://schemas.microsoft.com/office/powerpoint/2010/main" val="59420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my presentation today. I’ll start with a brief introduction of our agency. Then I’ll describe how we’re using crash reduction factors for project development, as well as our agency’s business measures. Finally, I’ll request some feedback of you all to see how we can improve our process. </a:t>
            </a:r>
          </a:p>
        </p:txBody>
      </p:sp>
      <p:sp>
        <p:nvSpPr>
          <p:cNvPr id="4" name="Slide Number Placeholder 3"/>
          <p:cNvSpPr>
            <a:spLocks noGrp="1"/>
          </p:cNvSpPr>
          <p:nvPr>
            <p:ph type="sldNum" sz="quarter" idx="10"/>
          </p:nvPr>
        </p:nvSpPr>
        <p:spPr/>
        <p:txBody>
          <a:bodyPr/>
          <a:lstStyle/>
          <a:p>
            <a:fld id="{F934E4FC-737F-4226-AA84-C6DAA9C1F4CF}" type="slidenum">
              <a:rPr lang="en-US" smtClean="0"/>
              <a:t>2</a:t>
            </a:fld>
            <a:endParaRPr lang="en-US"/>
          </a:p>
        </p:txBody>
      </p:sp>
    </p:spTree>
    <p:extLst>
      <p:ext uri="{BB962C8B-B14F-4D97-AF65-F5344CB8AC3E}">
        <p14:creationId xmlns:p14="http://schemas.microsoft.com/office/powerpoint/2010/main" val="995426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first like to describe who we are here at Federal Lands Highway as there may be many of you who have never heard of us. </a:t>
            </a:r>
          </a:p>
          <a:p>
            <a:endParaRPr lang="en-US" dirty="0"/>
          </a:p>
          <a:p>
            <a:r>
              <a:rPr lang="en-US" dirty="0"/>
              <a:t>Read mission</a:t>
            </a:r>
          </a:p>
        </p:txBody>
      </p:sp>
      <p:sp>
        <p:nvSpPr>
          <p:cNvPr id="4" name="Slide Number Placeholder 3"/>
          <p:cNvSpPr>
            <a:spLocks noGrp="1"/>
          </p:cNvSpPr>
          <p:nvPr>
            <p:ph type="sldNum" sz="quarter" idx="10"/>
          </p:nvPr>
        </p:nvSpPr>
        <p:spPr/>
        <p:txBody>
          <a:bodyPr/>
          <a:lstStyle/>
          <a:p>
            <a:fld id="{F934E4FC-737F-4226-AA84-C6DAA9C1F4CF}" type="slidenum">
              <a:rPr lang="en-US" smtClean="0"/>
              <a:t>3</a:t>
            </a:fld>
            <a:endParaRPr lang="en-US"/>
          </a:p>
        </p:txBody>
      </p:sp>
    </p:spTree>
    <p:extLst>
      <p:ext uri="{BB962C8B-B14F-4D97-AF65-F5344CB8AC3E}">
        <p14:creationId xmlns:p14="http://schemas.microsoft.com/office/powerpoint/2010/main" val="1591255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34B5E1D9-982C-49BA-A886-17F33BE575D8}"/>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25B28D81-5EC1-496A-88A4-6510779495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We are a division of the Federal Highway Administration. You’ve probably heard of or worked with the FHWA Division Offices that work with all the state DOTs out there. Our Federal Lands Highway Division functions very similar to many of the state DOTs out there, as we provide project planning, project development and construction administration of a wide variety of transportation projects for projects on federal lands as well as state, county, city and tribal roads. The main difference from us to all the state DOTs and local governments is that we do not own and maintain the highways and roads that we have projects on. </a:t>
            </a:r>
            <a:endParaRPr lang="en-US" altLang="en-US" dirty="0">
              <a:latin typeface="Times New Roman" panose="02020603050405020304" pitchFamily="18" charset="0"/>
            </a:endParaRPr>
          </a:p>
        </p:txBody>
      </p:sp>
      <p:sp>
        <p:nvSpPr>
          <p:cNvPr id="10244" name="Slide Number Placeholder 3">
            <a:extLst>
              <a:ext uri="{FF2B5EF4-FFF2-40B4-BE49-F238E27FC236}">
                <a16:creationId xmlns:a16="http://schemas.microsoft.com/office/drawing/2014/main" id="{71991D4E-7B05-4F44-B083-CE989700C4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5650" indent="-290513">
              <a:spcBef>
                <a:spcPct val="30000"/>
              </a:spcBef>
              <a:defRPr sz="1200">
                <a:solidFill>
                  <a:schemeClr val="tx1"/>
                </a:solidFill>
                <a:latin typeface="Times New Roman" panose="02020603050405020304" pitchFamily="18" charset="0"/>
              </a:defRPr>
            </a:lvl2pPr>
            <a:lvl3pPr marL="1163638" indent="-231775">
              <a:spcBef>
                <a:spcPct val="30000"/>
              </a:spcBef>
              <a:defRPr sz="1200">
                <a:solidFill>
                  <a:schemeClr val="tx1"/>
                </a:solidFill>
                <a:latin typeface="Times New Roman" panose="02020603050405020304" pitchFamily="18" charset="0"/>
              </a:defRPr>
            </a:lvl3pPr>
            <a:lvl4pPr marL="1630363" indent="-231775">
              <a:spcBef>
                <a:spcPct val="30000"/>
              </a:spcBef>
              <a:defRPr sz="1200">
                <a:solidFill>
                  <a:schemeClr val="tx1"/>
                </a:solidFill>
                <a:latin typeface="Times New Roman" panose="02020603050405020304" pitchFamily="18" charset="0"/>
              </a:defRPr>
            </a:lvl4pPr>
            <a:lvl5pPr marL="2095500" indent="-231775">
              <a:spcBef>
                <a:spcPct val="30000"/>
              </a:spcBef>
              <a:defRPr sz="1200">
                <a:solidFill>
                  <a:schemeClr val="tx1"/>
                </a:solidFill>
                <a:latin typeface="Times New Roman" panose="02020603050405020304" pitchFamily="18" charset="0"/>
              </a:defRPr>
            </a:lvl5pPr>
            <a:lvl6pPr marL="2552700"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0D7FFC-EFC9-40F0-A3F4-03DAFAA6EF8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50478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34B5E1D9-982C-49BA-A886-17F33BE575D8}"/>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25B28D81-5EC1-496A-88A4-6510779495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And this is the map of the regions each of our three Divisions covers. I am in the Vancouver, Washington office and we have offices in Lakewood, Colorado, Sterling, Virginia and Washington, D.C. Our projects are located throughout the country, so we have field staff dispersed throughout these regions as well. </a:t>
            </a:r>
            <a:endParaRPr lang="en-US" altLang="en-US" dirty="0">
              <a:latin typeface="Times New Roman" panose="02020603050405020304" pitchFamily="18" charset="0"/>
            </a:endParaRPr>
          </a:p>
        </p:txBody>
      </p:sp>
      <p:sp>
        <p:nvSpPr>
          <p:cNvPr id="10244" name="Slide Number Placeholder 3">
            <a:extLst>
              <a:ext uri="{FF2B5EF4-FFF2-40B4-BE49-F238E27FC236}">
                <a16:creationId xmlns:a16="http://schemas.microsoft.com/office/drawing/2014/main" id="{71991D4E-7B05-4F44-B083-CE989700C4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5650" indent="-290513">
              <a:spcBef>
                <a:spcPct val="30000"/>
              </a:spcBef>
              <a:defRPr sz="1200">
                <a:solidFill>
                  <a:schemeClr val="tx1"/>
                </a:solidFill>
                <a:latin typeface="Times New Roman" panose="02020603050405020304" pitchFamily="18" charset="0"/>
              </a:defRPr>
            </a:lvl2pPr>
            <a:lvl3pPr marL="1163638" indent="-231775">
              <a:spcBef>
                <a:spcPct val="30000"/>
              </a:spcBef>
              <a:defRPr sz="1200">
                <a:solidFill>
                  <a:schemeClr val="tx1"/>
                </a:solidFill>
                <a:latin typeface="Times New Roman" panose="02020603050405020304" pitchFamily="18" charset="0"/>
              </a:defRPr>
            </a:lvl3pPr>
            <a:lvl4pPr marL="1630363" indent="-231775">
              <a:spcBef>
                <a:spcPct val="30000"/>
              </a:spcBef>
              <a:defRPr sz="1200">
                <a:solidFill>
                  <a:schemeClr val="tx1"/>
                </a:solidFill>
                <a:latin typeface="Times New Roman" panose="02020603050405020304" pitchFamily="18" charset="0"/>
              </a:defRPr>
            </a:lvl4pPr>
            <a:lvl5pPr marL="2095500" indent="-231775">
              <a:spcBef>
                <a:spcPct val="30000"/>
              </a:spcBef>
              <a:defRPr sz="1200">
                <a:solidFill>
                  <a:schemeClr val="tx1"/>
                </a:solidFill>
                <a:latin typeface="Times New Roman" panose="02020603050405020304" pitchFamily="18" charset="0"/>
              </a:defRPr>
            </a:lvl5pPr>
            <a:lvl6pPr marL="2552700"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0D7FFC-EFC9-40F0-A3F4-03DAFAA6EF8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13959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9121BA53-97F1-47FE-8E26-8496C5FCF40F}"/>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D4F8278E-55BA-4B55-93EC-86F493AC9B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So where and who we work with. </a:t>
            </a:r>
          </a:p>
          <a:p>
            <a:endParaRPr lang="en-US" altLang="en-US" dirty="0">
              <a:latin typeface="Times New Roman" panose="02020603050405020304" pitchFamily="18" charset="0"/>
            </a:endParaRPr>
          </a:p>
          <a:p>
            <a:r>
              <a:rPr lang="en-US" altLang="en-US" dirty="0">
                <a:latin typeface="Times New Roman" panose="02020603050405020304" pitchFamily="18" charset="0"/>
              </a:rPr>
              <a:t>The programs our agency administers give us a wide variety of project partners, as you can see there. The historic core of our program has been with our federal partners at the National Park Service, the Forest Service and others such as the Bureau of Land Management and Fish and Wildlife Service. In recent years, we’ve taken on more projects with fellow state DOTs and local agencies through the Federal Lands Access Program. </a:t>
            </a:r>
          </a:p>
          <a:p>
            <a:endParaRPr lang="en-US" altLang="en-US" dirty="0">
              <a:latin typeface="Times New Roman" panose="02020603050405020304" pitchFamily="18" charset="0"/>
            </a:endParaRPr>
          </a:p>
          <a:p>
            <a:r>
              <a:rPr lang="en-US" altLang="en-US" dirty="0">
                <a:latin typeface="Times New Roman" panose="02020603050405020304" pitchFamily="18" charset="0"/>
              </a:rPr>
              <a:t>We have a lot of similar challenges when it comes to improving safety as many of you face, with questions of how to improve safety for some very low to low ADT roads, to very mountainous, rugged and hazardous terrain, and lots of competing interests for transportation funding. We also have very context-sensitive challenges in some locations where the aesthetics and preservation of the nature of the land is very important. </a:t>
            </a:r>
          </a:p>
        </p:txBody>
      </p:sp>
      <p:sp>
        <p:nvSpPr>
          <p:cNvPr id="16388" name="Slide Number Placeholder 3">
            <a:extLst>
              <a:ext uri="{FF2B5EF4-FFF2-40B4-BE49-F238E27FC236}">
                <a16:creationId xmlns:a16="http://schemas.microsoft.com/office/drawing/2014/main" id="{A1BE6FEE-4BCF-4093-95D0-3B4F5ECE1A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5650" indent="-290513">
              <a:spcBef>
                <a:spcPct val="30000"/>
              </a:spcBef>
              <a:defRPr sz="1200">
                <a:solidFill>
                  <a:schemeClr val="tx1"/>
                </a:solidFill>
                <a:latin typeface="Times New Roman" panose="02020603050405020304" pitchFamily="18" charset="0"/>
              </a:defRPr>
            </a:lvl2pPr>
            <a:lvl3pPr marL="1163638" indent="-231775">
              <a:spcBef>
                <a:spcPct val="30000"/>
              </a:spcBef>
              <a:defRPr sz="1200">
                <a:solidFill>
                  <a:schemeClr val="tx1"/>
                </a:solidFill>
                <a:latin typeface="Times New Roman" panose="02020603050405020304" pitchFamily="18" charset="0"/>
              </a:defRPr>
            </a:lvl3pPr>
            <a:lvl4pPr marL="1630363" indent="-231775">
              <a:spcBef>
                <a:spcPct val="30000"/>
              </a:spcBef>
              <a:defRPr sz="1200">
                <a:solidFill>
                  <a:schemeClr val="tx1"/>
                </a:solidFill>
                <a:latin typeface="Times New Roman" panose="02020603050405020304" pitchFamily="18" charset="0"/>
              </a:defRPr>
            </a:lvl4pPr>
            <a:lvl5pPr marL="2095500" indent="-231775">
              <a:spcBef>
                <a:spcPct val="30000"/>
              </a:spcBef>
              <a:defRPr sz="1200">
                <a:solidFill>
                  <a:schemeClr val="tx1"/>
                </a:solidFill>
                <a:latin typeface="Times New Roman" panose="02020603050405020304" pitchFamily="18" charset="0"/>
              </a:defRPr>
            </a:lvl5pPr>
            <a:lvl6pPr marL="2552700"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9900"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7100"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24300"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FB34C9-21CE-48FC-9C4F-E731D862C92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79898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moving on to how we are using crash reduction factors at Federal Lands. We’ll talk about the CRF spreadsheet we use, how we use it to calculate the preliminary and final CRFs, while promoting proven safety countermeasures to drive safety improvements. </a:t>
            </a:r>
          </a:p>
        </p:txBody>
      </p:sp>
      <p:sp>
        <p:nvSpPr>
          <p:cNvPr id="4" name="Slide Number Placeholder 3"/>
          <p:cNvSpPr>
            <a:spLocks noGrp="1"/>
          </p:cNvSpPr>
          <p:nvPr>
            <p:ph type="sldNum" sz="quarter" idx="10"/>
          </p:nvPr>
        </p:nvSpPr>
        <p:spPr/>
        <p:txBody>
          <a:bodyPr/>
          <a:lstStyle/>
          <a:p>
            <a:fld id="{F934E4FC-737F-4226-AA84-C6DAA9C1F4CF}" type="slidenum">
              <a:rPr lang="en-US" smtClean="0"/>
              <a:t>7</a:t>
            </a:fld>
            <a:endParaRPr lang="en-US"/>
          </a:p>
        </p:txBody>
      </p:sp>
    </p:spTree>
    <p:extLst>
      <p:ext uri="{BB962C8B-B14F-4D97-AF65-F5344CB8AC3E}">
        <p14:creationId xmlns:p14="http://schemas.microsoft.com/office/powerpoint/2010/main" val="4096135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what some or many of the state DOTs out there use for their Highway Safety Improvement Program, we have a list of our most commonly used CRFs that we have included in our worksheet. The list is based primarily off the CMF Clearinghouse but also includes some other sources, such as the Desktop Reference and other sources like FHWA’s Every Day Counts literature. We’ve strived to be consistent on the types of crashes and severities of crashes that the CMFs apply to, with a goal to have the total project CRF apply to all crash types and all severities. As many of you know, there isn’t always the ideal CMF that you’re looking for as far as type and severity. So, it’s not perfect but as we’ll see it is serving a purpose for our agency. </a:t>
            </a:r>
          </a:p>
          <a:p>
            <a:endParaRPr lang="en-US" dirty="0"/>
          </a:p>
          <a:p>
            <a:r>
              <a:rPr lang="en-US" dirty="0"/>
              <a:t>We calculate an improvement CRF for each improvement type on the project, for example, installing advanced curve warning signs on a project. We apply a basis of length to calculate the amount of the CRF that will apply to the entire project, and the resulting improvement CRF is determined for the project. For this case, we’re estimating that the curve warning signs on this project will give a crash reduction of 2.3% overall for the project (POINT). Each applicable project safety feature is input into the worksheet, and the resulting Total CRF for the project is determined based on the top 3 most effective CRFs. (CLICK)   So for this example I’ve added in the safety edge for the length of the project, as well as (CLICK) an Improve Guardrail CRF for half of the project. The top 3 CMFs are used to calculate the resulting CMF, in this case I just have 3 entered, and our resulting total project CRF becomes 22.6%. </a:t>
            </a:r>
          </a:p>
          <a:p>
            <a:endParaRPr lang="en-US" dirty="0"/>
          </a:p>
          <a:p>
            <a:r>
              <a:rPr lang="en-US" dirty="0"/>
              <a:t>(anything to mention from Frank’s presentation on this?)</a:t>
            </a:r>
          </a:p>
        </p:txBody>
      </p:sp>
      <p:sp>
        <p:nvSpPr>
          <p:cNvPr id="4" name="Slide Number Placeholder 3"/>
          <p:cNvSpPr>
            <a:spLocks noGrp="1"/>
          </p:cNvSpPr>
          <p:nvPr>
            <p:ph type="sldNum" sz="quarter" idx="10"/>
          </p:nvPr>
        </p:nvSpPr>
        <p:spPr/>
        <p:txBody>
          <a:bodyPr/>
          <a:lstStyle/>
          <a:p>
            <a:fld id="{F934E4FC-737F-4226-AA84-C6DAA9C1F4CF}" type="slidenum">
              <a:rPr lang="en-US" smtClean="0"/>
              <a:t>8</a:t>
            </a:fld>
            <a:endParaRPr lang="en-US"/>
          </a:p>
        </p:txBody>
      </p:sp>
    </p:spTree>
    <p:extLst>
      <p:ext uri="{BB962C8B-B14F-4D97-AF65-F5344CB8AC3E}">
        <p14:creationId xmlns:p14="http://schemas.microsoft.com/office/powerpoint/2010/main" val="3054605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are we calculating the project CRFs? First, we want to calculate the project’s CRF as we develop the preliminary engineering milestone, typically a 30% plan set. Our safety engineers provide early recommendations for safety features to be included with our projects based on the project’s traffic, existing safety concerns, the proposed geometry and roadside design, and context of the roadway. Even if exact areas of barrier and say the use of warning signs are not fully developed by 30%, or it’s known that the alignment may shift some, the preliminary project CRF is estimated to help show the relative effect that the project will have on reducing crashes. </a:t>
            </a:r>
          </a:p>
          <a:p>
            <a:endParaRPr lang="en-US" dirty="0"/>
          </a:p>
          <a:p>
            <a:r>
              <a:rPr lang="en-US" dirty="0"/>
              <a:t>By calculating the project’s preliminary CRF and including with the 30% milestone review documents, our project team and our partners, such as the National Park Service, Fish &amp; Wildlife, state DOTs or counties, can have a productive conversation on how the project is helping reduce crashes, and identify further countermeasures or other ways to improve safety and operations on our projects. </a:t>
            </a:r>
          </a:p>
        </p:txBody>
      </p:sp>
      <p:sp>
        <p:nvSpPr>
          <p:cNvPr id="4" name="Slide Number Placeholder 3"/>
          <p:cNvSpPr>
            <a:spLocks noGrp="1"/>
          </p:cNvSpPr>
          <p:nvPr>
            <p:ph type="sldNum" sz="quarter" idx="10"/>
          </p:nvPr>
        </p:nvSpPr>
        <p:spPr/>
        <p:txBody>
          <a:bodyPr/>
          <a:lstStyle/>
          <a:p>
            <a:fld id="{F934E4FC-737F-4226-AA84-C6DAA9C1F4CF}" type="slidenum">
              <a:rPr lang="en-US" smtClean="0"/>
              <a:t>9</a:t>
            </a:fld>
            <a:endParaRPr lang="en-US"/>
          </a:p>
        </p:txBody>
      </p:sp>
    </p:spTree>
    <p:extLst>
      <p:ext uri="{BB962C8B-B14F-4D97-AF65-F5344CB8AC3E}">
        <p14:creationId xmlns:p14="http://schemas.microsoft.com/office/powerpoint/2010/main" val="749549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58737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2289176"/>
            <a:ext cx="8534400" cy="1216025"/>
          </a:xfrm>
        </p:spPr>
        <p:txBody>
          <a:bodyPr/>
          <a:lstStyle>
            <a:lvl1pPr marL="0" indent="0" algn="ctr">
              <a:buFontTx/>
              <a:buNone/>
              <a:defRPr/>
            </a:lvl1pPr>
          </a:lstStyle>
          <a:p>
            <a:r>
              <a:rPr lang="en-US"/>
              <a:t>Click to edit Master subtitle style</a:t>
            </a:r>
          </a:p>
        </p:txBody>
      </p:sp>
      <p:sp>
        <p:nvSpPr>
          <p:cNvPr id="4" name="Rectangle 6"/>
          <p:cNvSpPr>
            <a:spLocks noGrp="1" noChangeArrowheads="1"/>
          </p:cNvSpPr>
          <p:nvPr>
            <p:ph type="sldNum" sz="quarter" idx="10"/>
          </p:nvPr>
        </p:nvSpPr>
        <p:spPr/>
        <p:txBody>
          <a:bodyPr/>
          <a:lstStyle>
            <a:lvl1pPr>
              <a:defRPr/>
            </a:lvl1pPr>
          </a:lstStyle>
          <a:p>
            <a:fld id="{D339D2CD-4517-4582-8774-9842D293D787}" type="slidenum">
              <a:rPr lang="en-US" smtClean="0"/>
              <a:t>‹#›</a:t>
            </a:fld>
            <a:endParaRPr lang="en-US"/>
          </a:p>
        </p:txBody>
      </p:sp>
    </p:spTree>
    <p:extLst>
      <p:ext uri="{BB962C8B-B14F-4D97-AF65-F5344CB8AC3E}">
        <p14:creationId xmlns:p14="http://schemas.microsoft.com/office/powerpoint/2010/main" val="366311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D339D2CD-4517-4582-8774-9842D293D787}" type="slidenum">
              <a:rPr lang="en-US" smtClean="0"/>
              <a:t>‹#›</a:t>
            </a:fld>
            <a:endParaRPr lang="en-US"/>
          </a:p>
        </p:txBody>
      </p:sp>
    </p:spTree>
    <p:extLst>
      <p:ext uri="{BB962C8B-B14F-4D97-AF65-F5344CB8AC3E}">
        <p14:creationId xmlns:p14="http://schemas.microsoft.com/office/powerpoint/2010/main" val="960705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D339D2CD-4517-4582-8774-9842D293D787}" type="slidenum">
              <a:rPr lang="en-US" smtClean="0"/>
              <a:t>‹#›</a:t>
            </a:fld>
            <a:endParaRPr lang="en-US"/>
          </a:p>
        </p:txBody>
      </p:sp>
    </p:spTree>
    <p:extLst>
      <p:ext uri="{BB962C8B-B14F-4D97-AF65-F5344CB8AC3E}">
        <p14:creationId xmlns:p14="http://schemas.microsoft.com/office/powerpoint/2010/main" val="935980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a:extLst>
              <a:ext uri="{FF2B5EF4-FFF2-40B4-BE49-F238E27FC236}">
                <a16:creationId xmlns:a16="http://schemas.microsoft.com/office/drawing/2014/main" id="{1C3F1B94-C863-49E5-BD54-3D630A37BF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1908C81E-1DF6-4426-A7C1-09B92FA46A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D1F4CFED-57E2-4B2E-BF04-9AB620CED490}"/>
              </a:ext>
            </a:extLst>
          </p:cNvPr>
          <p:cNvSpPr>
            <a:spLocks noGrp="1" noChangeArrowheads="1"/>
          </p:cNvSpPr>
          <p:nvPr>
            <p:ph type="sldNum" sz="quarter" idx="12"/>
          </p:nvPr>
        </p:nvSpPr>
        <p:spPr>
          <a:ln/>
        </p:spPr>
        <p:txBody>
          <a:bodyPr/>
          <a:lstStyle>
            <a:lvl1pPr>
              <a:defRPr/>
            </a:lvl1pPr>
          </a:lstStyle>
          <a:p>
            <a:pPr>
              <a:defRPr/>
            </a:pPr>
            <a:fld id="{056E624D-C473-4399-97D2-69D519986193}" type="slidenum">
              <a:rPr lang="en-US" altLang="en-US"/>
              <a:pPr>
                <a:defRPr/>
              </a:pPr>
              <a:t>‹#›</a:t>
            </a:fld>
            <a:endParaRPr lang="en-US" altLang="en-US"/>
          </a:p>
        </p:txBody>
      </p:sp>
    </p:spTree>
    <p:extLst>
      <p:ext uri="{BB962C8B-B14F-4D97-AF65-F5344CB8AC3E}">
        <p14:creationId xmlns:p14="http://schemas.microsoft.com/office/powerpoint/2010/main" val="226884597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F286041A-BD3A-4904-B3C6-E4E24FB72F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444447A1-6701-484D-A785-9CB66C522D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B0BC48C8-8B76-4516-8FF9-B0FB31054653}"/>
              </a:ext>
            </a:extLst>
          </p:cNvPr>
          <p:cNvSpPr>
            <a:spLocks noGrp="1" noChangeArrowheads="1"/>
          </p:cNvSpPr>
          <p:nvPr>
            <p:ph type="sldNum" sz="quarter" idx="12"/>
          </p:nvPr>
        </p:nvSpPr>
        <p:spPr>
          <a:ln/>
        </p:spPr>
        <p:txBody>
          <a:bodyPr/>
          <a:lstStyle>
            <a:lvl1pPr>
              <a:defRPr/>
            </a:lvl1pPr>
          </a:lstStyle>
          <a:p>
            <a:pPr>
              <a:defRPr/>
            </a:pPr>
            <a:fld id="{3DA5FE51-6741-4563-B572-4FFAD84080FE}" type="slidenum">
              <a:rPr lang="en-US" altLang="en-US"/>
              <a:pPr>
                <a:defRPr/>
              </a:pPr>
              <a:t>‹#›</a:t>
            </a:fld>
            <a:endParaRPr lang="en-US" altLang="en-US"/>
          </a:p>
        </p:txBody>
      </p:sp>
    </p:spTree>
    <p:extLst>
      <p:ext uri="{BB962C8B-B14F-4D97-AF65-F5344CB8AC3E}">
        <p14:creationId xmlns:p14="http://schemas.microsoft.com/office/powerpoint/2010/main" val="11887613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7485CF17-B3C4-40DA-92AD-CE53B638D2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474B9A1B-CC80-4DA5-8AFA-12CCC19801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AC8521B-B8D4-4404-9F5D-EBBD6E35EC2A}"/>
              </a:ext>
            </a:extLst>
          </p:cNvPr>
          <p:cNvSpPr>
            <a:spLocks noGrp="1" noChangeArrowheads="1"/>
          </p:cNvSpPr>
          <p:nvPr>
            <p:ph type="sldNum" sz="quarter" idx="12"/>
          </p:nvPr>
        </p:nvSpPr>
        <p:spPr>
          <a:ln/>
        </p:spPr>
        <p:txBody>
          <a:bodyPr/>
          <a:lstStyle>
            <a:lvl1pPr>
              <a:defRPr/>
            </a:lvl1pPr>
          </a:lstStyle>
          <a:p>
            <a:pPr>
              <a:defRPr/>
            </a:pPr>
            <a:fld id="{D7E89449-9166-4EA1-AC31-E79217CA81D6}" type="slidenum">
              <a:rPr lang="en-US" altLang="en-US"/>
              <a:pPr>
                <a:defRPr/>
              </a:pPr>
              <a:t>‹#›</a:t>
            </a:fld>
            <a:endParaRPr lang="en-US" altLang="en-US"/>
          </a:p>
        </p:txBody>
      </p:sp>
    </p:spTree>
    <p:extLst>
      <p:ext uri="{BB962C8B-B14F-4D97-AF65-F5344CB8AC3E}">
        <p14:creationId xmlns:p14="http://schemas.microsoft.com/office/powerpoint/2010/main" val="195092740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EC55EA01-C3FA-4C06-B621-259F5268B5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173F98E-2BDF-42A4-916A-7CC3FA549B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4EA7F6B4-8698-48C7-9757-94FB85AC56B1}"/>
              </a:ext>
            </a:extLst>
          </p:cNvPr>
          <p:cNvSpPr>
            <a:spLocks noGrp="1" noChangeArrowheads="1"/>
          </p:cNvSpPr>
          <p:nvPr>
            <p:ph type="sldNum" sz="quarter" idx="12"/>
          </p:nvPr>
        </p:nvSpPr>
        <p:spPr>
          <a:ln/>
        </p:spPr>
        <p:txBody>
          <a:bodyPr/>
          <a:lstStyle>
            <a:lvl1pPr>
              <a:defRPr/>
            </a:lvl1pPr>
          </a:lstStyle>
          <a:p>
            <a:pPr>
              <a:defRPr/>
            </a:pPr>
            <a:fld id="{584B18FE-A916-4D39-BD87-CB666E0DF1BC}" type="slidenum">
              <a:rPr lang="en-US" altLang="en-US"/>
              <a:pPr>
                <a:defRPr/>
              </a:pPr>
              <a:t>‹#›</a:t>
            </a:fld>
            <a:endParaRPr lang="en-US" altLang="en-US"/>
          </a:p>
        </p:txBody>
      </p:sp>
    </p:spTree>
    <p:extLst>
      <p:ext uri="{BB962C8B-B14F-4D97-AF65-F5344CB8AC3E}">
        <p14:creationId xmlns:p14="http://schemas.microsoft.com/office/powerpoint/2010/main" val="320721073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984AC67-5519-46E0-9AB2-22B05297FE3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ADB1BE25-2FD0-424F-BC59-864DFE3A7C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8">
            <a:extLst>
              <a:ext uri="{FF2B5EF4-FFF2-40B4-BE49-F238E27FC236}">
                <a16:creationId xmlns:a16="http://schemas.microsoft.com/office/drawing/2014/main" id="{4DCC3AF5-0CE9-4749-AE5F-320587CF012D}"/>
              </a:ext>
            </a:extLst>
          </p:cNvPr>
          <p:cNvSpPr>
            <a:spLocks noGrp="1" noChangeArrowheads="1"/>
          </p:cNvSpPr>
          <p:nvPr>
            <p:ph type="sldNum" sz="quarter" idx="12"/>
          </p:nvPr>
        </p:nvSpPr>
        <p:spPr>
          <a:ln/>
        </p:spPr>
        <p:txBody>
          <a:bodyPr/>
          <a:lstStyle>
            <a:lvl1pPr>
              <a:defRPr/>
            </a:lvl1pPr>
          </a:lstStyle>
          <a:p>
            <a:pPr>
              <a:defRPr/>
            </a:pPr>
            <a:fld id="{8D928E9E-9A69-49BE-9952-A0FCFC68B922}" type="slidenum">
              <a:rPr lang="en-US" altLang="en-US"/>
              <a:pPr>
                <a:defRPr/>
              </a:pPr>
              <a:t>‹#›</a:t>
            </a:fld>
            <a:endParaRPr lang="en-US" altLang="en-US"/>
          </a:p>
        </p:txBody>
      </p:sp>
    </p:spTree>
    <p:extLst>
      <p:ext uri="{BB962C8B-B14F-4D97-AF65-F5344CB8AC3E}">
        <p14:creationId xmlns:p14="http://schemas.microsoft.com/office/powerpoint/2010/main" val="19801420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2465FBA5-50EE-499C-82FB-CCC4991E7F9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9D11851E-0311-4F64-BF86-B0C07E15A0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F9344350-F6F2-49A4-8203-CBBC9D8C0D32}"/>
              </a:ext>
            </a:extLst>
          </p:cNvPr>
          <p:cNvSpPr>
            <a:spLocks noGrp="1" noChangeArrowheads="1"/>
          </p:cNvSpPr>
          <p:nvPr>
            <p:ph type="sldNum" sz="quarter" idx="12"/>
          </p:nvPr>
        </p:nvSpPr>
        <p:spPr>
          <a:ln/>
        </p:spPr>
        <p:txBody>
          <a:bodyPr/>
          <a:lstStyle>
            <a:lvl1pPr>
              <a:defRPr/>
            </a:lvl1pPr>
          </a:lstStyle>
          <a:p>
            <a:pPr>
              <a:defRPr/>
            </a:pPr>
            <a:fld id="{249A57B4-62D5-47B9-9B60-C139377C1386}" type="slidenum">
              <a:rPr lang="en-US" altLang="en-US"/>
              <a:pPr>
                <a:defRPr/>
              </a:pPr>
              <a:t>‹#›</a:t>
            </a:fld>
            <a:endParaRPr lang="en-US" altLang="en-US"/>
          </a:p>
        </p:txBody>
      </p:sp>
    </p:spTree>
    <p:extLst>
      <p:ext uri="{BB962C8B-B14F-4D97-AF65-F5344CB8AC3E}">
        <p14:creationId xmlns:p14="http://schemas.microsoft.com/office/powerpoint/2010/main" val="253214014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E79D1692-D124-481A-B866-65A1DB959DA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7">
            <a:extLst>
              <a:ext uri="{FF2B5EF4-FFF2-40B4-BE49-F238E27FC236}">
                <a16:creationId xmlns:a16="http://schemas.microsoft.com/office/drawing/2014/main" id="{9C839370-8AAC-4345-A200-BC2B2ACB79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759725C4-59D5-444B-93CA-1EB80EF87D77}"/>
              </a:ext>
            </a:extLst>
          </p:cNvPr>
          <p:cNvSpPr>
            <a:spLocks noGrp="1" noChangeArrowheads="1"/>
          </p:cNvSpPr>
          <p:nvPr>
            <p:ph type="sldNum" sz="quarter" idx="12"/>
          </p:nvPr>
        </p:nvSpPr>
        <p:spPr>
          <a:ln/>
        </p:spPr>
        <p:txBody>
          <a:bodyPr/>
          <a:lstStyle>
            <a:lvl1pPr>
              <a:defRPr/>
            </a:lvl1pPr>
          </a:lstStyle>
          <a:p>
            <a:pPr>
              <a:defRPr/>
            </a:pPr>
            <a:fld id="{B5A5F390-0CEB-47AA-BE76-8C84A973782C}" type="slidenum">
              <a:rPr lang="en-US" altLang="en-US"/>
              <a:pPr>
                <a:defRPr/>
              </a:pPr>
              <a:t>‹#›</a:t>
            </a:fld>
            <a:endParaRPr lang="en-US" altLang="en-US"/>
          </a:p>
        </p:txBody>
      </p:sp>
    </p:spTree>
    <p:extLst>
      <p:ext uri="{BB962C8B-B14F-4D97-AF65-F5344CB8AC3E}">
        <p14:creationId xmlns:p14="http://schemas.microsoft.com/office/powerpoint/2010/main" val="38732040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CAEB92E5-9C1E-4F01-816F-9893E80386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D64A5D3-671B-4A7C-854C-06FD2D0296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E0D6CF38-A3C3-485F-9E8B-EFDD49C430DF}"/>
              </a:ext>
            </a:extLst>
          </p:cNvPr>
          <p:cNvSpPr>
            <a:spLocks noGrp="1" noChangeArrowheads="1"/>
          </p:cNvSpPr>
          <p:nvPr>
            <p:ph type="sldNum" sz="quarter" idx="12"/>
          </p:nvPr>
        </p:nvSpPr>
        <p:spPr>
          <a:ln/>
        </p:spPr>
        <p:txBody>
          <a:bodyPr/>
          <a:lstStyle>
            <a:lvl1pPr>
              <a:defRPr/>
            </a:lvl1pPr>
          </a:lstStyle>
          <a:p>
            <a:pPr>
              <a:defRPr/>
            </a:pPr>
            <a:fld id="{86F85174-E6B5-4A57-AEA9-EBECF7829300}" type="slidenum">
              <a:rPr lang="en-US" altLang="en-US"/>
              <a:pPr>
                <a:defRPr/>
              </a:pPr>
              <a:t>‹#›</a:t>
            </a:fld>
            <a:endParaRPr lang="en-US" altLang="en-US"/>
          </a:p>
        </p:txBody>
      </p:sp>
    </p:spTree>
    <p:extLst>
      <p:ext uri="{BB962C8B-B14F-4D97-AF65-F5344CB8AC3E}">
        <p14:creationId xmlns:p14="http://schemas.microsoft.com/office/powerpoint/2010/main" val="206711533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D339D2CD-4517-4582-8774-9842D293D787}" type="slidenum">
              <a:rPr lang="en-US" smtClean="0"/>
              <a:t>‹#›</a:t>
            </a:fld>
            <a:endParaRPr lang="en-US"/>
          </a:p>
        </p:txBody>
      </p:sp>
    </p:spTree>
    <p:extLst>
      <p:ext uri="{BB962C8B-B14F-4D97-AF65-F5344CB8AC3E}">
        <p14:creationId xmlns:p14="http://schemas.microsoft.com/office/powerpoint/2010/main" val="2404506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A7A22D64-FC90-48A6-8CC2-822014380B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FE4BB7A4-29A3-4915-B9A5-3621ACAD0C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324AF869-938B-48E2-BBAD-141FC9997577}"/>
              </a:ext>
            </a:extLst>
          </p:cNvPr>
          <p:cNvSpPr>
            <a:spLocks noGrp="1" noChangeArrowheads="1"/>
          </p:cNvSpPr>
          <p:nvPr>
            <p:ph type="sldNum" sz="quarter" idx="12"/>
          </p:nvPr>
        </p:nvSpPr>
        <p:spPr>
          <a:ln/>
        </p:spPr>
        <p:txBody>
          <a:bodyPr/>
          <a:lstStyle>
            <a:lvl1pPr>
              <a:defRPr/>
            </a:lvl1pPr>
          </a:lstStyle>
          <a:p>
            <a:pPr>
              <a:defRPr/>
            </a:pPr>
            <a:fld id="{75F1829F-4BFD-4BBF-A922-CA1966A85D19}" type="slidenum">
              <a:rPr lang="en-US" altLang="en-US"/>
              <a:pPr>
                <a:defRPr/>
              </a:pPr>
              <a:t>‹#›</a:t>
            </a:fld>
            <a:endParaRPr lang="en-US" altLang="en-US"/>
          </a:p>
        </p:txBody>
      </p:sp>
    </p:spTree>
    <p:extLst>
      <p:ext uri="{BB962C8B-B14F-4D97-AF65-F5344CB8AC3E}">
        <p14:creationId xmlns:p14="http://schemas.microsoft.com/office/powerpoint/2010/main" val="343081700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CADED882-EEE1-400B-8E2F-B606FE150A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4C6A662B-60E8-488A-A455-28B4DD43FF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A6080F0A-7D0A-44E7-9341-AC53D02B082D}"/>
              </a:ext>
            </a:extLst>
          </p:cNvPr>
          <p:cNvSpPr>
            <a:spLocks noGrp="1" noChangeArrowheads="1"/>
          </p:cNvSpPr>
          <p:nvPr>
            <p:ph type="sldNum" sz="quarter" idx="12"/>
          </p:nvPr>
        </p:nvSpPr>
        <p:spPr>
          <a:ln/>
        </p:spPr>
        <p:txBody>
          <a:bodyPr/>
          <a:lstStyle>
            <a:lvl1pPr>
              <a:defRPr/>
            </a:lvl1pPr>
          </a:lstStyle>
          <a:p>
            <a:pPr>
              <a:defRPr/>
            </a:pPr>
            <a:fld id="{5AF708A8-7FC3-479D-BA34-46D2E98786C0}" type="slidenum">
              <a:rPr lang="en-US" altLang="en-US"/>
              <a:pPr>
                <a:defRPr/>
              </a:pPr>
              <a:t>‹#›</a:t>
            </a:fld>
            <a:endParaRPr lang="en-US" altLang="en-US"/>
          </a:p>
        </p:txBody>
      </p:sp>
    </p:spTree>
    <p:extLst>
      <p:ext uri="{BB962C8B-B14F-4D97-AF65-F5344CB8AC3E}">
        <p14:creationId xmlns:p14="http://schemas.microsoft.com/office/powerpoint/2010/main" val="50707742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562C501E-7212-4C93-A052-D76F19EAC9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78C7878E-593F-4277-904A-C8162C4FEB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5F2F9A07-613B-456E-9E04-6526D3F1C229}"/>
              </a:ext>
            </a:extLst>
          </p:cNvPr>
          <p:cNvSpPr>
            <a:spLocks noGrp="1" noChangeArrowheads="1"/>
          </p:cNvSpPr>
          <p:nvPr>
            <p:ph type="sldNum" sz="quarter" idx="12"/>
          </p:nvPr>
        </p:nvSpPr>
        <p:spPr>
          <a:ln/>
        </p:spPr>
        <p:txBody>
          <a:bodyPr/>
          <a:lstStyle>
            <a:lvl1pPr>
              <a:defRPr/>
            </a:lvl1pPr>
          </a:lstStyle>
          <a:p>
            <a:pPr>
              <a:defRPr/>
            </a:pPr>
            <a:fld id="{6CB66A4B-DFB4-4B57-BC4F-1DC5F3D556A8}" type="slidenum">
              <a:rPr lang="en-US" altLang="en-US"/>
              <a:pPr>
                <a:defRPr/>
              </a:pPr>
              <a:t>‹#›</a:t>
            </a:fld>
            <a:endParaRPr lang="en-US" altLang="en-US"/>
          </a:p>
        </p:txBody>
      </p:sp>
    </p:spTree>
    <p:extLst>
      <p:ext uri="{BB962C8B-B14F-4D97-AF65-F5344CB8AC3E}">
        <p14:creationId xmlns:p14="http://schemas.microsoft.com/office/powerpoint/2010/main" val="36817738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6"/>
          <p:cNvSpPr>
            <a:spLocks noGrp="1" noChangeArrowheads="1"/>
          </p:cNvSpPr>
          <p:nvPr>
            <p:ph type="sldNum" sz="quarter" idx="10"/>
          </p:nvPr>
        </p:nvSpPr>
        <p:spPr>
          <a:ln/>
        </p:spPr>
        <p:txBody>
          <a:bodyPr/>
          <a:lstStyle>
            <a:lvl1pPr>
              <a:defRPr/>
            </a:lvl1pPr>
          </a:lstStyle>
          <a:p>
            <a:fld id="{D339D2CD-4517-4582-8774-9842D293D787}" type="slidenum">
              <a:rPr lang="en-US" smtClean="0"/>
              <a:t>‹#›</a:t>
            </a:fld>
            <a:endParaRPr lang="en-US"/>
          </a:p>
        </p:txBody>
      </p:sp>
    </p:spTree>
    <p:extLst>
      <p:ext uri="{BB962C8B-B14F-4D97-AF65-F5344CB8AC3E}">
        <p14:creationId xmlns:p14="http://schemas.microsoft.com/office/powerpoint/2010/main" val="2186441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fld id="{D339D2CD-4517-4582-8774-9842D293D787}" type="slidenum">
              <a:rPr lang="en-US" smtClean="0"/>
              <a:t>‹#›</a:t>
            </a:fld>
            <a:endParaRPr lang="en-US"/>
          </a:p>
        </p:txBody>
      </p:sp>
    </p:spTree>
    <p:extLst>
      <p:ext uri="{BB962C8B-B14F-4D97-AF65-F5344CB8AC3E}">
        <p14:creationId xmlns:p14="http://schemas.microsoft.com/office/powerpoint/2010/main" val="3528375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fld id="{D339D2CD-4517-4582-8774-9842D293D787}" type="slidenum">
              <a:rPr lang="en-US" smtClean="0"/>
              <a:t>‹#›</a:t>
            </a:fld>
            <a:endParaRPr lang="en-US"/>
          </a:p>
        </p:txBody>
      </p:sp>
    </p:spTree>
    <p:extLst>
      <p:ext uri="{BB962C8B-B14F-4D97-AF65-F5344CB8AC3E}">
        <p14:creationId xmlns:p14="http://schemas.microsoft.com/office/powerpoint/2010/main" val="333772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D339D2CD-4517-4582-8774-9842D293D787}" type="slidenum">
              <a:rPr lang="en-US" smtClean="0"/>
              <a:t>‹#›</a:t>
            </a:fld>
            <a:endParaRPr lang="en-US"/>
          </a:p>
        </p:txBody>
      </p:sp>
    </p:spTree>
    <p:extLst>
      <p:ext uri="{BB962C8B-B14F-4D97-AF65-F5344CB8AC3E}">
        <p14:creationId xmlns:p14="http://schemas.microsoft.com/office/powerpoint/2010/main" val="359200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D339D2CD-4517-4582-8774-9842D293D787}" type="slidenum">
              <a:rPr lang="en-US" smtClean="0"/>
              <a:t>‹#›</a:t>
            </a:fld>
            <a:endParaRPr lang="en-US"/>
          </a:p>
        </p:txBody>
      </p:sp>
    </p:spTree>
    <p:extLst>
      <p:ext uri="{BB962C8B-B14F-4D97-AF65-F5344CB8AC3E}">
        <p14:creationId xmlns:p14="http://schemas.microsoft.com/office/powerpoint/2010/main" val="4205037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6"/>
          <p:cNvSpPr>
            <a:spLocks noGrp="1" noChangeArrowheads="1"/>
          </p:cNvSpPr>
          <p:nvPr>
            <p:ph type="sldNum" sz="quarter" idx="10"/>
          </p:nvPr>
        </p:nvSpPr>
        <p:spPr>
          <a:ln/>
        </p:spPr>
        <p:txBody>
          <a:bodyPr/>
          <a:lstStyle>
            <a:lvl1pPr>
              <a:defRPr/>
            </a:lvl1pPr>
          </a:lstStyle>
          <a:p>
            <a:fld id="{D339D2CD-4517-4582-8774-9842D293D787}" type="slidenum">
              <a:rPr lang="en-US" smtClean="0"/>
              <a:t>‹#›</a:t>
            </a:fld>
            <a:endParaRPr lang="en-US"/>
          </a:p>
        </p:txBody>
      </p:sp>
    </p:spTree>
    <p:extLst>
      <p:ext uri="{BB962C8B-B14F-4D97-AF65-F5344CB8AC3E}">
        <p14:creationId xmlns:p14="http://schemas.microsoft.com/office/powerpoint/2010/main" val="476728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6"/>
          <p:cNvSpPr>
            <a:spLocks noGrp="1" noChangeArrowheads="1"/>
          </p:cNvSpPr>
          <p:nvPr>
            <p:ph type="sldNum" sz="quarter" idx="10"/>
          </p:nvPr>
        </p:nvSpPr>
        <p:spPr>
          <a:ln/>
        </p:spPr>
        <p:txBody>
          <a:bodyPr/>
          <a:lstStyle>
            <a:lvl1pPr>
              <a:defRPr/>
            </a:lvl1pPr>
          </a:lstStyle>
          <a:p>
            <a:fld id="{D339D2CD-4517-4582-8774-9842D293D787}" type="slidenum">
              <a:rPr lang="en-US" smtClean="0"/>
              <a:t>‹#›</a:t>
            </a:fld>
            <a:endParaRPr lang="en-US"/>
          </a:p>
        </p:txBody>
      </p:sp>
    </p:spTree>
    <p:extLst>
      <p:ext uri="{BB962C8B-B14F-4D97-AF65-F5344CB8AC3E}">
        <p14:creationId xmlns:p14="http://schemas.microsoft.com/office/powerpoint/2010/main" val="240012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fld id="{D339D2CD-4517-4582-8774-9842D293D787}" type="slidenum">
              <a:rPr lang="en-US" smtClean="0"/>
              <a:t>‹#›</a:t>
            </a:fld>
            <a:endParaRPr lang="en-US"/>
          </a:p>
        </p:txBody>
      </p:sp>
    </p:spTree>
    <p:extLst>
      <p:ext uri="{BB962C8B-B14F-4D97-AF65-F5344CB8AC3E}">
        <p14:creationId xmlns:p14="http://schemas.microsoft.com/office/powerpoint/2010/main" val="3727423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grpSp>
        <p:nvGrpSpPr>
          <p:cNvPr id="1026" name="Group 15">
            <a:extLst>
              <a:ext uri="{FF2B5EF4-FFF2-40B4-BE49-F238E27FC236}">
                <a16:creationId xmlns:a16="http://schemas.microsoft.com/office/drawing/2014/main" id="{DEF1636A-BDBE-4408-8B5B-220C26CC5785}"/>
              </a:ext>
            </a:extLst>
          </p:cNvPr>
          <p:cNvGrpSpPr>
            <a:grpSpLocks/>
          </p:cNvGrpSpPr>
          <p:nvPr userDrawn="1"/>
        </p:nvGrpSpPr>
        <p:grpSpPr bwMode="auto">
          <a:xfrm>
            <a:off x="0" y="1"/>
            <a:ext cx="12192000" cy="6715125"/>
            <a:chOff x="0" y="0"/>
            <a:chExt cx="5760" cy="4230"/>
          </a:xfrm>
        </p:grpSpPr>
        <p:pic>
          <p:nvPicPr>
            <p:cNvPr id="1032" name="Picture 16" descr="flh_logo_black_medium2">
              <a:extLst>
                <a:ext uri="{FF2B5EF4-FFF2-40B4-BE49-F238E27FC236}">
                  <a16:creationId xmlns:a16="http://schemas.microsoft.com/office/drawing/2014/main" id="{2CCD5E08-015E-4E32-8951-1D714B08083F}"/>
                </a:ext>
              </a:extLst>
            </p:cNvPr>
            <p:cNvPicPr>
              <a:picLocks noChangeAspect="1" noChangeArrowheads="1"/>
            </p:cNvPicPr>
            <p:nvPr userDrawn="1"/>
          </p:nvPicPr>
          <p:blipFill>
            <a:blip r:embed="rId13">
              <a:lum bright="-30000" contrast="-80000"/>
              <a:extLst>
                <a:ext uri="{28A0092B-C50C-407E-A947-70E740481C1C}">
                  <a14:useLocalDpi xmlns:a14="http://schemas.microsoft.com/office/drawing/2010/main" val="0"/>
                </a:ext>
              </a:extLst>
            </a:blip>
            <a:srcRect/>
            <a:stretch>
              <a:fillRect/>
            </a:stretch>
          </p:blipFill>
          <p:spPr bwMode="auto">
            <a:xfrm>
              <a:off x="0" y="0"/>
              <a:ext cx="5760" cy="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17">
              <a:extLst>
                <a:ext uri="{FF2B5EF4-FFF2-40B4-BE49-F238E27FC236}">
                  <a16:creationId xmlns:a16="http://schemas.microsoft.com/office/drawing/2014/main" id="{79C90A92-3E97-48E5-A78A-148906E94692}"/>
                </a:ext>
              </a:extLst>
            </p:cNvPr>
            <p:cNvGrpSpPr>
              <a:grpSpLocks/>
            </p:cNvGrpSpPr>
            <p:nvPr userDrawn="1"/>
          </p:nvGrpSpPr>
          <p:grpSpPr bwMode="auto">
            <a:xfrm>
              <a:off x="240" y="3582"/>
              <a:ext cx="5232" cy="648"/>
              <a:chOff x="240" y="3582"/>
              <a:chExt cx="5232" cy="648"/>
            </a:xfrm>
          </p:grpSpPr>
          <p:pic>
            <p:nvPicPr>
              <p:cNvPr id="1034" name="Picture 18" descr="dot_transparent_blue">
                <a:extLst>
                  <a:ext uri="{FF2B5EF4-FFF2-40B4-BE49-F238E27FC236}">
                    <a16:creationId xmlns:a16="http://schemas.microsoft.com/office/drawing/2014/main" id="{E6E791C6-1FBF-404E-8B63-473263E54254}"/>
                  </a:ext>
                </a:extLst>
              </p:cNvPr>
              <p:cNvPicPr>
                <a:picLocks noChangeAspect="1" noChangeArrowheads="1"/>
              </p:cNvPicPr>
              <p:nvPr userDrawn="1"/>
            </p:nvPicPr>
            <p:blipFill>
              <a:blip r:embed="rId14" cstate="print">
                <a:lum bright="-10000" contrast="-70000"/>
                <a:extLst>
                  <a:ext uri="{28A0092B-C50C-407E-A947-70E740481C1C}">
                    <a14:useLocalDpi xmlns:a14="http://schemas.microsoft.com/office/drawing/2010/main" val="0"/>
                  </a:ext>
                </a:extLst>
              </a:blip>
              <a:srcRect/>
              <a:stretch>
                <a:fillRect/>
              </a:stretch>
            </p:blipFill>
            <p:spPr bwMode="auto">
              <a:xfrm>
                <a:off x="240" y="3582"/>
                <a:ext cx="672"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5" name="Text Box 19">
                <a:extLst>
                  <a:ext uri="{FF2B5EF4-FFF2-40B4-BE49-F238E27FC236}">
                    <a16:creationId xmlns:a16="http://schemas.microsoft.com/office/drawing/2014/main" id="{8ACDE48A-3FAF-47F5-92AB-19D0E5BA3D51}"/>
                  </a:ext>
                </a:extLst>
              </p:cNvPr>
              <p:cNvSpPr txBox="1">
                <a:spLocks noChangeArrowheads="1"/>
              </p:cNvSpPr>
              <p:nvPr userDrawn="1"/>
            </p:nvSpPr>
            <p:spPr bwMode="auto">
              <a:xfrm>
                <a:off x="1008" y="3600"/>
                <a:ext cx="4464" cy="596"/>
              </a:xfrm>
              <a:prstGeom prst="rect">
                <a:avLst/>
              </a:prstGeom>
              <a:noFill/>
              <a:ln w="44450">
                <a:noFill/>
                <a:miter lim="800000"/>
                <a:headEnd/>
                <a:tailEnd/>
              </a:ln>
              <a:effectLst/>
            </p:spPr>
            <p:txBody>
              <a:bodyPr>
                <a:spAutoFit/>
              </a:bodyPr>
              <a:lstStyle/>
              <a:p>
                <a:pPr algn="ctr" eaLnBrk="1" hangingPunct="1">
                  <a:spcBef>
                    <a:spcPct val="50000"/>
                  </a:spcBef>
                  <a:defRPr/>
                </a:pPr>
                <a:r>
                  <a:rPr lang="en-US" sz="3200" dirty="0">
                    <a:solidFill>
                      <a:srgbClr val="393939"/>
                    </a:solidFill>
                    <a:effectDag name="">
                      <a:cont type="tree" name="">
                        <a:effect ref="fillLine"/>
                        <a:outerShdw dist="38100" dir="13500000" algn="br">
                          <a:srgbClr val="555555"/>
                        </a:outerShdw>
                      </a:cont>
                      <a:cont type="tree" name="">
                        <a:effect ref="fillLine"/>
                        <a:outerShdw dist="38100" dir="2700000" algn="tl">
                          <a:srgbClr val="222222"/>
                        </a:outerShdw>
                      </a:cont>
                      <a:effect ref="fillLine"/>
                    </a:effectDag>
                    <a:latin typeface="Berlin Sans FB" pitchFamily="34" charset="0"/>
                  </a:rPr>
                  <a:t>Western Federal Lands Highway Division</a:t>
                </a:r>
              </a:p>
              <a:p>
                <a:pPr algn="ctr" eaLnBrk="1" hangingPunct="1">
                  <a:spcBef>
                    <a:spcPct val="50000"/>
                  </a:spcBef>
                  <a:defRPr/>
                </a:pPr>
                <a:r>
                  <a:rPr lang="en-US" sz="1600" b="1" dirty="0">
                    <a:solidFill>
                      <a:srgbClr val="393939"/>
                    </a:solidFill>
                    <a:effectDag name="">
                      <a:cont type="tree" name="">
                        <a:effect ref="fillLine"/>
                        <a:outerShdw dist="38100" dir="13500000" algn="br">
                          <a:srgbClr val="555555"/>
                        </a:outerShdw>
                      </a:cont>
                      <a:cont type="tree" name="">
                        <a:effect ref="fillLine"/>
                        <a:outerShdw dist="38100" dir="2700000" algn="tl">
                          <a:srgbClr val="222222"/>
                        </a:outerShdw>
                      </a:cont>
                      <a:effect ref="fillLine"/>
                    </a:effectDag>
                    <a:latin typeface="Berlin Sans FB" pitchFamily="34" charset="0"/>
                  </a:rPr>
                  <a:t>U.S. Department of Transportation ~ Federal Highway Administration</a:t>
                </a:r>
              </a:p>
            </p:txBody>
          </p:sp>
        </p:grpSp>
      </p:grpSp>
      <p:sp>
        <p:nvSpPr>
          <p:cNvPr id="4101" name="Rectangle 5">
            <a:extLst>
              <a:ext uri="{FF2B5EF4-FFF2-40B4-BE49-F238E27FC236}">
                <a16:creationId xmlns:a16="http://schemas.microsoft.com/office/drawing/2014/main" id="{A5A7F08A-6AA6-4BCB-9E5F-6170978D6229}"/>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102" name="Rectangle 6">
            <a:extLst>
              <a:ext uri="{FF2B5EF4-FFF2-40B4-BE49-F238E27FC236}">
                <a16:creationId xmlns:a16="http://schemas.microsoft.com/office/drawing/2014/main" id="{7A35EB21-5255-44F6-B69E-D6DE6C3CF51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latin typeface="Times New Roman" charset="0"/>
              </a:defRPr>
            </a:lvl1pPr>
          </a:lstStyle>
          <a:p>
            <a:pPr>
              <a:defRPr/>
            </a:pPr>
            <a:endParaRPr lang="en-US"/>
          </a:p>
        </p:txBody>
      </p:sp>
      <p:sp>
        <p:nvSpPr>
          <p:cNvPr id="4103" name="Rectangle 7">
            <a:extLst>
              <a:ext uri="{FF2B5EF4-FFF2-40B4-BE49-F238E27FC236}">
                <a16:creationId xmlns:a16="http://schemas.microsoft.com/office/drawing/2014/main" id="{B97AB684-BC15-4086-8214-CDB10F893E8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charset="0"/>
              </a:defRPr>
            </a:lvl1pPr>
          </a:lstStyle>
          <a:p>
            <a:pPr>
              <a:defRPr/>
            </a:pPr>
            <a:endParaRPr lang="en-US"/>
          </a:p>
        </p:txBody>
      </p:sp>
      <p:sp>
        <p:nvSpPr>
          <p:cNvPr id="4104" name="Rectangle 8">
            <a:extLst>
              <a:ext uri="{FF2B5EF4-FFF2-40B4-BE49-F238E27FC236}">
                <a16:creationId xmlns:a16="http://schemas.microsoft.com/office/drawing/2014/main" id="{E1685DE6-3E59-45CD-9644-D345BA0BA8CA}"/>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vl1pPr>
          </a:lstStyle>
          <a:p>
            <a:pPr>
              <a:defRPr/>
            </a:pPr>
            <a:fld id="{62BF413C-5CE2-4C5C-A3DB-0DDFF4577F16}" type="slidenum">
              <a:rPr lang="en-US" altLang="en-US"/>
              <a:pPr>
                <a:defRPr/>
              </a:pPr>
              <a:t>‹#›</a:t>
            </a:fld>
            <a:endParaRPr lang="en-US" altLang="en-US"/>
          </a:p>
        </p:txBody>
      </p:sp>
      <p:sp>
        <p:nvSpPr>
          <p:cNvPr id="4105" name="Rectangle 9">
            <a:extLst>
              <a:ext uri="{FF2B5EF4-FFF2-40B4-BE49-F238E27FC236}">
                <a16:creationId xmlns:a16="http://schemas.microsoft.com/office/drawing/2014/main" id="{701B3DDA-DB70-4E1D-B0E1-F23CC180CF68}"/>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111064"/>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800">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800">
          <a:solidFill>
            <a:schemeClr val="tx1"/>
          </a:solidFill>
          <a:effectLst>
            <a:outerShdw blurRad="38100" dist="38100" dir="2700000" algn="tl">
              <a:srgbClr val="000000"/>
            </a:outerShdw>
          </a:effectLst>
          <a:latin typeface="Berlin Sans FB" pitchFamily="34" charset="0"/>
        </a:defRPr>
      </a:lvl2pPr>
      <a:lvl3pPr algn="ctr" rtl="0" eaLnBrk="0" fontAlgn="base" hangingPunct="0">
        <a:spcBef>
          <a:spcPct val="0"/>
        </a:spcBef>
        <a:spcAft>
          <a:spcPct val="0"/>
        </a:spcAft>
        <a:defRPr sz="4800">
          <a:solidFill>
            <a:schemeClr val="tx1"/>
          </a:solidFill>
          <a:effectLst>
            <a:outerShdw blurRad="38100" dist="38100" dir="2700000" algn="tl">
              <a:srgbClr val="000000"/>
            </a:outerShdw>
          </a:effectLst>
          <a:latin typeface="Berlin Sans FB" pitchFamily="34" charset="0"/>
        </a:defRPr>
      </a:lvl3pPr>
      <a:lvl4pPr algn="ctr" rtl="0" eaLnBrk="0" fontAlgn="base" hangingPunct="0">
        <a:spcBef>
          <a:spcPct val="0"/>
        </a:spcBef>
        <a:spcAft>
          <a:spcPct val="0"/>
        </a:spcAft>
        <a:defRPr sz="4800">
          <a:solidFill>
            <a:schemeClr val="tx1"/>
          </a:solidFill>
          <a:effectLst>
            <a:outerShdw blurRad="38100" dist="38100" dir="2700000" algn="tl">
              <a:srgbClr val="000000"/>
            </a:outerShdw>
          </a:effectLst>
          <a:latin typeface="Berlin Sans FB" pitchFamily="34" charset="0"/>
        </a:defRPr>
      </a:lvl4pPr>
      <a:lvl5pPr algn="ctr" rtl="0" eaLnBrk="0" fontAlgn="base" hangingPunct="0">
        <a:spcBef>
          <a:spcPct val="0"/>
        </a:spcBef>
        <a:spcAft>
          <a:spcPct val="0"/>
        </a:spcAft>
        <a:defRPr sz="4800">
          <a:solidFill>
            <a:schemeClr val="tx1"/>
          </a:solidFill>
          <a:effectLst>
            <a:outerShdw blurRad="38100" dist="38100" dir="2700000" algn="tl">
              <a:srgbClr val="000000"/>
            </a:outerShdw>
          </a:effectLst>
          <a:latin typeface="Berlin Sans FB" pitchFamily="34" charset="0"/>
        </a:defRPr>
      </a:lvl5pPr>
      <a:lvl6pPr marL="457200" algn="ctr" rtl="0" fontAlgn="base">
        <a:spcBef>
          <a:spcPct val="0"/>
        </a:spcBef>
        <a:spcAft>
          <a:spcPct val="0"/>
        </a:spcAft>
        <a:defRPr sz="4800">
          <a:solidFill>
            <a:schemeClr val="tx1"/>
          </a:solidFill>
          <a:effectLst>
            <a:outerShdw blurRad="38100" dist="38100" dir="2700000" algn="tl">
              <a:srgbClr val="000000"/>
            </a:outerShdw>
          </a:effectLst>
          <a:latin typeface="Berlin Sans FB" pitchFamily="34" charset="0"/>
        </a:defRPr>
      </a:lvl6pPr>
      <a:lvl7pPr marL="914400" algn="ctr" rtl="0" fontAlgn="base">
        <a:spcBef>
          <a:spcPct val="0"/>
        </a:spcBef>
        <a:spcAft>
          <a:spcPct val="0"/>
        </a:spcAft>
        <a:defRPr sz="4800">
          <a:solidFill>
            <a:schemeClr val="tx1"/>
          </a:solidFill>
          <a:effectLst>
            <a:outerShdw blurRad="38100" dist="38100" dir="2700000" algn="tl">
              <a:srgbClr val="000000"/>
            </a:outerShdw>
          </a:effectLst>
          <a:latin typeface="Berlin Sans FB" pitchFamily="34" charset="0"/>
        </a:defRPr>
      </a:lvl7pPr>
      <a:lvl8pPr marL="1371600" algn="ctr" rtl="0" fontAlgn="base">
        <a:spcBef>
          <a:spcPct val="0"/>
        </a:spcBef>
        <a:spcAft>
          <a:spcPct val="0"/>
        </a:spcAft>
        <a:defRPr sz="4800">
          <a:solidFill>
            <a:schemeClr val="tx1"/>
          </a:solidFill>
          <a:effectLst>
            <a:outerShdw blurRad="38100" dist="38100" dir="2700000" algn="tl">
              <a:srgbClr val="000000"/>
            </a:outerShdw>
          </a:effectLst>
          <a:latin typeface="Berlin Sans FB" pitchFamily="34" charset="0"/>
        </a:defRPr>
      </a:lvl8pPr>
      <a:lvl9pPr marL="1828800" algn="ctr" rtl="0" fontAlgn="base">
        <a:spcBef>
          <a:spcPct val="0"/>
        </a:spcBef>
        <a:spcAft>
          <a:spcPct val="0"/>
        </a:spcAft>
        <a:defRPr sz="4800">
          <a:solidFill>
            <a:schemeClr val="tx1"/>
          </a:solidFill>
          <a:effectLst>
            <a:outerShdw blurRad="38100" dist="38100" dir="2700000" algn="tl">
              <a:srgbClr val="000000"/>
            </a:outerShdw>
          </a:effectLst>
          <a:latin typeface="Berlin Sans FB"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rgbClr val="FFCC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rgbClr val="FFCC00"/>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rgbClr val="FFCC00"/>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rgbClr val="FFCC00"/>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accent1"/>
        </a:buClr>
        <a:buChar char="•"/>
        <a:defRPr sz="2000">
          <a:solidFill>
            <a:srgbClr val="FFCC00"/>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accent1"/>
        </a:buClr>
        <a:buChar char="•"/>
        <a:defRPr sz="2000">
          <a:solidFill>
            <a:srgbClr val="FFCC00"/>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accent1"/>
        </a:buClr>
        <a:buChar char="•"/>
        <a:defRPr sz="2000">
          <a:solidFill>
            <a:srgbClr val="FFCC00"/>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accent1"/>
        </a:buClr>
        <a:buChar char="•"/>
        <a:defRPr sz="2000">
          <a:solidFill>
            <a:srgbClr val="FFCC00"/>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accent1"/>
        </a:buClr>
        <a:buChar char="•"/>
        <a:defRPr sz="2000">
          <a:solidFill>
            <a:srgbClr val="FFCC00"/>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Matthew.Hinshaw@dot.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fhwa.dot.gov/innovation/everydaycounts/edc_5/roadway_departures.cf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www.usajobs.gov/Search?a=TD04"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Using CRFs at Federal Lands Highway</a:t>
            </a:r>
          </a:p>
        </p:txBody>
      </p:sp>
      <p:sp>
        <p:nvSpPr>
          <p:cNvPr id="3" name="Subtitle 2"/>
          <p:cNvSpPr>
            <a:spLocks noGrp="1"/>
          </p:cNvSpPr>
          <p:nvPr>
            <p:ph type="subTitle" idx="1"/>
          </p:nvPr>
        </p:nvSpPr>
        <p:spPr>
          <a:xfrm>
            <a:off x="1828800" y="2057401"/>
            <a:ext cx="8534400" cy="1216025"/>
          </a:xfrm>
        </p:spPr>
        <p:txBody>
          <a:bodyPr/>
          <a:lstStyle/>
          <a:p>
            <a:r>
              <a:rPr lang="en-US" dirty="0"/>
              <a:t>Matt Hinshaw</a:t>
            </a:r>
          </a:p>
          <a:p>
            <a:r>
              <a:rPr lang="en-US" sz="2400" dirty="0"/>
              <a:t>Highway Safety Engineer</a:t>
            </a:r>
          </a:p>
          <a:p>
            <a:r>
              <a:rPr lang="en-US" sz="2400" dirty="0"/>
              <a:t>Western Federal Lands Highway Division</a:t>
            </a:r>
          </a:p>
        </p:txBody>
      </p:sp>
    </p:spTree>
    <p:extLst>
      <p:ext uri="{BB962C8B-B14F-4D97-AF65-F5344CB8AC3E}">
        <p14:creationId xmlns:p14="http://schemas.microsoft.com/office/powerpoint/2010/main" val="129786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Project CRFs</a:t>
            </a:r>
          </a:p>
        </p:txBody>
      </p:sp>
      <p:sp>
        <p:nvSpPr>
          <p:cNvPr id="3" name="Content Placeholder 2"/>
          <p:cNvSpPr>
            <a:spLocks noGrp="1"/>
          </p:cNvSpPr>
          <p:nvPr>
            <p:ph idx="1"/>
          </p:nvPr>
        </p:nvSpPr>
        <p:spPr/>
        <p:txBody>
          <a:bodyPr/>
          <a:lstStyle/>
          <a:p>
            <a:r>
              <a:rPr lang="en-US" dirty="0"/>
              <a:t>FLH safety engineers determine the project’s final CRF when plans are completed</a:t>
            </a:r>
          </a:p>
          <a:p>
            <a:pPr lvl="1"/>
            <a:r>
              <a:rPr lang="en-US" dirty="0"/>
              <a:t>Measure the final expected crash reduction</a:t>
            </a:r>
          </a:p>
          <a:p>
            <a:pPr lvl="1"/>
            <a:r>
              <a:rPr lang="en-US" dirty="0"/>
              <a:t>Use each project’s final CRF to determine an overall Division CRF </a:t>
            </a:r>
          </a:p>
          <a:p>
            <a:pPr lvl="1"/>
            <a:r>
              <a:rPr lang="en-US" dirty="0"/>
              <a:t>Report as a business measure for FLH</a:t>
            </a:r>
          </a:p>
        </p:txBody>
      </p:sp>
    </p:spTree>
    <p:extLst>
      <p:ext uri="{BB962C8B-B14F-4D97-AF65-F5344CB8AC3E}">
        <p14:creationId xmlns:p14="http://schemas.microsoft.com/office/powerpoint/2010/main" val="3364013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Division-Wide CRF</a:t>
            </a:r>
          </a:p>
        </p:txBody>
      </p:sp>
      <p:sp>
        <p:nvSpPr>
          <p:cNvPr id="3" name="Content Placeholder 2"/>
          <p:cNvSpPr>
            <a:spLocks noGrp="1"/>
          </p:cNvSpPr>
          <p:nvPr>
            <p:ph idx="1"/>
          </p:nvPr>
        </p:nvSpPr>
        <p:spPr/>
        <p:txBody>
          <a:bodyPr/>
          <a:lstStyle/>
          <a:p>
            <a:r>
              <a:rPr lang="en-US" dirty="0"/>
              <a:t>Each project’s CRF is weighted to combine into one Division-wide CRF, based on:</a:t>
            </a:r>
          </a:p>
          <a:p>
            <a:pPr lvl="1"/>
            <a:r>
              <a:rPr lang="en-US" dirty="0"/>
              <a:t>Project ADT</a:t>
            </a:r>
          </a:p>
          <a:p>
            <a:pPr lvl="1"/>
            <a:r>
              <a:rPr lang="en-US" dirty="0"/>
              <a:t>Project Length</a:t>
            </a:r>
          </a:p>
          <a:p>
            <a:pPr lvl="1"/>
            <a:r>
              <a:rPr lang="en-US" dirty="0"/>
              <a:t>Project CRF</a:t>
            </a:r>
          </a:p>
          <a:p>
            <a:r>
              <a:rPr lang="en-US" dirty="0"/>
              <a:t>Similar to calculating a crash rate</a:t>
            </a:r>
          </a:p>
        </p:txBody>
      </p:sp>
    </p:spTree>
    <p:extLst>
      <p:ext uri="{BB962C8B-B14F-4D97-AF65-F5344CB8AC3E}">
        <p14:creationId xmlns:p14="http://schemas.microsoft.com/office/powerpoint/2010/main" val="2145875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Division-Wide CRF</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Each project calculates:</a:t>
                </a:r>
              </a:p>
              <a:p>
                <a:pPr lvl="1"/>
                <a:r>
                  <a:rPr lang="en-US" dirty="0"/>
                  <a:t>Vehicles-Miles (ADT x 365 x Project Length)</a:t>
                </a:r>
              </a:p>
              <a:p>
                <a:pPr lvl="1"/>
                <a:r>
                  <a:rPr lang="en-US" dirty="0"/>
                  <a:t>CRF-Vehicle-Miles (CRF x Vehicles-Miles)</a:t>
                </a:r>
              </a:p>
              <a:p>
                <a:pPr lvl="1"/>
                <a:endParaRPr lang="en-US" dirty="0"/>
              </a:p>
              <a:p>
                <a:pPr lvl="1"/>
                <a:r>
                  <a:rPr lang="en-US" dirty="0"/>
                  <a:t>Total Weighted CRF = </a:t>
                </a:r>
                <a14:m>
                  <m:oMath xmlns:m="http://schemas.openxmlformats.org/officeDocument/2006/math">
                    <m:f>
                      <m:fPr>
                        <m:ctrlPr>
                          <a:rPr lang="en-US" i="1" smtClean="0"/>
                        </m:ctrlPr>
                      </m:fPr>
                      <m:num>
                        <m:r>
                          <a:rPr lang="en-US" b="0" i="1" smtClean="0"/>
                          <m:t>𝑆𝑢𝑚</m:t>
                        </m:r>
                        <m:r>
                          <a:rPr lang="en-US" b="0" i="1" smtClean="0"/>
                          <m:t> (</m:t>
                        </m:r>
                        <m:r>
                          <a:rPr lang="en-US" b="0" i="1" smtClean="0">
                            <a:latin typeface="+mj-lt"/>
                          </a:rPr>
                          <m:t>𝐶𝑅𝐹</m:t>
                        </m:r>
                        <m:r>
                          <a:rPr lang="en-US" b="0" i="1" smtClean="0">
                            <a:latin typeface="+mj-lt"/>
                          </a:rPr>
                          <m:t>−</m:t>
                        </m:r>
                        <m:r>
                          <a:rPr lang="en-US" b="0" i="1" smtClean="0">
                            <a:latin typeface="+mj-lt"/>
                          </a:rPr>
                          <m:t>𝑉𝑒</m:t>
                        </m:r>
                        <m:r>
                          <a:rPr lang="en-US" b="0" i="1" smtClean="0"/>
                          <m:t>h𝑖𝑐𝑙𝑒</m:t>
                        </m:r>
                        <m:r>
                          <a:rPr lang="en-US" b="0" i="1" smtClean="0"/>
                          <m:t>−</m:t>
                        </m:r>
                        <m:r>
                          <a:rPr lang="en-US" b="0" i="1" smtClean="0"/>
                          <m:t>𝑀𝑖𝑙𝑒𝑠</m:t>
                        </m:r>
                        <m:r>
                          <a:rPr lang="en-US" b="0" i="1" smtClean="0"/>
                          <m:t>)</m:t>
                        </m:r>
                      </m:num>
                      <m:den>
                        <m:r>
                          <a:rPr lang="en-US" b="0" i="1" smtClean="0"/>
                          <m:t>𝑆𝑢𝑚</m:t>
                        </m:r>
                        <m:r>
                          <a:rPr lang="en-US" b="0" i="1" smtClean="0"/>
                          <m:t> (</m:t>
                        </m:r>
                        <m:r>
                          <a:rPr lang="en-US" b="0" i="1" smtClean="0"/>
                          <m:t>𝑉𝑒h𝑖𝑐𝑙𝑒</m:t>
                        </m:r>
                        <m:r>
                          <a:rPr lang="en-US" b="0" i="1" smtClean="0"/>
                          <m:t>−</m:t>
                        </m:r>
                        <m:r>
                          <a:rPr lang="en-US" b="0" i="1" smtClean="0"/>
                          <m:t>𝑀𝑖𝑙𝑒𝑠</m:t>
                        </m:r>
                        <m:r>
                          <a:rPr lang="en-US" b="0" i="1" smtClean="0"/>
                          <m:t>)</m:t>
                        </m:r>
                      </m:den>
                    </m:f>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278" t="-1752"/>
                </a:stretch>
              </a:blipFill>
            </p:spPr>
            <p:txBody>
              <a:bodyPr/>
              <a:lstStyle/>
              <a:p>
                <a:r>
                  <a:rPr lang="en-US">
                    <a:noFill/>
                  </a:rPr>
                  <a:t> </a:t>
                </a:r>
              </a:p>
            </p:txBody>
          </p:sp>
        </mc:Fallback>
      </mc:AlternateContent>
    </p:spTree>
    <p:extLst>
      <p:ext uri="{BB962C8B-B14F-4D97-AF65-F5344CB8AC3E}">
        <p14:creationId xmlns:p14="http://schemas.microsoft.com/office/powerpoint/2010/main" val="2024384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9575"/>
            <a:ext cx="10972800" cy="1143000"/>
          </a:xfrm>
        </p:spPr>
        <p:txBody>
          <a:bodyPr/>
          <a:lstStyle/>
          <a:p>
            <a:r>
              <a:rPr lang="en-US" dirty="0"/>
              <a:t>Calculating Division-Wide CRF</a:t>
            </a:r>
          </a:p>
        </p:txBody>
      </p:sp>
      <p:sp>
        <p:nvSpPr>
          <p:cNvPr id="3" name="Content Placeholder 2"/>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4F832B2-F2DF-4075-9D10-65A3F02F9B7F}"/>
              </a:ext>
            </a:extLst>
          </p:cNvPr>
          <p:cNvPicPr>
            <a:picLocks noChangeAspect="1"/>
          </p:cNvPicPr>
          <p:nvPr/>
        </p:nvPicPr>
        <p:blipFill rotWithShape="1">
          <a:blip r:embed="rId3"/>
          <a:srcRect t="22405" r="27446" b="9302"/>
          <a:stretch/>
        </p:blipFill>
        <p:spPr>
          <a:xfrm>
            <a:off x="609600" y="1040469"/>
            <a:ext cx="11033770" cy="5645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9743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Division-Wide CRF</a:t>
            </a:r>
          </a:p>
        </p:txBody>
      </p:sp>
      <p:sp>
        <p:nvSpPr>
          <p:cNvPr id="3" name="Content Placeholder 2"/>
          <p:cNvSpPr>
            <a:spLocks noGrp="1"/>
          </p:cNvSpPr>
          <p:nvPr>
            <p:ph idx="1"/>
          </p:nvPr>
        </p:nvSpPr>
        <p:spPr/>
        <p:txBody>
          <a:bodyPr/>
          <a:lstStyle/>
          <a:p>
            <a:r>
              <a:rPr lang="en-US" dirty="0"/>
              <a:t>Western Federal Lands, FY19 resulting CRF = 18.1%</a:t>
            </a:r>
          </a:p>
          <a:p>
            <a:pPr lvl="1"/>
            <a:r>
              <a:rPr lang="en-US" dirty="0"/>
              <a:t>Surpassed Division goal of 15%</a:t>
            </a:r>
          </a:p>
          <a:p>
            <a:pPr lvl="1"/>
            <a:r>
              <a:rPr lang="en-US" dirty="0"/>
              <a:t>One project out of 31 total qualifying projects was a major influencer with 7% attributed to it</a:t>
            </a:r>
          </a:p>
        </p:txBody>
      </p:sp>
    </p:spTree>
    <p:extLst>
      <p:ext uri="{BB962C8B-B14F-4D97-AF65-F5344CB8AC3E}">
        <p14:creationId xmlns:p14="http://schemas.microsoft.com/office/powerpoint/2010/main" val="3123116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Rolling CRFs up to a Division-wide or agency-wide average has pros and cons</a:t>
            </a:r>
          </a:p>
          <a:p>
            <a:pPr lvl="1"/>
            <a:r>
              <a:rPr lang="en-US" dirty="0"/>
              <a:t>Pros: </a:t>
            </a:r>
          </a:p>
          <a:p>
            <a:pPr lvl="2"/>
            <a:r>
              <a:rPr lang="en-US" dirty="0"/>
              <a:t>Provides a relative measure to track safety improvements based on the exposure to the project users</a:t>
            </a:r>
          </a:p>
          <a:p>
            <a:pPr lvl="2"/>
            <a:r>
              <a:rPr lang="en-US" dirty="0"/>
              <a:t>Help drive decisions during project development</a:t>
            </a:r>
          </a:p>
          <a:p>
            <a:pPr lvl="2"/>
            <a:r>
              <a:rPr lang="en-US" dirty="0"/>
              <a:t>Once individual project CRFs are determined, easy to weight and combine in a spreadsheet</a:t>
            </a:r>
          </a:p>
          <a:p>
            <a:pPr lvl="2"/>
            <a:r>
              <a:rPr lang="en-US" dirty="0"/>
              <a:t>Helps leadership understand the impact our projects have on the most important agency goal (safety)</a:t>
            </a:r>
          </a:p>
          <a:p>
            <a:pPr lvl="2"/>
            <a:endParaRPr lang="en-US" dirty="0"/>
          </a:p>
          <a:p>
            <a:pPr lvl="1"/>
            <a:endParaRPr lang="en-US" dirty="0"/>
          </a:p>
        </p:txBody>
      </p:sp>
    </p:spTree>
    <p:extLst>
      <p:ext uri="{BB962C8B-B14F-4D97-AF65-F5344CB8AC3E}">
        <p14:creationId xmlns:p14="http://schemas.microsoft.com/office/powerpoint/2010/main" val="3989031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Rolling CRFs up to a Division-wide or agency-wide average has pros and cons</a:t>
            </a:r>
          </a:p>
          <a:p>
            <a:pPr lvl="1"/>
            <a:r>
              <a:rPr lang="en-US" dirty="0"/>
              <a:t>Cons or limitations: </a:t>
            </a:r>
          </a:p>
          <a:p>
            <a:pPr lvl="2"/>
            <a:r>
              <a:rPr lang="en-US" dirty="0"/>
              <a:t>“Inexact science” of combining CRFs and weighting</a:t>
            </a:r>
          </a:p>
          <a:p>
            <a:pPr lvl="3"/>
            <a:r>
              <a:rPr lang="en-US" dirty="0"/>
              <a:t>Some CRFs targeted different crash types/severities </a:t>
            </a:r>
          </a:p>
          <a:p>
            <a:pPr lvl="3"/>
            <a:r>
              <a:rPr lang="en-US" dirty="0"/>
              <a:t>Basis of length was developed for ease of use, but adds subjectivity</a:t>
            </a:r>
          </a:p>
          <a:p>
            <a:pPr lvl="3"/>
            <a:r>
              <a:rPr lang="en-US" dirty="0"/>
              <a:t>Project ADTs are a source of error as well</a:t>
            </a:r>
          </a:p>
          <a:p>
            <a:pPr lvl="2"/>
            <a:r>
              <a:rPr lang="en-US" dirty="0"/>
              <a:t>Some countermeasures (e.g. pavement markings) have shorter life </a:t>
            </a:r>
          </a:p>
          <a:p>
            <a:pPr lvl="2"/>
            <a:r>
              <a:rPr lang="en-US" dirty="0"/>
              <a:t>FLH strives for consistency, but there will be differences from one safety engineer to another </a:t>
            </a:r>
          </a:p>
          <a:p>
            <a:pPr lvl="2"/>
            <a:endParaRPr lang="en-US" dirty="0"/>
          </a:p>
          <a:p>
            <a:pPr lvl="2"/>
            <a:endParaRPr lang="en-US" dirty="0"/>
          </a:p>
          <a:p>
            <a:pPr lvl="1"/>
            <a:endParaRPr lang="en-US" dirty="0"/>
          </a:p>
        </p:txBody>
      </p:sp>
    </p:spTree>
    <p:extLst>
      <p:ext uri="{BB962C8B-B14F-4D97-AF65-F5344CB8AC3E}">
        <p14:creationId xmlns:p14="http://schemas.microsoft.com/office/powerpoint/2010/main" val="3744582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 Requested</a:t>
            </a:r>
          </a:p>
        </p:txBody>
      </p:sp>
      <p:sp>
        <p:nvSpPr>
          <p:cNvPr id="3" name="Content Placeholder 2"/>
          <p:cNvSpPr>
            <a:spLocks noGrp="1"/>
          </p:cNvSpPr>
          <p:nvPr>
            <p:ph idx="1"/>
          </p:nvPr>
        </p:nvSpPr>
        <p:spPr/>
        <p:txBody>
          <a:bodyPr/>
          <a:lstStyle/>
          <a:p>
            <a:r>
              <a:rPr lang="en-US" dirty="0"/>
              <a:t>Does your agency have a procedure for calculating project CRFs for a regional, district, or even agency-wide basis?</a:t>
            </a:r>
          </a:p>
          <a:p>
            <a:pPr lvl="1"/>
            <a:r>
              <a:rPr lang="en-US" dirty="0"/>
              <a:t>Is a combined CRF calculated?</a:t>
            </a:r>
          </a:p>
          <a:p>
            <a:pPr lvl="1"/>
            <a:r>
              <a:rPr lang="en-US" dirty="0"/>
              <a:t>Any best practices out there?</a:t>
            </a:r>
          </a:p>
          <a:p>
            <a:pPr lvl="2"/>
            <a:endParaRPr lang="en-US" dirty="0"/>
          </a:p>
          <a:p>
            <a:pPr lvl="2"/>
            <a:endParaRPr lang="en-US" dirty="0"/>
          </a:p>
          <a:p>
            <a:pPr lvl="1"/>
            <a:endParaRPr lang="en-US" dirty="0"/>
          </a:p>
        </p:txBody>
      </p:sp>
      <p:sp>
        <p:nvSpPr>
          <p:cNvPr id="4" name="TextBox 3">
            <a:extLst>
              <a:ext uri="{FF2B5EF4-FFF2-40B4-BE49-F238E27FC236}">
                <a16:creationId xmlns:a16="http://schemas.microsoft.com/office/drawing/2014/main" id="{FC33D718-B293-4A87-A6CD-CD7697DE5869}"/>
              </a:ext>
            </a:extLst>
          </p:cNvPr>
          <p:cNvSpPr txBox="1"/>
          <p:nvPr/>
        </p:nvSpPr>
        <p:spPr>
          <a:xfrm>
            <a:off x="1393372" y="4424909"/>
            <a:ext cx="4822371" cy="1015663"/>
          </a:xfrm>
          <a:prstGeom prst="rect">
            <a:avLst/>
          </a:prstGeom>
          <a:noFill/>
        </p:spPr>
        <p:txBody>
          <a:bodyPr wrap="square" rtlCol="0">
            <a:spAutoFit/>
          </a:bodyPr>
          <a:lstStyle/>
          <a:p>
            <a:r>
              <a:rPr lang="en-US" sz="2000" dirty="0"/>
              <a:t>Send feedback to: Matt Hinshaw</a:t>
            </a:r>
          </a:p>
          <a:p>
            <a:r>
              <a:rPr lang="en-US" sz="2000" dirty="0">
                <a:hlinkClick r:id="rId3"/>
              </a:rPr>
              <a:t>Matthew.Hinshaw@dot.gov</a:t>
            </a:r>
            <a:endParaRPr lang="en-US" sz="2000" dirty="0"/>
          </a:p>
          <a:p>
            <a:r>
              <a:rPr lang="en-US" sz="2000" dirty="0"/>
              <a:t>360-619-7677</a:t>
            </a:r>
          </a:p>
        </p:txBody>
      </p:sp>
    </p:spTree>
    <p:extLst>
      <p:ext uri="{BB962C8B-B14F-4D97-AF65-F5344CB8AC3E}">
        <p14:creationId xmlns:p14="http://schemas.microsoft.com/office/powerpoint/2010/main" val="1046209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oundabout graphic for Safet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0982" y="3743676"/>
            <a:ext cx="4072734" cy="2218568"/>
          </a:xfrm>
          <a:prstGeom prst="rect">
            <a:avLst/>
          </a:prstGeom>
        </p:spPr>
      </p:pic>
      <p:sp>
        <p:nvSpPr>
          <p:cNvPr id="10" name="Rectangle 9"/>
          <p:cNvSpPr/>
          <p:nvPr/>
        </p:nvSpPr>
        <p:spPr>
          <a:xfrm>
            <a:off x="2278120" y="2268073"/>
            <a:ext cx="855645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Helvetica Neue" charset="0"/>
                <a:ea typeface="Helvetica Neue" charset="0"/>
                <a:cs typeface="Helvetica Neue" charset="0"/>
              </a:rPr>
              <a:t>Reduce transportation-related fatalities and serious injuries across the transportation system.</a:t>
            </a:r>
          </a:p>
        </p:txBody>
      </p:sp>
      <p:sp>
        <p:nvSpPr>
          <p:cNvPr id="5" name="Content Placeholder 4"/>
          <p:cNvSpPr>
            <a:spLocks noGrp="1"/>
          </p:cNvSpPr>
          <p:nvPr>
            <p:ph idx="1"/>
          </p:nvPr>
        </p:nvSpPr>
        <p:spPr>
          <a:xfrm>
            <a:off x="2278120" y="1663859"/>
            <a:ext cx="7590760" cy="651174"/>
          </a:xfrm>
        </p:spPr>
        <p:txBody>
          <a:bodyPr>
            <a:normAutofit lnSpcReduction="10000"/>
          </a:bodyPr>
          <a:lstStyle/>
          <a:p>
            <a:pPr marL="0" indent="0">
              <a:buNone/>
            </a:pPr>
            <a:r>
              <a:rPr lang="en-US" sz="4000" b="1" dirty="0"/>
              <a:t>Safety</a:t>
            </a:r>
          </a:p>
        </p:txBody>
      </p:sp>
      <p:pic>
        <p:nvPicPr>
          <p:cNvPr id="6" name="Picture 5" descr="Safet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423" y="1726161"/>
            <a:ext cx="739660" cy="739660"/>
          </a:xfrm>
          <a:prstGeom prst="rect">
            <a:avLst/>
          </a:prstGeom>
        </p:spPr>
      </p:pic>
      <p:sp>
        <p:nvSpPr>
          <p:cNvPr id="4" name="Title 3"/>
          <p:cNvSpPr>
            <a:spLocks noGrp="1"/>
          </p:cNvSpPr>
          <p:nvPr>
            <p:ph type="title"/>
          </p:nvPr>
        </p:nvSpPr>
        <p:spPr/>
        <p:txBody>
          <a:bodyPr>
            <a:normAutofit/>
          </a:bodyPr>
          <a:lstStyle/>
          <a:p>
            <a:r>
              <a:rPr lang="en-US" dirty="0"/>
              <a:t>FHWA Strategic Goals and Objectives</a:t>
            </a:r>
          </a:p>
        </p:txBody>
      </p:sp>
      <p:pic>
        <p:nvPicPr>
          <p:cNvPr id="9" name="Picture Placeholder 9">
            <a:extLst>
              <a:ext uri="{FF2B5EF4-FFF2-40B4-BE49-F238E27FC236}">
                <a16:creationId xmlns:a16="http://schemas.microsoft.com/office/drawing/2014/main" id="{72876409-EF1D-4A46-A1B8-2A66A272F02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794" y="3054457"/>
            <a:ext cx="3569165" cy="281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29E228F-0703-4A3B-821B-FAF83CCC2B0A}"/>
              </a:ext>
            </a:extLst>
          </p:cNvPr>
          <p:cNvSpPr txBox="1"/>
          <p:nvPr/>
        </p:nvSpPr>
        <p:spPr>
          <a:xfrm>
            <a:off x="682795" y="5823744"/>
            <a:ext cx="6082572" cy="276999"/>
          </a:xfrm>
          <a:prstGeom prst="rect">
            <a:avLst/>
          </a:prstGeom>
          <a:noFill/>
        </p:spPr>
        <p:txBody>
          <a:bodyPr wrap="square" rtlCol="0">
            <a:spAutoFit/>
          </a:bodyPr>
          <a:lstStyle/>
          <a:p>
            <a:r>
              <a:rPr lang="en-US" sz="1200" dirty="0"/>
              <a:t>La Sal National Forest, UT</a:t>
            </a:r>
          </a:p>
        </p:txBody>
      </p:sp>
    </p:spTree>
    <p:extLst>
      <p:ext uri="{BB962C8B-B14F-4D97-AF65-F5344CB8AC3E}">
        <p14:creationId xmlns:p14="http://schemas.microsoft.com/office/powerpoint/2010/main" val="782947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30737B-75C1-4B1E-ADA2-0D7A1B1CAA8D}"/>
              </a:ext>
            </a:extLst>
          </p:cNvPr>
          <p:cNvSpPr>
            <a:spLocks noGrp="1"/>
          </p:cNvSpPr>
          <p:nvPr>
            <p:ph type="title"/>
          </p:nvPr>
        </p:nvSpPr>
        <p:spPr/>
        <p:txBody>
          <a:bodyPr/>
          <a:lstStyle/>
          <a:p>
            <a:r>
              <a:rPr lang="en-US" dirty="0"/>
              <a:t>Questions</a:t>
            </a:r>
          </a:p>
        </p:txBody>
      </p:sp>
      <p:sp>
        <p:nvSpPr>
          <p:cNvPr id="5" name="Footer Placeholder 4">
            <a:extLst>
              <a:ext uri="{FF2B5EF4-FFF2-40B4-BE49-F238E27FC236}">
                <a16:creationId xmlns:a16="http://schemas.microsoft.com/office/drawing/2014/main" id="{97CA8BAF-8B08-40FF-A459-ACE3DF67319F}"/>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tint val="75000"/>
                  </a:prstClr>
                </a:solidFill>
                <a:effectLst/>
                <a:uLnTx/>
                <a:uFillTx/>
                <a:latin typeface="Helvetica Neue" charset="0"/>
              </a:rPr>
              <a:t>{Insert Date}</a:t>
            </a:r>
          </a:p>
        </p:txBody>
      </p:sp>
      <p:sp>
        <p:nvSpPr>
          <p:cNvPr id="6" name="Slide Number Placeholder 5">
            <a:extLst>
              <a:ext uri="{FF2B5EF4-FFF2-40B4-BE49-F238E27FC236}">
                <a16:creationId xmlns:a16="http://schemas.microsoft.com/office/drawing/2014/main" id="{CF586C28-415A-46E3-9E91-A34B687A324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8FB17-32FC-C54E-B413-4FEC1D16B65B}" type="slidenum">
              <a:rPr kumimoji="0" lang="en-US" sz="1100" b="0" i="0" u="none" strike="noStrike" kern="1200" cap="none" spc="0" normalizeH="0" baseline="0" noProof="0" smtClean="0">
                <a:ln>
                  <a:noFill/>
                </a:ln>
                <a:solidFill>
                  <a:prstClr val="black">
                    <a:tint val="75000"/>
                  </a:prstClr>
                </a:solidFill>
                <a:effectLst/>
                <a:uLnTx/>
                <a:uFillTx/>
                <a:latin typeface="Helvetica Neue"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dirty="0">
              <a:ln>
                <a:noFill/>
              </a:ln>
              <a:solidFill>
                <a:prstClr val="black">
                  <a:tint val="75000"/>
                </a:prstClr>
              </a:solidFill>
              <a:effectLst/>
              <a:uLnTx/>
              <a:uFillTx/>
              <a:latin typeface="Helvetica Neue"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4250" y="2068830"/>
            <a:ext cx="2034362" cy="2369376"/>
          </a:xfrm>
          <a:prstGeom prst="rect">
            <a:avLst/>
          </a:prstGeom>
        </p:spPr>
      </p:pic>
      <p:pic>
        <p:nvPicPr>
          <p:cNvPr id="8" name="Picture 7">
            <a:hlinkClick r:id="rId4"/>
            <a:extLst>
              <a:ext uri="{FF2B5EF4-FFF2-40B4-BE49-F238E27FC236}">
                <a16:creationId xmlns:a16="http://schemas.microsoft.com/office/drawing/2014/main" id="{A3885220-8FF6-4DC8-8558-A32D3C26457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138160" y="4606290"/>
            <a:ext cx="3444240" cy="1564151"/>
          </a:xfrm>
          <a:prstGeom prst="rect">
            <a:avLst/>
          </a:prstGeom>
          <a:noFill/>
          <a:ln>
            <a:noFill/>
          </a:ln>
        </p:spPr>
      </p:pic>
      <p:pic>
        <p:nvPicPr>
          <p:cNvPr id="11" name="Picture 10">
            <a:extLst>
              <a:ext uri="{FF2B5EF4-FFF2-40B4-BE49-F238E27FC236}">
                <a16:creationId xmlns:a16="http://schemas.microsoft.com/office/drawing/2014/main" id="{AFD6A886-A565-45FD-9FEF-F17D60546746}"/>
              </a:ext>
            </a:extLst>
          </p:cNvPr>
          <p:cNvPicPr>
            <a:picLocks noChangeAspect="1"/>
          </p:cNvPicPr>
          <p:nvPr/>
        </p:nvPicPr>
        <p:blipFill rotWithShape="1">
          <a:blip r:embed="rId6"/>
          <a:srcRect l="1193" t="21614" r="-141" b="6386"/>
          <a:stretch/>
        </p:blipFill>
        <p:spPr>
          <a:xfrm>
            <a:off x="609600" y="1508760"/>
            <a:ext cx="7058080" cy="38519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TextBox 11">
            <a:extLst>
              <a:ext uri="{FF2B5EF4-FFF2-40B4-BE49-F238E27FC236}">
                <a16:creationId xmlns:a16="http://schemas.microsoft.com/office/drawing/2014/main" id="{705636B9-46CA-4018-A71F-F5E106C47D29}"/>
              </a:ext>
            </a:extLst>
          </p:cNvPr>
          <p:cNvSpPr txBox="1"/>
          <p:nvPr/>
        </p:nvSpPr>
        <p:spPr>
          <a:xfrm>
            <a:off x="488485" y="5522846"/>
            <a:ext cx="6082572" cy="276999"/>
          </a:xfrm>
          <a:prstGeom prst="rect">
            <a:avLst/>
          </a:prstGeom>
          <a:noFill/>
        </p:spPr>
        <p:txBody>
          <a:bodyPr wrap="square" rtlCol="0">
            <a:spAutoFit/>
          </a:bodyPr>
          <a:lstStyle/>
          <a:p>
            <a:r>
              <a:rPr lang="en-US" sz="1200" dirty="0"/>
              <a:t>Roundabout at Grand Teton National Park, WY</a:t>
            </a:r>
          </a:p>
        </p:txBody>
      </p:sp>
    </p:spTree>
    <p:extLst>
      <p:ext uri="{BB962C8B-B14F-4D97-AF65-F5344CB8AC3E}">
        <p14:creationId xmlns:p14="http://schemas.microsoft.com/office/powerpoint/2010/main" val="426707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What is Federal Lands Highway (FLH)?</a:t>
            </a:r>
          </a:p>
          <a:p>
            <a:r>
              <a:rPr lang="en-US" dirty="0"/>
              <a:t>Using CRFs for Project Development</a:t>
            </a:r>
          </a:p>
          <a:p>
            <a:r>
              <a:rPr lang="en-US" dirty="0"/>
              <a:t>Using CRFs for Business Measure Reporting</a:t>
            </a:r>
          </a:p>
          <a:p>
            <a:r>
              <a:rPr lang="en-US" dirty="0"/>
              <a:t>Feedback</a:t>
            </a:r>
          </a:p>
          <a:p>
            <a:endParaRPr lang="en-US" dirty="0"/>
          </a:p>
        </p:txBody>
      </p:sp>
    </p:spTree>
    <p:extLst>
      <p:ext uri="{BB962C8B-B14F-4D97-AF65-F5344CB8AC3E}">
        <p14:creationId xmlns:p14="http://schemas.microsoft.com/office/powerpoint/2010/main" val="307462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Federal Lands Highway (FLH)?</a:t>
            </a:r>
          </a:p>
        </p:txBody>
      </p:sp>
      <p:pic>
        <p:nvPicPr>
          <p:cNvPr id="7" name="Picture 5" descr="GRTE_02">
            <a:extLst>
              <a:ext uri="{FF2B5EF4-FFF2-40B4-BE49-F238E27FC236}">
                <a16:creationId xmlns:a16="http://schemas.microsoft.com/office/drawing/2014/main" id="{1D746747-0AF7-4C54-8D22-0EDF51434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113" y="1534887"/>
            <a:ext cx="5660573" cy="4245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BA0F9B39-921E-48E7-AD9E-C3E41D4420EE}"/>
              </a:ext>
            </a:extLst>
          </p:cNvPr>
          <p:cNvSpPr>
            <a:spLocks noGrp="1"/>
          </p:cNvSpPr>
          <p:nvPr>
            <p:ph idx="1"/>
          </p:nvPr>
        </p:nvSpPr>
        <p:spPr>
          <a:xfrm>
            <a:off x="609600" y="1534887"/>
            <a:ext cx="3592286" cy="4591277"/>
          </a:xfrm>
        </p:spPr>
        <p:txBody>
          <a:bodyPr/>
          <a:lstStyle/>
          <a:p>
            <a:pPr marL="0" indent="0">
              <a:buNone/>
            </a:pPr>
            <a:r>
              <a:rPr lang="en-US" sz="2400" dirty="0"/>
              <a:t>Mission:</a:t>
            </a:r>
          </a:p>
          <a:p>
            <a:pPr marL="0" indent="0">
              <a:buNone/>
            </a:pPr>
            <a:r>
              <a:rPr lang="en-US" sz="1600" i="1" dirty="0"/>
              <a:t>Improving transportation to and within Federal and Tribal Lands by providing technical services to the highway/transportation community, as well as building accessible and scenic roads that ensure the many national treasures, within our Federal Lands, can be enjoyed by all.</a:t>
            </a:r>
          </a:p>
        </p:txBody>
      </p:sp>
    </p:spTree>
    <p:extLst>
      <p:ext uri="{BB962C8B-B14F-4D97-AF65-F5344CB8AC3E}">
        <p14:creationId xmlns:p14="http://schemas.microsoft.com/office/powerpoint/2010/main" val="950577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DBC1A74-C7AD-46CE-9252-08C9A1F044BF}"/>
              </a:ext>
            </a:extLst>
          </p:cNvPr>
          <p:cNvGraphicFramePr/>
          <p:nvPr>
            <p:extLst>
              <p:ext uri="{D42A27DB-BD31-4B8C-83A1-F6EECF244321}">
                <p14:modId xmlns:p14="http://schemas.microsoft.com/office/powerpoint/2010/main" val="4206828086"/>
              </p:ext>
            </p:extLst>
          </p:nvPr>
        </p:nvGraphicFramePr>
        <p:xfrm>
          <a:off x="1371600" y="228600"/>
          <a:ext cx="89916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68254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3A68B7-5C33-457B-B779-83D6C54CD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9" y="139091"/>
            <a:ext cx="10145487" cy="66650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399013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E18110FB-4FD3-4D1A-AE72-4D38C10671F4}"/>
              </a:ext>
            </a:extLst>
          </p:cNvPr>
          <p:cNvSpPr>
            <a:spLocks noChangeArrowheads="1"/>
          </p:cNvSpPr>
          <p:nvPr/>
        </p:nvSpPr>
        <p:spPr bwMode="auto">
          <a:xfrm>
            <a:off x="2209800" y="1066800"/>
            <a:ext cx="7467600" cy="76200"/>
          </a:xfrm>
          <a:prstGeom prst="rect">
            <a:avLst/>
          </a:prstGeom>
          <a:solidFill>
            <a:schemeClr val="tx2"/>
          </a:solidFill>
          <a:ln w="9525">
            <a:solidFill>
              <a:schemeClr val="tx1"/>
            </a:solidFill>
            <a:miter lim="800000"/>
            <a:headEnd/>
            <a:tailEnd/>
          </a:ln>
        </p:spPr>
        <p:txBody>
          <a:bodyPr wrap="none" anchor="ctr"/>
          <a:lstStyle>
            <a:lvl1pPr>
              <a:spcBef>
                <a:spcPct val="20000"/>
              </a:spcBef>
              <a:buClr>
                <a:schemeClr val="accent2"/>
              </a:buClr>
              <a:buSzPct val="80000"/>
              <a:buFont typeface="Wingdings" panose="05000000000000000000" pitchFamily="2" charset="2"/>
              <a:buChar char="l"/>
              <a:defRPr sz="3200">
                <a:solidFill>
                  <a:srgbClr val="FFCC00"/>
                </a:solidFill>
                <a:latin typeface="Verdana" panose="020B0604030504040204" pitchFamily="34" charset="0"/>
              </a:defRPr>
            </a:lvl1pPr>
            <a:lvl2pPr marL="742950" indent="-285750">
              <a:spcBef>
                <a:spcPct val="20000"/>
              </a:spcBef>
              <a:buClr>
                <a:schemeClr val="tx1"/>
              </a:buClr>
              <a:buSzPct val="90000"/>
              <a:buChar char="–"/>
              <a:defRPr sz="2800">
                <a:solidFill>
                  <a:srgbClr val="FFCC00"/>
                </a:solidFill>
                <a:latin typeface="Verdana" panose="020B0604030504040204" pitchFamily="34" charset="0"/>
              </a:defRPr>
            </a:lvl2pPr>
            <a:lvl3pPr marL="1143000" indent="-228600">
              <a:spcBef>
                <a:spcPct val="20000"/>
              </a:spcBef>
              <a:buClr>
                <a:schemeClr val="accent1"/>
              </a:buClr>
              <a:buSzPct val="60000"/>
              <a:buFont typeface="Wingdings" panose="05000000000000000000" pitchFamily="2" charset="2"/>
              <a:buChar char="l"/>
              <a:defRPr sz="2400">
                <a:solidFill>
                  <a:srgbClr val="FFCC00"/>
                </a:solidFill>
                <a:latin typeface="Verdana" panose="020B0604030504040204" pitchFamily="34" charset="0"/>
              </a:defRPr>
            </a:lvl3pPr>
            <a:lvl4pPr marL="1600200" indent="-228600">
              <a:spcBef>
                <a:spcPct val="20000"/>
              </a:spcBef>
              <a:buClr>
                <a:schemeClr val="tx1"/>
              </a:buClr>
              <a:buChar char="–"/>
              <a:defRPr sz="2000">
                <a:solidFill>
                  <a:srgbClr val="FFCC00"/>
                </a:solidFill>
                <a:latin typeface="Verdana" panose="020B0604030504040204" pitchFamily="34" charset="0"/>
              </a:defRPr>
            </a:lvl4pPr>
            <a:lvl5pPr marL="2057400" indent="-228600">
              <a:spcBef>
                <a:spcPct val="20000"/>
              </a:spcBef>
              <a:buClr>
                <a:schemeClr val="accent1"/>
              </a:buClr>
              <a:buChar char="•"/>
              <a:defRPr sz="2000">
                <a:solidFill>
                  <a:srgbClr val="FFCC00"/>
                </a:solidFill>
                <a:latin typeface="Verdana" panose="020B0604030504040204" pitchFamily="34" charset="0"/>
              </a:defRPr>
            </a:lvl5pPr>
            <a:lvl6pPr marL="2514600" indent="-228600" eaLnBrk="0" fontAlgn="base" hangingPunct="0">
              <a:spcBef>
                <a:spcPct val="20000"/>
              </a:spcBef>
              <a:spcAft>
                <a:spcPct val="0"/>
              </a:spcAft>
              <a:buClr>
                <a:schemeClr val="accent1"/>
              </a:buClr>
              <a:buChar char="•"/>
              <a:defRPr sz="2000">
                <a:solidFill>
                  <a:srgbClr val="FFCC00"/>
                </a:solidFill>
                <a:latin typeface="Verdana" panose="020B0604030504040204" pitchFamily="34" charset="0"/>
              </a:defRPr>
            </a:lvl6pPr>
            <a:lvl7pPr marL="2971800" indent="-228600" eaLnBrk="0" fontAlgn="base" hangingPunct="0">
              <a:spcBef>
                <a:spcPct val="20000"/>
              </a:spcBef>
              <a:spcAft>
                <a:spcPct val="0"/>
              </a:spcAft>
              <a:buClr>
                <a:schemeClr val="accent1"/>
              </a:buClr>
              <a:buChar char="•"/>
              <a:defRPr sz="2000">
                <a:solidFill>
                  <a:srgbClr val="FFCC00"/>
                </a:solidFill>
                <a:latin typeface="Verdana" panose="020B0604030504040204" pitchFamily="34" charset="0"/>
              </a:defRPr>
            </a:lvl7pPr>
            <a:lvl8pPr marL="3429000" indent="-228600" eaLnBrk="0" fontAlgn="base" hangingPunct="0">
              <a:spcBef>
                <a:spcPct val="20000"/>
              </a:spcBef>
              <a:spcAft>
                <a:spcPct val="0"/>
              </a:spcAft>
              <a:buClr>
                <a:schemeClr val="accent1"/>
              </a:buClr>
              <a:buChar char="•"/>
              <a:defRPr sz="2000">
                <a:solidFill>
                  <a:srgbClr val="FFCC00"/>
                </a:solidFill>
                <a:latin typeface="Verdana" panose="020B0604030504040204" pitchFamily="34" charset="0"/>
              </a:defRPr>
            </a:lvl8pPr>
            <a:lvl9pPr marL="3886200" indent="-228600" eaLnBrk="0" fontAlgn="base" hangingPunct="0">
              <a:spcBef>
                <a:spcPct val="20000"/>
              </a:spcBef>
              <a:spcAft>
                <a:spcPct val="0"/>
              </a:spcAft>
              <a:buClr>
                <a:schemeClr val="accent1"/>
              </a:buClr>
              <a:buChar char="•"/>
              <a:defRPr sz="2000">
                <a:solidFill>
                  <a:srgbClr val="FFCC00"/>
                </a:solidFill>
                <a:latin typeface="Verdana" panose="020B0604030504040204" pitchFamily="34" charset="0"/>
              </a:defRPr>
            </a:lvl9pPr>
          </a:lstStyle>
          <a:p>
            <a:pPr algn="ctr">
              <a:spcBef>
                <a:spcPct val="0"/>
              </a:spcBef>
              <a:buClrTx/>
              <a:buSzTx/>
              <a:buNone/>
            </a:pPr>
            <a:endParaRPr lang="en-US" altLang="en-US" sz="2400">
              <a:solidFill>
                <a:prstClr val="white"/>
              </a:solidFill>
              <a:latin typeface="Times New Roman" panose="02020603050405020304" pitchFamily="18" charset="0"/>
            </a:endParaRPr>
          </a:p>
        </p:txBody>
      </p:sp>
      <p:sp>
        <p:nvSpPr>
          <p:cNvPr id="155654" name="Rectangle 6">
            <a:extLst>
              <a:ext uri="{FF2B5EF4-FFF2-40B4-BE49-F238E27FC236}">
                <a16:creationId xmlns:a16="http://schemas.microsoft.com/office/drawing/2014/main" id="{A9520F4F-CB10-4182-ADEC-11AC7E2597D8}"/>
              </a:ext>
            </a:extLst>
          </p:cNvPr>
          <p:cNvSpPr>
            <a:spLocks noGrp="1" noChangeArrowheads="1"/>
          </p:cNvSpPr>
          <p:nvPr>
            <p:ph type="body" idx="1"/>
          </p:nvPr>
        </p:nvSpPr>
        <p:spPr>
          <a:xfrm>
            <a:off x="1600200" y="914400"/>
            <a:ext cx="8001000" cy="4800600"/>
          </a:xfrm>
        </p:spPr>
        <p:txBody>
          <a:bodyPr/>
          <a:lstStyle/>
          <a:p>
            <a:pPr marL="285750" indent="-57150" eaLnBrk="1" hangingPunct="1">
              <a:buClr>
                <a:schemeClr val="tx1"/>
              </a:buClr>
              <a:buSzTx/>
              <a:buNone/>
              <a:defRPr/>
            </a:pPr>
            <a:endParaRPr lang="en-US" sz="900" dirty="0">
              <a:latin typeface="Arial" charset="0"/>
            </a:endParaRPr>
          </a:p>
          <a:p>
            <a:pPr marL="857250" lvl="1" indent="-457200" eaLnBrk="1" hangingPunct="1">
              <a:buClr>
                <a:schemeClr val="tx2"/>
              </a:buClr>
              <a:defRPr/>
            </a:pPr>
            <a:r>
              <a:rPr lang="en-US" sz="3200" dirty="0">
                <a:latin typeface="Arial" charset="0"/>
              </a:rPr>
              <a:t>Federal Land Management Agencies</a:t>
            </a:r>
          </a:p>
          <a:p>
            <a:pPr marL="1257300" lvl="2" indent="-457200" eaLnBrk="1" hangingPunct="1">
              <a:buClr>
                <a:schemeClr val="tx2"/>
              </a:buClr>
              <a:defRPr/>
            </a:pPr>
            <a:r>
              <a:rPr lang="en-US" sz="2800" dirty="0">
                <a:latin typeface="Arial" charset="0"/>
              </a:rPr>
              <a:t>National Park Service</a:t>
            </a:r>
          </a:p>
          <a:p>
            <a:pPr marL="1257300" lvl="2" indent="-457200" eaLnBrk="1" hangingPunct="1">
              <a:buClr>
                <a:schemeClr val="tx2"/>
              </a:buClr>
              <a:defRPr/>
            </a:pPr>
            <a:r>
              <a:rPr lang="en-US" sz="2800" dirty="0">
                <a:latin typeface="Arial" charset="0"/>
              </a:rPr>
              <a:t>National Forests</a:t>
            </a:r>
          </a:p>
          <a:p>
            <a:pPr marL="1257300" lvl="2" indent="-457200" eaLnBrk="1" hangingPunct="1">
              <a:buClr>
                <a:schemeClr val="tx2"/>
              </a:buClr>
              <a:defRPr/>
            </a:pPr>
            <a:r>
              <a:rPr lang="en-US" sz="2800" dirty="0">
                <a:latin typeface="Arial" charset="0"/>
              </a:rPr>
              <a:t>Others (BLM, FWS, etc.)</a:t>
            </a:r>
          </a:p>
          <a:p>
            <a:pPr marL="857250" lvl="1" indent="-457200" eaLnBrk="1" hangingPunct="1">
              <a:buClr>
                <a:schemeClr val="tx2"/>
              </a:buClr>
              <a:defRPr/>
            </a:pPr>
            <a:r>
              <a:rPr lang="en-US" sz="3200" dirty="0">
                <a:latin typeface="Arial" charset="0"/>
              </a:rPr>
              <a:t>Tribal Lands</a:t>
            </a:r>
          </a:p>
          <a:p>
            <a:pPr marL="857250" lvl="1" indent="-457200" eaLnBrk="1" hangingPunct="1">
              <a:buClr>
                <a:schemeClr val="tx2"/>
              </a:buClr>
              <a:defRPr/>
            </a:pPr>
            <a:r>
              <a:rPr lang="en-US" sz="3200" dirty="0">
                <a:latin typeface="Arial" charset="0"/>
              </a:rPr>
              <a:t>State DOTs</a:t>
            </a:r>
          </a:p>
          <a:p>
            <a:pPr marL="857250" lvl="1" indent="-457200" eaLnBrk="1" hangingPunct="1">
              <a:buClr>
                <a:schemeClr val="tx2"/>
              </a:buClr>
              <a:defRPr/>
            </a:pPr>
            <a:r>
              <a:rPr lang="en-US" sz="3200" dirty="0">
                <a:latin typeface="Arial" charset="0"/>
              </a:rPr>
              <a:t>Local Agencies (counties, cities)</a:t>
            </a:r>
            <a:endParaRPr lang="en-US" sz="3600" dirty="0">
              <a:latin typeface="Arial" charset="0"/>
            </a:endParaRPr>
          </a:p>
          <a:p>
            <a:pPr marL="628650" lvl="1" indent="-228600" eaLnBrk="1" hangingPunct="1">
              <a:buClr>
                <a:schemeClr val="tx2"/>
              </a:buClr>
              <a:buNone/>
              <a:defRPr/>
            </a:pPr>
            <a:endParaRPr lang="en-US" dirty="0">
              <a:solidFill>
                <a:schemeClr val="tx2"/>
              </a:solidFill>
              <a:latin typeface="Arial" charset="0"/>
            </a:endParaRPr>
          </a:p>
        </p:txBody>
      </p:sp>
      <p:sp>
        <p:nvSpPr>
          <p:cNvPr id="10" name="Rectangle 2">
            <a:extLst>
              <a:ext uri="{FF2B5EF4-FFF2-40B4-BE49-F238E27FC236}">
                <a16:creationId xmlns:a16="http://schemas.microsoft.com/office/drawing/2014/main" id="{94F7D5CA-421B-4091-A2E0-375E0AC248C5}"/>
              </a:ext>
            </a:extLst>
          </p:cNvPr>
          <p:cNvSpPr>
            <a:spLocks noGrp="1" noChangeArrowheads="1"/>
          </p:cNvSpPr>
          <p:nvPr>
            <p:ph type="title"/>
          </p:nvPr>
        </p:nvSpPr>
        <p:spPr>
          <a:xfrm>
            <a:off x="1763485" y="0"/>
            <a:ext cx="8360229" cy="1143000"/>
          </a:xfrm>
        </p:spPr>
        <p:txBody>
          <a:bodyPr/>
          <a:lstStyle/>
          <a:p>
            <a:pPr eaLnBrk="1" hangingPunct="1">
              <a:defRPr/>
            </a:pPr>
            <a:r>
              <a:rPr lang="en-US" dirty="0"/>
              <a:t>Where and Who We Work With</a:t>
            </a:r>
          </a:p>
        </p:txBody>
      </p:sp>
      <p:sp>
        <p:nvSpPr>
          <p:cNvPr id="2" name="TextBox 1">
            <a:extLst>
              <a:ext uri="{FF2B5EF4-FFF2-40B4-BE49-F238E27FC236}">
                <a16:creationId xmlns:a16="http://schemas.microsoft.com/office/drawing/2014/main" id="{B90A4347-4BF2-4344-A346-92A3129952C0}"/>
              </a:ext>
            </a:extLst>
          </p:cNvPr>
          <p:cNvSpPr txBox="1"/>
          <p:nvPr/>
        </p:nvSpPr>
        <p:spPr>
          <a:xfrm>
            <a:off x="8920843" y="5345668"/>
            <a:ext cx="1513114" cy="369332"/>
          </a:xfrm>
          <a:prstGeom prst="rect">
            <a:avLst/>
          </a:prstGeom>
          <a:noFill/>
        </p:spPr>
        <p:txBody>
          <a:bodyPr wrap="square" rtlCol="0">
            <a:spAutoFit/>
          </a:bodyPr>
          <a:lstStyle/>
          <a:p>
            <a:r>
              <a:rPr lang="en-US" i="1" dirty="0">
                <a:hlinkClick r:id="rId3"/>
              </a:rPr>
              <a:t>We’re hiring!</a:t>
            </a:r>
            <a:endParaRPr lang="en-US" i="1" dirty="0"/>
          </a:p>
        </p:txBody>
      </p:sp>
    </p:spTree>
    <p:extLst>
      <p:ext uri="{BB962C8B-B14F-4D97-AF65-F5344CB8AC3E}">
        <p14:creationId xmlns:p14="http://schemas.microsoft.com/office/powerpoint/2010/main" val="421451548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CRFs for Project Development</a:t>
            </a:r>
          </a:p>
        </p:txBody>
      </p:sp>
      <p:sp>
        <p:nvSpPr>
          <p:cNvPr id="3" name="Content Placeholder 2"/>
          <p:cNvSpPr>
            <a:spLocks noGrp="1"/>
          </p:cNvSpPr>
          <p:nvPr>
            <p:ph idx="1"/>
          </p:nvPr>
        </p:nvSpPr>
        <p:spPr>
          <a:xfrm>
            <a:off x="609600" y="1691640"/>
            <a:ext cx="5528310" cy="4434524"/>
          </a:xfrm>
        </p:spPr>
        <p:txBody>
          <a:bodyPr/>
          <a:lstStyle/>
          <a:p>
            <a:r>
              <a:rPr lang="en-US" dirty="0"/>
              <a:t>Project CRF Worksheet</a:t>
            </a:r>
          </a:p>
          <a:p>
            <a:r>
              <a:rPr lang="en-US" dirty="0"/>
              <a:t>Calculate preliminary CRF</a:t>
            </a:r>
          </a:p>
          <a:p>
            <a:r>
              <a:rPr lang="en-US" dirty="0"/>
              <a:t>Calculate final CRF</a:t>
            </a:r>
          </a:p>
          <a:p>
            <a:r>
              <a:rPr lang="en-US" dirty="0"/>
              <a:t>Promote the proven safety countermeasures</a:t>
            </a:r>
          </a:p>
          <a:p>
            <a:endParaRPr lang="en-US" dirty="0"/>
          </a:p>
        </p:txBody>
      </p:sp>
      <p:pic>
        <p:nvPicPr>
          <p:cNvPr id="5" name="Picture 4">
            <a:extLst>
              <a:ext uri="{FF2B5EF4-FFF2-40B4-BE49-F238E27FC236}">
                <a16:creationId xmlns:a16="http://schemas.microsoft.com/office/drawing/2014/main" id="{6159746D-063D-4EE9-B545-53676EF69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488" y="1691640"/>
            <a:ext cx="5303520" cy="397764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0875ADD-287B-41F0-9953-390249A4B8B2}"/>
              </a:ext>
            </a:extLst>
          </p:cNvPr>
          <p:cNvSpPr txBox="1"/>
          <p:nvPr/>
        </p:nvSpPr>
        <p:spPr>
          <a:xfrm>
            <a:off x="6478488" y="5804782"/>
            <a:ext cx="6082572" cy="276999"/>
          </a:xfrm>
          <a:prstGeom prst="rect">
            <a:avLst/>
          </a:prstGeom>
          <a:noFill/>
        </p:spPr>
        <p:txBody>
          <a:bodyPr wrap="square" rtlCol="0">
            <a:spAutoFit/>
          </a:bodyPr>
          <a:lstStyle/>
          <a:p>
            <a:r>
              <a:rPr lang="en-US" sz="1200" dirty="0"/>
              <a:t>West </a:t>
            </a:r>
            <a:r>
              <a:rPr lang="en-US" sz="1200" dirty="0" err="1"/>
              <a:t>Chickaloon</a:t>
            </a:r>
            <a:r>
              <a:rPr lang="en-US" sz="1200" dirty="0"/>
              <a:t> Project near </a:t>
            </a:r>
            <a:r>
              <a:rPr lang="en-US" sz="1200" dirty="0" err="1"/>
              <a:t>Chickaloon</a:t>
            </a:r>
            <a:r>
              <a:rPr lang="en-US" sz="1200" dirty="0"/>
              <a:t>, AK</a:t>
            </a:r>
          </a:p>
        </p:txBody>
      </p:sp>
    </p:spTree>
    <p:extLst>
      <p:ext uri="{BB962C8B-B14F-4D97-AF65-F5344CB8AC3E}">
        <p14:creationId xmlns:p14="http://schemas.microsoft.com/office/powerpoint/2010/main" val="2790374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CRF Worksheet</a:t>
            </a:r>
          </a:p>
        </p:txBody>
      </p:sp>
      <p:sp>
        <p:nvSpPr>
          <p:cNvPr id="3" name="Content Placeholder 2"/>
          <p:cNvSpPr>
            <a:spLocks noGrp="1"/>
          </p:cNvSpPr>
          <p:nvPr>
            <p:ph idx="1"/>
          </p:nvPr>
        </p:nvSpPr>
        <p:spPr/>
        <p:txBody>
          <a:bodyPr/>
          <a:lstStyle/>
          <a:p>
            <a:r>
              <a:rPr lang="en-US" dirty="0"/>
              <a:t>FLH has a list of common CRFs applicable to our projects</a:t>
            </a:r>
          </a:p>
          <a:p>
            <a:r>
              <a:rPr lang="en-US" dirty="0"/>
              <a:t>Strive for the CRFs to apply to all crash types and severities</a:t>
            </a:r>
          </a:p>
          <a:p>
            <a:pPr lvl="1"/>
            <a:r>
              <a:rPr lang="en-US" dirty="0"/>
              <a:t>Exceptions OK for our purposes</a:t>
            </a:r>
          </a:p>
          <a:p>
            <a:endParaRPr lang="en-US" dirty="0"/>
          </a:p>
        </p:txBody>
      </p:sp>
      <p:pic>
        <p:nvPicPr>
          <p:cNvPr id="4" name="Picture 3">
            <a:extLst>
              <a:ext uri="{FF2B5EF4-FFF2-40B4-BE49-F238E27FC236}">
                <a16:creationId xmlns:a16="http://schemas.microsoft.com/office/drawing/2014/main" id="{101CE3D3-4F71-46C9-BB26-7F1B69C3C295}"/>
              </a:ext>
            </a:extLst>
          </p:cNvPr>
          <p:cNvPicPr>
            <a:picLocks noChangeAspect="1"/>
          </p:cNvPicPr>
          <p:nvPr/>
        </p:nvPicPr>
        <p:blipFill rotWithShape="1">
          <a:blip r:embed="rId3"/>
          <a:srcRect t="22405" r="39918" b="1408"/>
          <a:stretch/>
        </p:blipFill>
        <p:spPr>
          <a:xfrm>
            <a:off x="0" y="1"/>
            <a:ext cx="9949502" cy="68580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EDB68B9-1CE4-49FD-99D9-80981905219C}"/>
              </a:ext>
            </a:extLst>
          </p:cNvPr>
          <p:cNvPicPr>
            <a:picLocks noChangeAspect="1"/>
          </p:cNvPicPr>
          <p:nvPr/>
        </p:nvPicPr>
        <p:blipFill rotWithShape="1">
          <a:blip r:embed="rId4"/>
          <a:srcRect t="23795" r="39837" b="2607"/>
          <a:stretch/>
        </p:blipFill>
        <p:spPr>
          <a:xfrm>
            <a:off x="-1" y="-1"/>
            <a:ext cx="10316817" cy="686020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151D5CF-682E-47DB-BB2F-C5854A74219B}"/>
              </a:ext>
            </a:extLst>
          </p:cNvPr>
          <p:cNvPicPr>
            <a:picLocks noChangeAspect="1"/>
          </p:cNvPicPr>
          <p:nvPr/>
        </p:nvPicPr>
        <p:blipFill rotWithShape="1">
          <a:blip r:embed="rId5"/>
          <a:srcRect t="22979" r="34864" b="2483"/>
          <a:stretch/>
        </p:blipFill>
        <p:spPr>
          <a:xfrm>
            <a:off x="0" y="-2207"/>
            <a:ext cx="11042374" cy="686865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0F852F1-E8FC-4F1A-A466-490419C0FB65}"/>
              </a:ext>
            </a:extLst>
          </p:cNvPr>
          <p:cNvPicPr>
            <a:picLocks noChangeAspect="1"/>
          </p:cNvPicPr>
          <p:nvPr/>
        </p:nvPicPr>
        <p:blipFill rotWithShape="1">
          <a:blip r:embed="rId6"/>
          <a:srcRect t="23190" r="39837" b="1522"/>
          <a:stretch/>
        </p:blipFill>
        <p:spPr>
          <a:xfrm>
            <a:off x="-1" y="-6245"/>
            <a:ext cx="10088217" cy="68621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508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Project CRFs</a:t>
            </a:r>
          </a:p>
        </p:txBody>
      </p:sp>
      <p:sp>
        <p:nvSpPr>
          <p:cNvPr id="3" name="Content Placeholder 2"/>
          <p:cNvSpPr>
            <a:spLocks noGrp="1"/>
          </p:cNvSpPr>
          <p:nvPr>
            <p:ph idx="1"/>
          </p:nvPr>
        </p:nvSpPr>
        <p:spPr/>
        <p:txBody>
          <a:bodyPr/>
          <a:lstStyle/>
          <a:p>
            <a:r>
              <a:rPr lang="en-US" dirty="0"/>
              <a:t>FLH safety engineers determine the project’s preliminary CRF by preliminary engineering milestone (30%)</a:t>
            </a:r>
          </a:p>
          <a:p>
            <a:pPr lvl="1"/>
            <a:r>
              <a:rPr lang="en-US" dirty="0"/>
              <a:t>Provides status of project safety features</a:t>
            </a:r>
          </a:p>
          <a:p>
            <a:pPr lvl="1"/>
            <a:r>
              <a:rPr lang="en-US" dirty="0"/>
              <a:t>Helps open the conversation with the project team and partners</a:t>
            </a:r>
          </a:p>
          <a:p>
            <a:pPr lvl="1"/>
            <a:r>
              <a:rPr lang="en-US" dirty="0"/>
              <a:t>Refine the project scope to increase safety</a:t>
            </a:r>
          </a:p>
        </p:txBody>
      </p:sp>
    </p:spTree>
    <p:extLst>
      <p:ext uri="{BB962C8B-B14F-4D97-AF65-F5344CB8AC3E}">
        <p14:creationId xmlns:p14="http://schemas.microsoft.com/office/powerpoint/2010/main" val="2042839140"/>
      </p:ext>
    </p:extLst>
  </p:cSld>
  <p:clrMapOvr>
    <a:masterClrMapping/>
  </p:clrMapOvr>
</p:sld>
</file>

<file path=ppt/theme/theme1.xml><?xml version="1.0" encoding="utf-8"?>
<a:theme xmlns:a="http://schemas.openxmlformats.org/drawingml/2006/main" name="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D6F5E380-81E0-40BD-B2B8-86390E524580}" vid="{C6A5173B-63CB-405D-AB77-FA36A4C8617F}"/>
    </a:ext>
  </a:extLst>
</a:theme>
</file>

<file path=ppt/theme/theme2.xml><?xml version="1.0" encoding="utf-8"?>
<a:theme xmlns:a="http://schemas.openxmlformats.org/drawingml/2006/main" name="Soaring">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Soaring">
      <a:majorFont>
        <a:latin typeface="Berlin Sans FB"/>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44450" cap="flat" cmpd="sng" algn="ctr">
          <a:solidFill>
            <a:srgbClr val="FF0000"/>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44450" cap="flat" cmpd="sng" algn="ctr">
          <a:solidFill>
            <a:srgbClr val="FF0000"/>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1862</TotalTime>
  <Words>2778</Words>
  <Application>Microsoft Office PowerPoint</Application>
  <PresentationFormat>Widescreen</PresentationFormat>
  <Paragraphs>171</Paragraphs>
  <Slides>19</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Berlin Sans FB</vt:lpstr>
      <vt:lpstr>Calibri</vt:lpstr>
      <vt:lpstr>Helvetica Neue</vt:lpstr>
      <vt:lpstr>Times New Roman</vt:lpstr>
      <vt:lpstr>Verdana</vt:lpstr>
      <vt:lpstr>Wingdings</vt:lpstr>
      <vt:lpstr>Theme1</vt:lpstr>
      <vt:lpstr>Soaring</vt:lpstr>
      <vt:lpstr>Using CRFs at Federal Lands Highway</vt:lpstr>
      <vt:lpstr>Outline</vt:lpstr>
      <vt:lpstr>What is Federal Lands Highway (FLH)?</vt:lpstr>
      <vt:lpstr>PowerPoint Presentation</vt:lpstr>
      <vt:lpstr>PowerPoint Presentation</vt:lpstr>
      <vt:lpstr>Where and Who We Work With</vt:lpstr>
      <vt:lpstr>Using CRFs for Project Development</vt:lpstr>
      <vt:lpstr>CRF Worksheet</vt:lpstr>
      <vt:lpstr>Preliminary Project CRFs</vt:lpstr>
      <vt:lpstr>Final Project CRFs</vt:lpstr>
      <vt:lpstr>Calculating Division-Wide CRF</vt:lpstr>
      <vt:lpstr>Calculating Division-Wide CRF</vt:lpstr>
      <vt:lpstr>Calculating Division-Wide CRF</vt:lpstr>
      <vt:lpstr>Calculating Division-Wide CRF</vt:lpstr>
      <vt:lpstr>Summary</vt:lpstr>
      <vt:lpstr>Summary</vt:lpstr>
      <vt:lpstr>Feedback Requested</vt:lpstr>
      <vt:lpstr>FHWA Strategic Goals and Objectives</vt:lpstr>
      <vt:lpstr>Questions</vt:lpstr>
    </vt:vector>
  </TitlesOfParts>
  <Company>UNC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Saleem, Taha</dc:creator>
  <cp:lastModifiedBy>Hinshaw, Matthew (FHWA)</cp:lastModifiedBy>
  <cp:revision>95</cp:revision>
  <dcterms:created xsi:type="dcterms:W3CDTF">2019-12-09T15:10:08Z</dcterms:created>
  <dcterms:modified xsi:type="dcterms:W3CDTF">2019-12-16T05:05:56Z</dcterms:modified>
</cp:coreProperties>
</file>